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notesSlides/notesSlide31.xml" ContentType="application/vnd.openxmlformats-officedocument.presentationml.notesSlide+xml"/>
  <Override PartName="/ppt/charts/chart3.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4.xml" ContentType="application/vnd.openxmlformats-officedocument.drawingml.chart+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5.xml" ContentType="application/vnd.openxmlformats-officedocument.drawingml.chart+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 id="2147483752" r:id="rId3"/>
    <p:sldMasterId id="2147483764" r:id="rId4"/>
    <p:sldMasterId id="2147483776" r:id="rId5"/>
    <p:sldMasterId id="2147483789" r:id="rId6"/>
    <p:sldMasterId id="2147483801" r:id="rId7"/>
    <p:sldMasterId id="2147483813" r:id="rId8"/>
  </p:sldMasterIdLst>
  <p:notesMasterIdLst>
    <p:notesMasterId r:id="rId119"/>
  </p:notesMasterIdLst>
  <p:sldIdLst>
    <p:sldId id="257" r:id="rId9"/>
    <p:sldId id="258" r:id="rId10"/>
    <p:sldId id="260" r:id="rId11"/>
    <p:sldId id="261" r:id="rId12"/>
    <p:sldId id="280" r:id="rId13"/>
    <p:sldId id="262" r:id="rId14"/>
    <p:sldId id="265" r:id="rId15"/>
    <p:sldId id="263" r:id="rId16"/>
    <p:sldId id="264" r:id="rId17"/>
    <p:sldId id="283" r:id="rId18"/>
    <p:sldId id="284" r:id="rId19"/>
    <p:sldId id="268" r:id="rId20"/>
    <p:sldId id="269" r:id="rId21"/>
    <p:sldId id="273" r:id="rId22"/>
    <p:sldId id="270" r:id="rId23"/>
    <p:sldId id="274" r:id="rId24"/>
    <p:sldId id="281" r:id="rId25"/>
    <p:sldId id="275" r:id="rId26"/>
    <p:sldId id="282" r:id="rId27"/>
    <p:sldId id="285" r:id="rId28"/>
    <p:sldId id="278" r:id="rId29"/>
    <p:sldId id="277" r:id="rId30"/>
    <p:sldId id="276" r:id="rId31"/>
    <p:sldId id="286" r:id="rId32"/>
    <p:sldId id="279" r:id="rId33"/>
    <p:sldId id="287" r:id="rId34"/>
    <p:sldId id="293" r:id="rId35"/>
    <p:sldId id="294" r:id="rId36"/>
    <p:sldId id="271" r:id="rId37"/>
    <p:sldId id="297" r:id="rId38"/>
    <p:sldId id="298" r:id="rId39"/>
    <p:sldId id="299" r:id="rId40"/>
    <p:sldId id="300" r:id="rId41"/>
    <p:sldId id="312" r:id="rId42"/>
    <p:sldId id="313" r:id="rId43"/>
    <p:sldId id="329" r:id="rId44"/>
    <p:sldId id="330" r:id="rId45"/>
    <p:sldId id="334" r:id="rId46"/>
    <p:sldId id="332" r:id="rId47"/>
    <p:sldId id="339" r:id="rId48"/>
    <p:sldId id="365" r:id="rId49"/>
    <p:sldId id="340" r:id="rId50"/>
    <p:sldId id="366" r:id="rId51"/>
    <p:sldId id="335" r:id="rId52"/>
    <p:sldId id="341" r:id="rId53"/>
    <p:sldId id="342" r:id="rId54"/>
    <p:sldId id="343" r:id="rId55"/>
    <p:sldId id="336" r:id="rId56"/>
    <p:sldId id="344" r:id="rId57"/>
    <p:sldId id="353" r:id="rId58"/>
    <p:sldId id="310" r:id="rId59"/>
    <p:sldId id="303" r:id="rId60"/>
    <p:sldId id="304" r:id="rId61"/>
    <p:sldId id="305" r:id="rId62"/>
    <p:sldId id="306" r:id="rId63"/>
    <p:sldId id="307" r:id="rId64"/>
    <p:sldId id="308" r:id="rId65"/>
    <p:sldId id="309" r:id="rId66"/>
    <p:sldId id="311"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8" r:id="rId80"/>
    <p:sldId id="288" r:id="rId81"/>
    <p:sldId id="367" r:id="rId82"/>
    <p:sldId id="368" r:id="rId83"/>
    <p:sldId id="289" r:id="rId84"/>
    <p:sldId id="346" r:id="rId85"/>
    <p:sldId id="345" r:id="rId86"/>
    <p:sldId id="347" r:id="rId87"/>
    <p:sldId id="358" r:id="rId88"/>
    <p:sldId id="359" r:id="rId89"/>
    <p:sldId id="382" r:id="rId90"/>
    <p:sldId id="360" r:id="rId91"/>
    <p:sldId id="364" r:id="rId92"/>
    <p:sldId id="363" r:id="rId93"/>
    <p:sldId id="361" r:id="rId94"/>
    <p:sldId id="362" r:id="rId95"/>
    <p:sldId id="356" r:id="rId96"/>
    <p:sldId id="350" r:id="rId97"/>
    <p:sldId id="354" r:id="rId98"/>
    <p:sldId id="355" r:id="rId99"/>
    <p:sldId id="357" r:id="rId100"/>
    <p:sldId id="348" r:id="rId101"/>
    <p:sldId id="349" r:id="rId102"/>
    <p:sldId id="351" r:id="rId103"/>
    <p:sldId id="301" r:id="rId104"/>
    <p:sldId id="371" r:id="rId105"/>
    <p:sldId id="372" r:id="rId106"/>
    <p:sldId id="373" r:id="rId107"/>
    <p:sldId id="374" r:id="rId108"/>
    <p:sldId id="375" r:id="rId109"/>
    <p:sldId id="376" r:id="rId110"/>
    <p:sldId id="377" r:id="rId111"/>
    <p:sldId id="378" r:id="rId112"/>
    <p:sldId id="379" r:id="rId113"/>
    <p:sldId id="380" r:id="rId114"/>
    <p:sldId id="381" r:id="rId115"/>
    <p:sldId id="272" r:id="rId116"/>
    <p:sldId id="369" r:id="rId117"/>
    <p:sldId id="370"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818" autoAdjust="0"/>
  </p:normalViewPr>
  <p:slideViewPr>
    <p:cSldViewPr snapToGrid="0">
      <p:cViewPr varScale="1">
        <p:scale>
          <a:sx n="82" d="100"/>
          <a:sy n="82" d="100"/>
        </p:scale>
        <p:origin x="16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microsoft.com/office/2015/10/relationships/revisionInfo" Target="revisionInfo.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notesMaster" Target="notesMasters/notesMaster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irin\Desktop\MATH_201\MATH201_WEEK_2\HousePriceExampl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sirin\Desktop\MATH_201\MATH201_WEEK_2\HousePriceExampl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sirin\Desktop\MATH_201\MATH201_WEEK_2\HousePriceExample.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tr-TR"/>
              <a:t>ogıve</a:t>
            </a:r>
          </a:p>
        </c:rich>
      </c:tx>
      <c:layout>
        <c:manualLayout>
          <c:xMode val="edge"/>
          <c:yMode val="edge"/>
          <c:x val="0.40115966754155702"/>
          <c:y val="2.7777777777777801E-2"/>
        </c:manualLayout>
      </c:layout>
      <c:overlay val="0"/>
      <c:spPr>
        <a:noFill/>
        <a:ln>
          <a:noFill/>
        </a:ln>
        <a:effectLst/>
      </c:spPr>
    </c:title>
    <c:autoTitleDeleted val="0"/>
    <c:plotArea>
      <c:layout/>
      <c:scatterChart>
        <c:scatterStyle val="lineMarker"/>
        <c:varyColors val="0"/>
        <c:ser>
          <c:idx val="0"/>
          <c:order val="0"/>
          <c:spPr>
            <a:ln w="28575" cap="rnd">
              <a:solidFill>
                <a:schemeClr val="lt1">
                  <a:alpha val="50000"/>
                </a:schemeClr>
              </a:solidFill>
              <a:round/>
            </a:ln>
            <a:effectLst>
              <a:outerShdw dist="25400" dir="2700000" algn="tl" rotWithShape="0">
                <a:schemeClr val="accent3"/>
              </a:outerShdw>
            </a:effectLst>
          </c:spPr>
          <c:marker>
            <c:symbol val="circle"/>
            <c:size val="6"/>
            <c:spPr>
              <a:solidFill>
                <a:schemeClr val="accent3"/>
              </a:solidFill>
              <a:ln w="22225">
                <a:solidFill>
                  <a:schemeClr val="lt1"/>
                </a:solidFill>
                <a:round/>
              </a:ln>
              <a:effectLst/>
            </c:spPr>
          </c:marker>
          <c:xVal>
            <c:numRef>
              <c:f>ogives!$E$4:$E$9</c:f>
              <c:numCache>
                <c:formatCode>General</c:formatCode>
                <c:ptCount val="6"/>
                <c:pt idx="0">
                  <c:v>300</c:v>
                </c:pt>
                <c:pt idx="1">
                  <c:v>400</c:v>
                </c:pt>
                <c:pt idx="2">
                  <c:v>500</c:v>
                </c:pt>
                <c:pt idx="3">
                  <c:v>600</c:v>
                </c:pt>
                <c:pt idx="4">
                  <c:v>700</c:v>
                </c:pt>
                <c:pt idx="5">
                  <c:v>800</c:v>
                </c:pt>
              </c:numCache>
            </c:numRef>
          </c:xVal>
          <c:yVal>
            <c:numRef>
              <c:f>ogives!$F$4:$F$9</c:f>
              <c:numCache>
                <c:formatCode>General</c:formatCode>
                <c:ptCount val="6"/>
                <c:pt idx="0">
                  <c:v>0</c:v>
                </c:pt>
                <c:pt idx="1">
                  <c:v>0.11</c:v>
                </c:pt>
                <c:pt idx="2">
                  <c:v>0.42</c:v>
                </c:pt>
                <c:pt idx="3">
                  <c:v>0.81</c:v>
                </c:pt>
                <c:pt idx="4">
                  <c:v>0.94</c:v>
                </c:pt>
                <c:pt idx="5">
                  <c:v>1</c:v>
                </c:pt>
              </c:numCache>
            </c:numRef>
          </c:yVal>
          <c:smooth val="0"/>
          <c:extLst>
            <c:ext xmlns:c16="http://schemas.microsoft.com/office/drawing/2014/chart" uri="{C3380CC4-5D6E-409C-BE32-E72D297353CC}">
              <c16:uniqueId val="{00000000-4990-400E-B3D2-150C99C29C7A}"/>
            </c:ext>
          </c:extLst>
        </c:ser>
        <c:dLbls>
          <c:showLegendKey val="0"/>
          <c:showVal val="0"/>
          <c:showCatName val="0"/>
          <c:showSerName val="0"/>
          <c:showPercent val="0"/>
          <c:showBubbleSize val="0"/>
        </c:dLbls>
        <c:axId val="2107606048"/>
        <c:axId val="2107609024"/>
      </c:scatterChart>
      <c:valAx>
        <c:axId val="2107606048"/>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12700" cap="flat" cmpd="sng" algn="ctr">
            <a:solidFill>
              <a:schemeClr val="lt1">
                <a:alpha val="25000"/>
              </a:schemeClr>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2107609024"/>
        <c:crosses val="autoZero"/>
        <c:crossBetween val="midCat"/>
      </c:valAx>
      <c:valAx>
        <c:axId val="2107609024"/>
        <c:scaling>
          <c:orientation val="minMax"/>
        </c:scaling>
        <c:delete val="0"/>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2107606048"/>
        <c:crosses val="autoZero"/>
        <c:crossBetween val="midCat"/>
      </c:valAx>
      <c:spPr>
        <a:noFill/>
        <a:ln>
          <a:noFill/>
        </a:ln>
        <a:effectLst/>
      </c:spPr>
    </c:plotArea>
    <c:plotVisOnly val="1"/>
    <c:dispBlanksAs val="gap"/>
    <c:showDLblsOverMax val="0"/>
  </c:chart>
  <c:spPr>
    <a:solidFill>
      <a:srgbClr val="92D050"/>
    </a:solidFill>
    <a:ln w="9525" cap="flat" cmpd="sng" algn="ctr">
      <a:solidFill>
        <a:schemeClr val="accent3"/>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scatterplot!$F$3</c:f>
              <c:strCache>
                <c:ptCount val="1"/>
                <c:pt idx="0">
                  <c:v>Income</c:v>
                </c:pt>
              </c:strCache>
            </c:strRef>
          </c:tx>
          <c:spPr>
            <a:ln w="25400" cap="rnd">
              <a:noFill/>
              <a:round/>
            </a:ln>
            <a:effectLst>
              <a:outerShdw blurRad="44450" dist="25400" dir="2700000" algn="br" rotWithShape="0">
                <a:srgbClr val="000000">
                  <a:alpha val="60000"/>
                </a:srgbClr>
              </a:outerShdw>
            </a:effectLst>
          </c:spPr>
          <c:marker>
            <c:symbol val="circle"/>
            <c:size val="6"/>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w="9525" cap="rnd">
                <a:solidFill>
                  <a:schemeClr val="accent1"/>
                </a:solidFill>
                <a:roun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marker>
          <c:xVal>
            <c:numRef>
              <c:f>scatterplot!$E$4:$E$11</c:f>
              <c:numCache>
                <c:formatCode>General</c:formatCode>
                <c:ptCount val="8"/>
                <c:pt idx="0">
                  <c:v>3</c:v>
                </c:pt>
                <c:pt idx="1">
                  <c:v>4</c:v>
                </c:pt>
                <c:pt idx="2">
                  <c:v>6</c:v>
                </c:pt>
                <c:pt idx="3">
                  <c:v>2</c:v>
                </c:pt>
                <c:pt idx="4">
                  <c:v>5</c:v>
                </c:pt>
                <c:pt idx="5">
                  <c:v>4</c:v>
                </c:pt>
                <c:pt idx="6">
                  <c:v>8</c:v>
                </c:pt>
                <c:pt idx="7">
                  <c:v>0</c:v>
                </c:pt>
              </c:numCache>
            </c:numRef>
          </c:xVal>
          <c:yVal>
            <c:numRef>
              <c:f>scatterplot!$F$4:$F$11</c:f>
              <c:numCache>
                <c:formatCode>General</c:formatCode>
                <c:ptCount val="8"/>
                <c:pt idx="0">
                  <c:v>45</c:v>
                </c:pt>
                <c:pt idx="1">
                  <c:v>56</c:v>
                </c:pt>
                <c:pt idx="2">
                  <c:v>85</c:v>
                </c:pt>
                <c:pt idx="3">
                  <c:v>35</c:v>
                </c:pt>
                <c:pt idx="4">
                  <c:v>55</c:v>
                </c:pt>
                <c:pt idx="5">
                  <c:v>48</c:v>
                </c:pt>
                <c:pt idx="6">
                  <c:v>100</c:v>
                </c:pt>
                <c:pt idx="7">
                  <c:v>38</c:v>
                </c:pt>
              </c:numCache>
            </c:numRef>
          </c:yVal>
          <c:smooth val="0"/>
          <c:extLst>
            <c:ext xmlns:c16="http://schemas.microsoft.com/office/drawing/2014/chart" uri="{C3380CC4-5D6E-409C-BE32-E72D297353CC}">
              <c16:uniqueId val="{00000000-73E2-4131-9C14-8A83E80B2867}"/>
            </c:ext>
          </c:extLst>
        </c:ser>
        <c:dLbls>
          <c:showLegendKey val="0"/>
          <c:showVal val="0"/>
          <c:showCatName val="0"/>
          <c:showSerName val="0"/>
          <c:showPercent val="0"/>
          <c:showBubbleSize val="0"/>
        </c:dLbls>
        <c:axId val="2108806880"/>
        <c:axId val="2108812816"/>
      </c:scatterChart>
      <c:valAx>
        <c:axId val="21088068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tr-TR" b="1"/>
                  <a:t>Years of higher education</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8812816"/>
        <c:crosses val="autoZero"/>
        <c:crossBetween val="midCat"/>
      </c:valAx>
      <c:valAx>
        <c:axId val="2108812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tr-TR" b="1"/>
                  <a:t>INCOME</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8806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tr-TR"/>
              <a:t>INCOME&amp;BIRTH RATE</a:t>
            </a:r>
          </a:p>
        </c:rich>
      </c:tx>
      <c:overlay val="0"/>
      <c:spPr>
        <a:noFill/>
        <a:ln>
          <a:noFill/>
        </a:ln>
        <a:effectLst/>
      </c:spPr>
    </c:title>
    <c:autoTitleDeleted val="0"/>
    <c:plotArea>
      <c:layout/>
      <c:scatterChart>
        <c:scatterStyle val="lineMarker"/>
        <c:varyColors val="0"/>
        <c:ser>
          <c:idx val="0"/>
          <c:order val="0"/>
          <c:spPr>
            <a:ln w="25400" cap="rnd">
              <a:noFill/>
              <a:round/>
            </a:ln>
            <a:effectLst>
              <a:outerShdw blurRad="38100" dist="25400" dir="2700000" algn="br" rotWithShape="0">
                <a:srgbClr val="000000">
                  <a:alpha val="60000"/>
                </a:srgbClr>
              </a:outerShdw>
            </a:effectLst>
          </c:spPr>
          <c:marker>
            <c:symbol val="circle"/>
            <c:size val="5"/>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w="9525">
                <a:solidFill>
                  <a:schemeClr val="accent1"/>
                </a:solidFill>
                <a:round/>
              </a:ln>
              <a:effectLst>
                <a:outerShdw blurRad="38100" dist="25400" dir="2700000" algn="br" rotWithShape="0">
                  <a:srgbClr val="000000">
                    <a:alpha val="60000"/>
                  </a:srgbClr>
                </a:outerShdw>
              </a:effectLst>
            </c:spPr>
          </c:marker>
          <c:xVal>
            <c:numRef>
              <c:f>scatterplot!$E$20:$E$24</c:f>
              <c:numCache>
                <c:formatCode>General</c:formatCode>
                <c:ptCount val="5"/>
                <c:pt idx="0">
                  <c:v>800</c:v>
                </c:pt>
                <c:pt idx="1">
                  <c:v>3100</c:v>
                </c:pt>
                <c:pt idx="2">
                  <c:v>9600</c:v>
                </c:pt>
                <c:pt idx="3">
                  <c:v>25300</c:v>
                </c:pt>
                <c:pt idx="4">
                  <c:v>40000</c:v>
                </c:pt>
              </c:numCache>
            </c:numRef>
          </c:xVal>
          <c:yVal>
            <c:numRef>
              <c:f>scatterplot!$F$20:$F$24</c:f>
              <c:numCache>
                <c:formatCode>General</c:formatCode>
                <c:ptCount val="5"/>
                <c:pt idx="0">
                  <c:v>5.7</c:v>
                </c:pt>
                <c:pt idx="1">
                  <c:v>2.85</c:v>
                </c:pt>
                <c:pt idx="2">
                  <c:v>2.4900000000000002</c:v>
                </c:pt>
                <c:pt idx="3">
                  <c:v>1.57</c:v>
                </c:pt>
                <c:pt idx="4">
                  <c:v>1.78</c:v>
                </c:pt>
              </c:numCache>
            </c:numRef>
          </c:yVal>
          <c:smooth val="0"/>
          <c:extLst>
            <c:ext xmlns:c16="http://schemas.microsoft.com/office/drawing/2014/chart" uri="{C3380CC4-5D6E-409C-BE32-E72D297353CC}">
              <c16:uniqueId val="{00000000-6A92-49C5-BFF1-036E798DC587}"/>
            </c:ext>
          </c:extLst>
        </c:ser>
        <c:dLbls>
          <c:showLegendKey val="0"/>
          <c:showVal val="0"/>
          <c:showCatName val="0"/>
          <c:showSerName val="0"/>
          <c:showPercent val="0"/>
          <c:showBubbleSize val="0"/>
        </c:dLbls>
        <c:axId val="2108892352"/>
        <c:axId val="2108897856"/>
      </c:scatterChart>
      <c:valAx>
        <c:axId val="2108892352"/>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tr-TR"/>
                  <a:t>INCOME</a:t>
                </a:r>
              </a:p>
            </c:rich>
          </c:tx>
          <c:overlay val="0"/>
          <c:spPr>
            <a:noFill/>
            <a:ln>
              <a:noFill/>
            </a:ln>
            <a:effectLst/>
          </c:sp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08897856"/>
        <c:crosses val="autoZero"/>
        <c:crossBetween val="midCat"/>
      </c:valAx>
      <c:valAx>
        <c:axId val="210889785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tr-TR"/>
                  <a:t>BIRTH RATE</a:t>
                </a:r>
              </a:p>
            </c:rich>
          </c:tx>
          <c:overlay val="0"/>
          <c:spPr>
            <a:noFill/>
            <a:ln>
              <a:noFill/>
            </a:ln>
            <a:effectLst/>
          </c:sp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088923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306930693069357"/>
          <c:y val="4.8780487804878536E-2"/>
          <c:w val="0.75247524752475592"/>
          <c:h val="0.78799249530956861"/>
        </c:manualLayout>
      </c:layout>
      <c:scatterChart>
        <c:scatterStyle val="lineMarker"/>
        <c:varyColors val="0"/>
        <c:ser>
          <c:idx val="0"/>
          <c:order val="0"/>
          <c:tx>
            <c:strRef>
              <c:f>Sheet1!$A$2</c:f>
              <c:strCache>
                <c:ptCount val="1"/>
                <c:pt idx="0">
                  <c:v>Score</c:v>
                </c:pt>
              </c:strCache>
            </c:strRef>
          </c:tx>
          <c:spPr>
            <a:ln w="28317">
              <a:noFill/>
            </a:ln>
          </c:spPr>
          <c:marker>
            <c:symbol val="circle"/>
            <c:size val="2"/>
            <c:spPr>
              <a:solidFill>
                <a:srgbClr val="FFCC00"/>
              </a:solidFill>
              <a:ln>
                <a:solidFill>
                  <a:srgbClr val="FF0000"/>
                </a:solidFill>
                <a:prstDash val="solid"/>
              </a:ln>
            </c:spPr>
          </c:marker>
          <c:xVal>
            <c:numRef>
              <c:f>Sheet1!$B$1:$V$1</c:f>
              <c:numCache>
                <c:formatCode>General</c:formatCode>
                <c:ptCount val="21"/>
                <c:pt idx="0">
                  <c:v>1</c:v>
                </c:pt>
                <c:pt idx="1">
                  <c:v>2</c:v>
                </c:pt>
                <c:pt idx="2">
                  <c:v>3</c:v>
                </c:pt>
                <c:pt idx="3">
                  <c:v>4</c:v>
                </c:pt>
                <c:pt idx="4">
                  <c:v>5</c:v>
                </c:pt>
                <c:pt idx="5">
                  <c:v>6</c:v>
                </c:pt>
                <c:pt idx="6">
                  <c:v>7</c:v>
                </c:pt>
                <c:pt idx="7">
                  <c:v>8</c:v>
                </c:pt>
                <c:pt idx="8">
                  <c:v>9</c:v>
                </c:pt>
                <c:pt idx="9">
                  <c:v>10</c:v>
                </c:pt>
                <c:pt idx="10">
                  <c:v>11</c:v>
                </c:pt>
              </c:numCache>
            </c:numRef>
          </c:xVal>
          <c:yVal>
            <c:numRef>
              <c:f>Sheet1!$B$2:$V$2</c:f>
              <c:numCache>
                <c:formatCode>General</c:formatCode>
                <c:ptCount val="21"/>
                <c:pt idx="0">
                  <c:v>7.8</c:v>
                </c:pt>
                <c:pt idx="1">
                  <c:v>6.6</c:v>
                </c:pt>
                <c:pt idx="2">
                  <c:v>6.4</c:v>
                </c:pt>
                <c:pt idx="3">
                  <c:v>7.4</c:v>
                </c:pt>
                <c:pt idx="4">
                  <c:v>7</c:v>
                </c:pt>
                <c:pt idx="5">
                  <c:v>8.8000000000000007</c:v>
                </c:pt>
                <c:pt idx="6">
                  <c:v>8.2000000000000011</c:v>
                </c:pt>
                <c:pt idx="7">
                  <c:v>6</c:v>
                </c:pt>
                <c:pt idx="8">
                  <c:v>7.2</c:v>
                </c:pt>
                <c:pt idx="9">
                  <c:v>6.8</c:v>
                </c:pt>
                <c:pt idx="10">
                  <c:v>7.6</c:v>
                </c:pt>
              </c:numCache>
            </c:numRef>
          </c:yVal>
          <c:smooth val="0"/>
          <c:extLst>
            <c:ext xmlns:c16="http://schemas.microsoft.com/office/drawing/2014/chart" uri="{C3380CC4-5D6E-409C-BE32-E72D297353CC}">
              <c16:uniqueId val="{00000000-DE6B-42E7-945B-85201AA2D97B}"/>
            </c:ext>
          </c:extLst>
        </c:ser>
        <c:dLbls>
          <c:showLegendKey val="0"/>
          <c:showVal val="0"/>
          <c:showCatName val="0"/>
          <c:showSerName val="0"/>
          <c:showPercent val="0"/>
          <c:showBubbleSize val="0"/>
        </c:dLbls>
        <c:axId val="124232832"/>
        <c:axId val="124235136"/>
      </c:scatterChart>
      <c:valAx>
        <c:axId val="124232832"/>
        <c:scaling>
          <c:orientation val="minMax"/>
          <c:max val="12"/>
        </c:scaling>
        <c:delete val="0"/>
        <c:axPos val="b"/>
        <c:title>
          <c:tx>
            <c:rich>
              <a:bodyPr/>
              <a:lstStyle/>
              <a:p>
                <a:pPr>
                  <a:defRPr sz="1159" b="0" i="0" u="none" strike="noStrike" baseline="0">
                    <a:solidFill>
                      <a:srgbClr val="003366"/>
                    </a:solidFill>
                    <a:latin typeface="Arial Unicode MS"/>
                    <a:ea typeface="Arial Unicode MS"/>
                    <a:cs typeface="Arial Unicode MS"/>
                  </a:defRPr>
                </a:pPr>
                <a:r>
                  <a:rPr lang="en-GB"/>
                  <a:t>Participant number</a:t>
                </a:r>
              </a:p>
            </c:rich>
          </c:tx>
          <c:layout>
            <c:manualLayout>
              <c:xMode val="edge"/>
              <c:yMode val="edge"/>
              <c:x val="0.39851477520533851"/>
              <c:y val="0.91744842272074489"/>
            </c:manualLayout>
          </c:layout>
          <c:overlay val="0"/>
          <c:spPr>
            <a:noFill/>
            <a:ln w="25171">
              <a:noFill/>
            </a:ln>
          </c:spPr>
        </c:title>
        <c:numFmt formatCode="General" sourceLinked="1"/>
        <c:majorTickMark val="out"/>
        <c:minorTickMark val="none"/>
        <c:tickLblPos val="nextTo"/>
        <c:spPr>
          <a:ln w="3146">
            <a:solidFill>
              <a:schemeClr val="tx1"/>
            </a:solidFill>
            <a:prstDash val="solid"/>
          </a:ln>
        </c:spPr>
        <c:txPr>
          <a:bodyPr rot="0" vert="horz"/>
          <a:lstStyle/>
          <a:p>
            <a:pPr>
              <a:defRPr sz="1194" b="0" i="0" u="none" strike="noStrike" baseline="0">
                <a:solidFill>
                  <a:srgbClr val="003366"/>
                </a:solidFill>
                <a:latin typeface="Arial Unicode MS"/>
                <a:ea typeface="Arial Unicode MS"/>
                <a:cs typeface="Arial Unicode MS"/>
              </a:defRPr>
            </a:pPr>
            <a:endParaRPr lang="en-US"/>
          </a:p>
        </c:txPr>
        <c:crossAx val="124235136"/>
        <c:crosses val="autoZero"/>
        <c:crossBetween val="midCat"/>
        <c:majorUnit val="2"/>
      </c:valAx>
      <c:valAx>
        <c:axId val="124235136"/>
        <c:scaling>
          <c:orientation val="minMax"/>
          <c:max val="16"/>
        </c:scaling>
        <c:delete val="0"/>
        <c:axPos val="l"/>
        <c:title>
          <c:tx>
            <c:rich>
              <a:bodyPr/>
              <a:lstStyle/>
              <a:p>
                <a:pPr>
                  <a:defRPr sz="1159" b="0" i="0" u="none" strike="noStrike" baseline="0">
                    <a:solidFill>
                      <a:srgbClr val="003366"/>
                    </a:solidFill>
                    <a:latin typeface="Arial Unicode MS"/>
                    <a:ea typeface="Arial Unicode MS"/>
                    <a:cs typeface="Arial Unicode MS"/>
                  </a:defRPr>
                </a:pPr>
                <a:r>
                  <a:rPr lang="en-GB"/>
                  <a:t>Number of pints consumed before falling over</a:t>
                </a:r>
              </a:p>
            </c:rich>
          </c:tx>
          <c:layout>
            <c:manualLayout>
              <c:xMode val="edge"/>
              <c:yMode val="edge"/>
              <c:x val="2.7227641320954298E-2"/>
              <c:y val="0.14071292031892241"/>
            </c:manualLayout>
          </c:layout>
          <c:overlay val="0"/>
          <c:spPr>
            <a:noFill/>
            <a:ln w="25171">
              <a:noFill/>
            </a:ln>
          </c:spPr>
        </c:title>
        <c:numFmt formatCode="General" sourceLinked="1"/>
        <c:majorTickMark val="out"/>
        <c:minorTickMark val="none"/>
        <c:tickLblPos val="nextTo"/>
        <c:spPr>
          <a:ln w="3146">
            <a:solidFill>
              <a:schemeClr val="tx1"/>
            </a:solidFill>
            <a:prstDash val="solid"/>
          </a:ln>
        </c:spPr>
        <c:txPr>
          <a:bodyPr rot="0" vert="horz"/>
          <a:lstStyle/>
          <a:p>
            <a:pPr>
              <a:defRPr sz="1187" b="0" i="0" u="none" strike="noStrike" baseline="0">
                <a:solidFill>
                  <a:schemeClr val="tx1"/>
                </a:solidFill>
                <a:latin typeface="Arial Unicode MS"/>
                <a:ea typeface="Arial Unicode MS"/>
                <a:cs typeface="Arial Unicode MS"/>
              </a:defRPr>
            </a:pPr>
            <a:endParaRPr lang="en-US"/>
          </a:p>
        </c:txPr>
        <c:crossAx val="124232832"/>
        <c:crosses val="autoZero"/>
        <c:crossBetween val="midCat"/>
      </c:valAx>
      <c:spPr>
        <a:noFill/>
        <a:ln w="12586">
          <a:solidFill>
            <a:schemeClr val="tx1"/>
          </a:solidFill>
          <a:prstDash val="solid"/>
        </a:ln>
      </c:spPr>
    </c:plotArea>
    <c:plotVisOnly val="1"/>
    <c:dispBlanksAs val="gap"/>
    <c:showDLblsOverMax val="0"/>
  </c:chart>
  <c:spPr>
    <a:noFill/>
    <a:ln>
      <a:noFill/>
    </a:ln>
  </c:spPr>
  <c:txPr>
    <a:bodyPr/>
    <a:lstStyle/>
    <a:p>
      <a:pPr>
        <a:defRPr sz="1187" b="0" i="0" u="none" strike="noStrike" baseline="0">
          <a:solidFill>
            <a:schemeClr val="tx1"/>
          </a:solidFill>
          <a:latin typeface="Arial Unicode MS"/>
          <a:ea typeface="Arial Unicode MS"/>
          <a:cs typeface="Arial Unicode MS"/>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801980198019875"/>
          <c:y val="5.0656660412757966E-2"/>
          <c:w val="0.74504950495049849"/>
          <c:h val="0.78424015009380865"/>
        </c:manualLayout>
      </c:layout>
      <c:scatterChart>
        <c:scatterStyle val="lineMarker"/>
        <c:varyColors val="0"/>
        <c:ser>
          <c:idx val="0"/>
          <c:order val="0"/>
          <c:tx>
            <c:strRef>
              <c:f>Sheet1!$A$2</c:f>
              <c:strCache>
                <c:ptCount val="1"/>
                <c:pt idx="0">
                  <c:v>Score</c:v>
                </c:pt>
              </c:strCache>
            </c:strRef>
          </c:tx>
          <c:spPr>
            <a:ln w="28202">
              <a:noFill/>
            </a:ln>
          </c:spPr>
          <c:marker>
            <c:symbol val="circle"/>
            <c:size val="2"/>
            <c:spPr>
              <a:solidFill>
                <a:srgbClr val="FFCC00"/>
              </a:solidFill>
              <a:ln>
                <a:solidFill>
                  <a:srgbClr val="FF0000"/>
                </a:solidFill>
                <a:prstDash val="solid"/>
              </a:ln>
            </c:spPr>
          </c:marker>
          <c:xVal>
            <c:numRef>
              <c:f>Sheet1!$B$1:$V$1</c:f>
              <c:numCache>
                <c:formatCode>General</c:formatCode>
                <c:ptCount val="21"/>
                <c:pt idx="0">
                  <c:v>1</c:v>
                </c:pt>
                <c:pt idx="1">
                  <c:v>2</c:v>
                </c:pt>
                <c:pt idx="2">
                  <c:v>3</c:v>
                </c:pt>
                <c:pt idx="3">
                  <c:v>4</c:v>
                </c:pt>
                <c:pt idx="4">
                  <c:v>5</c:v>
                </c:pt>
                <c:pt idx="5">
                  <c:v>6</c:v>
                </c:pt>
                <c:pt idx="6">
                  <c:v>7</c:v>
                </c:pt>
                <c:pt idx="7">
                  <c:v>8</c:v>
                </c:pt>
                <c:pt idx="8">
                  <c:v>9</c:v>
                </c:pt>
                <c:pt idx="9">
                  <c:v>10</c:v>
                </c:pt>
                <c:pt idx="10">
                  <c:v>11</c:v>
                </c:pt>
              </c:numCache>
            </c:numRef>
          </c:xVal>
          <c:yVal>
            <c:numRef>
              <c:f>Sheet1!$B$2:$V$2</c:f>
              <c:numCache>
                <c:formatCode>General</c:formatCode>
                <c:ptCount val="21"/>
                <c:pt idx="0">
                  <c:v>7.8</c:v>
                </c:pt>
                <c:pt idx="1">
                  <c:v>6.6</c:v>
                </c:pt>
                <c:pt idx="2">
                  <c:v>6.4</c:v>
                </c:pt>
                <c:pt idx="3">
                  <c:v>7.4</c:v>
                </c:pt>
                <c:pt idx="4">
                  <c:v>7</c:v>
                </c:pt>
                <c:pt idx="5">
                  <c:v>8.8000000000000007</c:v>
                </c:pt>
                <c:pt idx="6">
                  <c:v>8.2000000000000011</c:v>
                </c:pt>
                <c:pt idx="7">
                  <c:v>6</c:v>
                </c:pt>
                <c:pt idx="8">
                  <c:v>7.2</c:v>
                </c:pt>
                <c:pt idx="9">
                  <c:v>6.8</c:v>
                </c:pt>
                <c:pt idx="10">
                  <c:v>7.6</c:v>
                </c:pt>
              </c:numCache>
            </c:numRef>
          </c:yVal>
          <c:smooth val="0"/>
          <c:extLst>
            <c:ext xmlns:c16="http://schemas.microsoft.com/office/drawing/2014/chart" uri="{C3380CC4-5D6E-409C-BE32-E72D297353CC}">
              <c16:uniqueId val="{00000000-894E-477E-B371-17BB1AD2C2B6}"/>
            </c:ext>
          </c:extLst>
        </c:ser>
        <c:dLbls>
          <c:showLegendKey val="0"/>
          <c:showVal val="0"/>
          <c:showCatName val="0"/>
          <c:showSerName val="0"/>
          <c:showPercent val="0"/>
          <c:showBubbleSize val="0"/>
        </c:dLbls>
        <c:axId val="82313600"/>
        <c:axId val="82315904"/>
      </c:scatterChart>
      <c:valAx>
        <c:axId val="82313600"/>
        <c:scaling>
          <c:orientation val="minMax"/>
          <c:max val="12"/>
        </c:scaling>
        <c:delete val="0"/>
        <c:axPos val="b"/>
        <c:title>
          <c:tx>
            <c:rich>
              <a:bodyPr/>
              <a:lstStyle/>
              <a:p>
                <a:pPr>
                  <a:defRPr sz="1159" b="0" i="0" u="none" strike="noStrike" baseline="0">
                    <a:solidFill>
                      <a:srgbClr val="003366"/>
                    </a:solidFill>
                    <a:latin typeface="Arial Unicode MS"/>
                    <a:ea typeface="Arial Unicode MS"/>
                    <a:cs typeface="Arial Unicode MS"/>
                  </a:defRPr>
                </a:pPr>
                <a:r>
                  <a:rPr lang="en-GB"/>
                  <a:t>Participant number</a:t>
                </a:r>
              </a:p>
            </c:rich>
          </c:tx>
          <c:layout>
            <c:manualLayout>
              <c:xMode val="edge"/>
              <c:yMode val="edge"/>
              <c:x val="0.39851477520533851"/>
              <c:y val="0.9155723270440248"/>
            </c:manualLayout>
          </c:layout>
          <c:overlay val="0"/>
          <c:spPr>
            <a:noFill/>
            <a:ln w="25066">
              <a:noFill/>
            </a:ln>
          </c:spPr>
        </c:title>
        <c:numFmt formatCode="General" sourceLinked="1"/>
        <c:majorTickMark val="out"/>
        <c:minorTickMark val="none"/>
        <c:tickLblPos val="nextTo"/>
        <c:spPr>
          <a:ln w="3132">
            <a:solidFill>
              <a:schemeClr val="tx1"/>
            </a:solidFill>
            <a:prstDash val="solid"/>
          </a:ln>
        </c:spPr>
        <c:txPr>
          <a:bodyPr rot="0" vert="horz"/>
          <a:lstStyle/>
          <a:p>
            <a:pPr>
              <a:defRPr sz="1194" b="0" i="0" u="none" strike="noStrike" baseline="0">
                <a:solidFill>
                  <a:srgbClr val="003366"/>
                </a:solidFill>
                <a:latin typeface="Arial Unicode MS"/>
                <a:ea typeface="Arial Unicode MS"/>
                <a:cs typeface="Arial Unicode MS"/>
              </a:defRPr>
            </a:pPr>
            <a:endParaRPr lang="en-US"/>
          </a:p>
        </c:txPr>
        <c:crossAx val="82315904"/>
        <c:crosses val="autoZero"/>
        <c:crossBetween val="midCat"/>
        <c:majorUnit val="2"/>
      </c:valAx>
      <c:valAx>
        <c:axId val="82315904"/>
        <c:scaling>
          <c:orientation val="minMax"/>
          <c:max val="16"/>
        </c:scaling>
        <c:delete val="0"/>
        <c:axPos val="l"/>
        <c:numFmt formatCode="General" sourceLinked="1"/>
        <c:majorTickMark val="out"/>
        <c:minorTickMark val="none"/>
        <c:tickLblPos val="nextTo"/>
        <c:spPr>
          <a:ln w="3132">
            <a:solidFill>
              <a:schemeClr val="tx1"/>
            </a:solidFill>
            <a:prstDash val="solid"/>
          </a:ln>
        </c:spPr>
        <c:txPr>
          <a:bodyPr rot="0" vert="horz"/>
          <a:lstStyle/>
          <a:p>
            <a:pPr>
              <a:defRPr sz="1187" b="0" i="0" u="none" strike="noStrike" baseline="0">
                <a:solidFill>
                  <a:schemeClr val="tx1"/>
                </a:solidFill>
                <a:latin typeface="Arial Unicode MS"/>
                <a:ea typeface="Arial Unicode MS"/>
                <a:cs typeface="Arial Unicode MS"/>
              </a:defRPr>
            </a:pPr>
            <a:endParaRPr lang="en-US"/>
          </a:p>
        </c:txPr>
        <c:crossAx val="82313600"/>
        <c:crosses val="autoZero"/>
        <c:crossBetween val="midCat"/>
      </c:valAx>
      <c:spPr>
        <a:noFill/>
        <a:ln w="12537">
          <a:solidFill>
            <a:schemeClr val="tx1"/>
          </a:solidFill>
          <a:prstDash val="solid"/>
        </a:ln>
      </c:spPr>
    </c:plotArea>
    <c:plotVisOnly val="1"/>
    <c:dispBlanksAs val="gap"/>
    <c:showDLblsOverMax val="0"/>
  </c:chart>
  <c:spPr>
    <a:noFill/>
    <a:ln>
      <a:noFill/>
    </a:ln>
  </c:spPr>
  <c:txPr>
    <a:bodyPr/>
    <a:lstStyle/>
    <a:p>
      <a:pPr>
        <a:defRPr sz="1187" b="0" i="0" u="none" strike="noStrike" baseline="0">
          <a:solidFill>
            <a:schemeClr val="tx1"/>
          </a:solidFill>
          <a:latin typeface="Arial Unicode MS"/>
          <a:ea typeface="Arial Unicode MS"/>
          <a:cs typeface="Arial Unicode MS"/>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image" Target="../media/image10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8.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40.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4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1.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image" Target="../media/image9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F9D92-6B89-4BCF-8A9B-2768FFCE428D}" type="datetimeFigureOut">
              <a:rPr lang="en-US" smtClean="0"/>
              <a:t>10/5/2017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AA52E-5FF4-4360-82EB-A3AED7FA733C}" type="slidenum">
              <a:rPr lang="en-US" smtClean="0"/>
              <a:t>‹#›</a:t>
            </a:fld>
            <a:endParaRPr lang="en-US"/>
          </a:p>
        </p:txBody>
      </p:sp>
    </p:spTree>
    <p:extLst>
      <p:ext uri="{BB962C8B-B14F-4D97-AF65-F5344CB8AC3E}">
        <p14:creationId xmlns:p14="http://schemas.microsoft.com/office/powerpoint/2010/main" val="268985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367629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12</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12</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348887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a:ln/>
        </p:spPr>
      </p:sp>
      <p:sp>
        <p:nvSpPr>
          <p:cNvPr id="274435"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4436"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F7F46530-46F9-4055-A4D2-95C013468B4B}"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5351636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a:ln/>
        </p:spPr>
      </p:sp>
      <p:sp>
        <p:nvSpPr>
          <p:cNvPr id="275459"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5460"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FBBECE3B-F8B9-40C4-9BD1-8D4454045986}"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17865235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a:ln/>
        </p:spPr>
      </p:sp>
      <p:sp>
        <p:nvSpPr>
          <p:cNvPr id="276483"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6484"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D5FE2A81-7751-490C-92AA-48F273038B8C}"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8057301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a:ln/>
        </p:spPr>
      </p:sp>
      <p:sp>
        <p:nvSpPr>
          <p:cNvPr id="277507"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7508"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B0F932A3-FDA2-402B-952A-2AA8F511FA57}"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1127687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a:ln/>
        </p:spPr>
      </p:sp>
      <p:sp>
        <p:nvSpPr>
          <p:cNvPr id="278531"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8532"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6F72998-AD39-4054-AEF1-EB3F180CC9C5}"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5197360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a:ln/>
        </p:spPr>
      </p:sp>
      <p:sp>
        <p:nvSpPr>
          <p:cNvPr id="279555"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9556"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BC67A6A-4D6F-4D9F-8679-B5330EBD2042}"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5710877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108</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108</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9568432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109</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109</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6472324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110</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110</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09404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13</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13</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074620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4056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15</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15</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359054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16</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16</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82371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17</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17</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521225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18</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18</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947950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19</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19</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29450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20</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20</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43171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21</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21</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6578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4</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4</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785309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22</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22</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178392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23</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23</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949884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24</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24</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150503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25</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25</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480769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26</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26</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13745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27</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27</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413280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28</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28</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234858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29</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29</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917402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30</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30</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581558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31</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31</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89319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5</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5</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717707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32</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32</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433534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33</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33</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521999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036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018120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328725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114436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312175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39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817299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503441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41</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97354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6</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6</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r>
              <a:rPr lang="en-US" b="1" dirty="0"/>
              <a:t>1. Weather Forecasts</a:t>
            </a:r>
          </a:p>
          <a:p>
            <a:r>
              <a:rPr lang="en-US" dirty="0"/>
              <a:t>Do you watch the weather forecast sometime during the day? How do you use that information? Have you ever heard the forecaster talk about weather models? These computer models are built using statistics that compare prior weather conditions with current weather to predict future weather.</a:t>
            </a:r>
          </a:p>
          <a:p>
            <a:r>
              <a:rPr lang="en-US" b="1" dirty="0"/>
              <a:t>2. Emergency Preparedness</a:t>
            </a:r>
          </a:p>
          <a:p>
            <a:r>
              <a:rPr lang="en-US" dirty="0"/>
              <a:t>What happens if the forecast indicates that a hurricane is imminent or that tornadoes are likely to occur? Emergency management agencies move into high gear to be ready to rescue people. Emergency teams rely on statistics to tell them when danger may occur.</a:t>
            </a:r>
          </a:p>
          <a:p>
            <a:r>
              <a:rPr lang="en-US" b="1" dirty="0"/>
              <a:t>3. Predicting Disease</a:t>
            </a:r>
          </a:p>
          <a:p>
            <a:r>
              <a:rPr lang="en-US" dirty="0"/>
              <a:t>Lots of times on the news reports, statistics about a disease are reported. If the reporter simply reports the number of people who either have the disease or who have died from it, it's an interesting fact but it might not mean much to your life. But when statistics become involved, you have a better idea of how that disease may affect you.</a:t>
            </a:r>
          </a:p>
          <a:p>
            <a:r>
              <a:rPr lang="en-US" dirty="0"/>
              <a:t>For example, studies have shown that 85 to 95 percent of lung cancers are smoking related. The statistic should tell you that almost all lung cancers are related to smoking and that if you want to have a good chance of avoiding lung cancer, you shouldn't smoke.</a:t>
            </a:r>
          </a:p>
          <a:p>
            <a:r>
              <a:rPr lang="en-US" b="1" dirty="0"/>
              <a:t>4. Medical Studies</a:t>
            </a:r>
          </a:p>
          <a:p>
            <a:r>
              <a:rPr lang="en-US" dirty="0"/>
              <a:t>Scientists must show a statistically valid rate of effectiveness before any drug can be prescribed. Statistics are behind every medical study you hear about.</a:t>
            </a:r>
          </a:p>
          <a:p>
            <a:r>
              <a:rPr lang="en-US" b="1" dirty="0"/>
              <a:t>5. Genetics</a:t>
            </a:r>
          </a:p>
          <a:p>
            <a:r>
              <a:rPr lang="en-US" dirty="0"/>
              <a:t>Many people are afflicted with diseases that come from their genetic make-up and these diseases can potentially be passed on to their children. Statistics are critical in determining the chances of a new baby being affected by the disease.</a:t>
            </a:r>
          </a:p>
          <a:p>
            <a:r>
              <a:rPr lang="en-US" b="1" dirty="0"/>
              <a:t>6. Political Campaigns</a:t>
            </a:r>
          </a:p>
          <a:p>
            <a:r>
              <a:rPr lang="en-US" dirty="0"/>
              <a:t>Whenever there's an election, the news organizations consult their models when they try to predict who the winner is. Candidates consult voter polls to determine where and how they campaign. Statistics play a part in who your elected government officials will be</a:t>
            </a:r>
          </a:p>
          <a:p>
            <a:r>
              <a:rPr lang="en-US" b="1" dirty="0"/>
              <a:t>7. Insurance</a:t>
            </a:r>
          </a:p>
          <a:p>
            <a:r>
              <a:rPr lang="en-US" dirty="0"/>
              <a:t>You know that in order to drive your car you are required by law to have car insurance. If you have a mortgage on your house, you must have it insured as well. The rate that an insurance company charges you is based upon statistics from all drivers or homeowners in your area.</a:t>
            </a:r>
          </a:p>
          <a:p>
            <a:r>
              <a:rPr lang="en-US" b="1" dirty="0"/>
              <a:t>8. Consumer Goods</a:t>
            </a:r>
          </a:p>
          <a:p>
            <a:r>
              <a:rPr lang="en-US" dirty="0"/>
              <a:t>Wal-Mart, a worldwide leading retailer, keeps track of everything they sell and use statistics to calculate what to ship to each store and when. From analyzing their vast store of information, for example, Wal-Mart decided that people buy strawberry Pop Tarts when a hurricane is predicted in Florida! So they ship this product to Florida stores based upon the weather forecast.</a:t>
            </a:r>
          </a:p>
          <a:p>
            <a:r>
              <a:rPr lang="en-US" b="1" dirty="0"/>
              <a:t>9. Quality Testing</a:t>
            </a:r>
          </a:p>
          <a:p>
            <a:r>
              <a:rPr lang="en-US" dirty="0"/>
              <a:t>Companies make thousands of products every day and each company must make sure that a good quality item is sold. But a company can't test each and every item that they ship to you, the consumer. So the company uses statistics to test just a few, called a sample, of what they make. If the sample passes quality tests, then the company assumes that all the items made in the group, called a batch, are good.</a:t>
            </a:r>
          </a:p>
          <a:p>
            <a:r>
              <a:rPr lang="en-US" b="1" dirty="0"/>
              <a:t>10. Stock Market</a:t>
            </a:r>
          </a:p>
          <a:p>
            <a:r>
              <a:rPr lang="en-US" dirty="0"/>
              <a:t>Another topic that you hear a lot about in the news is the stock market. Stock analysts also use statistical computer models to forecast what is happening in the economy.</a:t>
            </a:r>
          </a:p>
          <a:p>
            <a:endParaRPr lang="tr-TR" dirty="0"/>
          </a:p>
          <a:p>
            <a:pPr eaLnBrk="1" hangingPunct="1"/>
            <a:endParaRPr lang="en-US" dirty="0"/>
          </a:p>
        </p:txBody>
      </p:sp>
    </p:spTree>
    <p:extLst>
      <p:ext uri="{BB962C8B-B14F-4D97-AF65-F5344CB8AC3E}">
        <p14:creationId xmlns:p14="http://schemas.microsoft.com/office/powerpoint/2010/main" val="1916037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42</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532707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43</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266167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44</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976931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45</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12876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46</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4623254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47</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471169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48</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872484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49</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588288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rtl="0"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7575" rtl="0" eaLnBrk="1" fontAlgn="auto" latinLnBrk="0" hangingPunct="1">
                <a:lnSpc>
                  <a:spcPct val="100000"/>
                </a:lnSpc>
                <a:spcBef>
                  <a:spcPts val="0"/>
                </a:spcBef>
                <a:spcAft>
                  <a:spcPts val="0"/>
                </a:spcAft>
                <a:buClrTx/>
                <a:buSzTx/>
                <a:buFontTx/>
                <a:buNone/>
                <a:tabLst/>
                <a:defRPr/>
              </a:pPr>
              <a:t>50</a:t>
            </a:fld>
            <a:endParaRPr kumimoji="0" lang="fr-FR"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991809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73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72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AD60096-C736-4820-A239-FA1415D12270}"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77155" name="Rectangle 2"/>
          <p:cNvSpPr>
            <a:spLocks noGrp="1" noRot="1" noChangeAspect="1" noChangeArrowheads="1" noTextEdit="1"/>
          </p:cNvSpPr>
          <p:nvPr>
            <p:ph type="sldImg"/>
          </p:nvPr>
        </p:nvSpPr>
        <p:spPr>
          <a:xfrm>
            <a:off x="88900" y="746125"/>
            <a:ext cx="6621463" cy="3725863"/>
          </a:xfrm>
          <a:ln/>
        </p:spPr>
      </p:sp>
      <p:sp>
        <p:nvSpPr>
          <p:cNvPr id="177156"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3249452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09F06CA-2C87-4208-8CFF-6EF2324141C2}"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78179" name="Rectangle 2"/>
          <p:cNvSpPr>
            <a:spLocks noGrp="1" noRot="1" noChangeAspect="1" noChangeArrowheads="1" noTextEdit="1"/>
          </p:cNvSpPr>
          <p:nvPr>
            <p:ph type="sldImg"/>
          </p:nvPr>
        </p:nvSpPr>
        <p:spPr>
          <a:xfrm>
            <a:off x="88900" y="746125"/>
            <a:ext cx="6621463" cy="3725863"/>
          </a:xfrm>
          <a:ln/>
        </p:spPr>
      </p:sp>
      <p:sp>
        <p:nvSpPr>
          <p:cNvPr id="178180"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1137108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25F08666-6DA8-4D3C-95A9-FA8BDDA9E2A2}"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79203" name="Rectangle 2"/>
          <p:cNvSpPr>
            <a:spLocks noGrp="1" noRot="1" noChangeAspect="1" noChangeArrowheads="1" noTextEdit="1"/>
          </p:cNvSpPr>
          <p:nvPr>
            <p:ph type="sldImg"/>
          </p:nvPr>
        </p:nvSpPr>
        <p:spPr>
          <a:xfrm>
            <a:off x="88900" y="746125"/>
            <a:ext cx="6621463" cy="3725863"/>
          </a:xfrm>
          <a:ln/>
        </p:spPr>
      </p:sp>
      <p:sp>
        <p:nvSpPr>
          <p:cNvPr id="179204"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687448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E9F8FA57-183D-4C93-9C85-81F315EF7C9C}"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80227" name="Rectangle 2"/>
          <p:cNvSpPr>
            <a:spLocks noGrp="1" noRot="1" noChangeAspect="1" noChangeArrowheads="1" noTextEdit="1"/>
          </p:cNvSpPr>
          <p:nvPr>
            <p:ph type="sldImg"/>
          </p:nvPr>
        </p:nvSpPr>
        <p:spPr>
          <a:xfrm>
            <a:off x="88900" y="746125"/>
            <a:ext cx="6621463" cy="3725863"/>
          </a:xfrm>
          <a:ln/>
        </p:spPr>
      </p:sp>
      <p:sp>
        <p:nvSpPr>
          <p:cNvPr id="180228"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37510276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CD3AECE6-2026-4C6B-A244-7AEE6BD5A9AD}"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81251" name="Rectangle 2"/>
          <p:cNvSpPr>
            <a:spLocks noGrp="1" noRot="1" noChangeAspect="1" noChangeArrowheads="1" noTextEdit="1"/>
          </p:cNvSpPr>
          <p:nvPr>
            <p:ph type="sldImg"/>
          </p:nvPr>
        </p:nvSpPr>
        <p:spPr>
          <a:xfrm>
            <a:off x="88900" y="746125"/>
            <a:ext cx="6621463" cy="3725863"/>
          </a:xfrm>
          <a:ln/>
        </p:spPr>
      </p:sp>
      <p:sp>
        <p:nvSpPr>
          <p:cNvPr id="181252"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21353673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3022C08E-F96A-43DF-9C5B-EFAF0610A640}"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82275" name="Rectangle 2"/>
          <p:cNvSpPr>
            <a:spLocks noGrp="1" noRot="1" noChangeAspect="1" noChangeArrowheads="1" noTextEdit="1"/>
          </p:cNvSpPr>
          <p:nvPr>
            <p:ph type="sldImg"/>
          </p:nvPr>
        </p:nvSpPr>
        <p:spPr>
          <a:xfrm>
            <a:off x="88900" y="746125"/>
            <a:ext cx="6621463" cy="3725863"/>
          </a:xfrm>
          <a:ln/>
        </p:spPr>
      </p:sp>
      <p:sp>
        <p:nvSpPr>
          <p:cNvPr id="182276"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4078779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lIns="91440" tIns="45720" rIns="91440" bIns="45720"/>
          <a:lstStyle/>
          <a:p>
            <a:pPr eaLnBrk="1" hangingPunct="1"/>
            <a:r>
              <a:rPr lang="en-GB"/>
              <a:t>This is called the “normal distribution”.</a:t>
            </a:r>
          </a:p>
          <a:p>
            <a:pPr eaLnBrk="1" hangingPunct="1"/>
            <a:endParaRPr lang="en-GB"/>
          </a:p>
          <a:p>
            <a:pPr eaLnBrk="1" hangingPunct="1"/>
            <a:r>
              <a:rPr lang="en-GB"/>
              <a:t>Properties:</a:t>
            </a:r>
          </a:p>
          <a:p>
            <a:pPr eaLnBrk="1" hangingPunct="1"/>
            <a:endParaRPr lang="en-GB"/>
          </a:p>
          <a:p>
            <a:pPr eaLnBrk="1" hangingPunct="1"/>
            <a:r>
              <a:rPr lang="en-GB"/>
              <a:t>Bell shaped and symetrical</a:t>
            </a:r>
          </a:p>
          <a:p>
            <a:pPr eaLnBrk="1" hangingPunct="1"/>
            <a:r>
              <a:rPr lang="en-GB"/>
              <a:t>Mean = Median = Mode</a:t>
            </a:r>
          </a:p>
        </p:txBody>
      </p:sp>
      <p:sp>
        <p:nvSpPr>
          <p:cNvPr id="183300"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8BD9E747-C1F5-4B3C-944A-F3101AD3E202}"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928780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154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D188F072-85BC-42AD-ABD6-903BA1AE1424}"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85347" name="Rectangle 2"/>
          <p:cNvSpPr>
            <a:spLocks noGrp="1" noRot="1" noChangeAspect="1" noChangeArrowheads="1" noTextEdit="1"/>
          </p:cNvSpPr>
          <p:nvPr>
            <p:ph type="sldImg"/>
          </p:nvPr>
        </p:nvSpPr>
        <p:spPr>
          <a:xfrm>
            <a:off x="88900" y="746125"/>
            <a:ext cx="6621463" cy="3725863"/>
          </a:xfrm>
          <a:ln/>
        </p:spPr>
      </p:sp>
      <p:sp>
        <p:nvSpPr>
          <p:cNvPr id="185348"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22158311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551471DE-F4B3-4F45-8740-3BF93FC553CA}"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86371" name="Rectangle 2"/>
          <p:cNvSpPr>
            <a:spLocks noGrp="1" noRot="1" noChangeAspect="1" noChangeArrowheads="1" noTextEdit="1"/>
          </p:cNvSpPr>
          <p:nvPr>
            <p:ph type="sldImg"/>
          </p:nvPr>
        </p:nvSpPr>
        <p:spPr>
          <a:xfrm>
            <a:off x="88900" y="746125"/>
            <a:ext cx="6621463" cy="3725863"/>
          </a:xfrm>
          <a:ln/>
        </p:spPr>
      </p:sp>
      <p:sp>
        <p:nvSpPr>
          <p:cNvPr id="186372"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127775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901244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F594FA6D-220C-436D-AE2A-B800D77AE897}"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87395" name="Rectangle 2"/>
          <p:cNvSpPr>
            <a:spLocks noGrp="1" noRot="1" noChangeAspect="1" noChangeArrowheads="1" noTextEdit="1"/>
          </p:cNvSpPr>
          <p:nvPr>
            <p:ph type="sldImg"/>
          </p:nvPr>
        </p:nvSpPr>
        <p:spPr>
          <a:xfrm>
            <a:off x="88900" y="746125"/>
            <a:ext cx="6621463" cy="3725863"/>
          </a:xfrm>
          <a:ln/>
        </p:spPr>
      </p:sp>
      <p:sp>
        <p:nvSpPr>
          <p:cNvPr id="187396"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22240885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BD4423A2-CBCA-404E-A9CC-F30AFD8CCF13}"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88419" name="Rectangle 2"/>
          <p:cNvSpPr>
            <a:spLocks noGrp="1" noRot="1" noChangeAspect="1" noChangeArrowheads="1" noTextEdit="1"/>
          </p:cNvSpPr>
          <p:nvPr>
            <p:ph type="sldImg"/>
          </p:nvPr>
        </p:nvSpPr>
        <p:spPr>
          <a:xfrm>
            <a:off x="88900" y="746125"/>
            <a:ext cx="6621463" cy="3725863"/>
          </a:xfrm>
          <a:ln/>
        </p:spPr>
      </p:sp>
      <p:sp>
        <p:nvSpPr>
          <p:cNvPr id="188420"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8755132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274C128F-1D94-4564-8CFB-AC7C140CE334}"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89443" name="Rectangle 2"/>
          <p:cNvSpPr>
            <a:spLocks noGrp="1" noRot="1" noChangeAspect="1" noChangeArrowheads="1" noTextEdit="1"/>
          </p:cNvSpPr>
          <p:nvPr>
            <p:ph type="sldImg"/>
          </p:nvPr>
        </p:nvSpPr>
        <p:spPr>
          <a:xfrm>
            <a:off x="88900" y="746125"/>
            <a:ext cx="6621463" cy="3725863"/>
          </a:xfrm>
          <a:ln/>
        </p:spPr>
      </p:sp>
      <p:sp>
        <p:nvSpPr>
          <p:cNvPr id="189444"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2670637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61438411-8A58-4BAF-BEA6-758338C1D44E}"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90467" name="Rectangle 2"/>
          <p:cNvSpPr>
            <a:spLocks noGrp="1" noRot="1" noChangeAspect="1" noChangeArrowheads="1" noTextEdit="1"/>
          </p:cNvSpPr>
          <p:nvPr>
            <p:ph type="sldImg"/>
          </p:nvPr>
        </p:nvSpPr>
        <p:spPr>
          <a:xfrm>
            <a:off x="88900" y="746125"/>
            <a:ext cx="6621463" cy="3725863"/>
          </a:xfrm>
          <a:ln/>
        </p:spPr>
      </p:sp>
      <p:sp>
        <p:nvSpPr>
          <p:cNvPr id="190468"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28485636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26180E9F-978D-40ED-8F4D-E1FFD0AE923C}"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91491" name="Rectangle 2"/>
          <p:cNvSpPr>
            <a:spLocks noGrp="1" noRot="1" noChangeAspect="1" noChangeArrowheads="1" noTextEdit="1"/>
          </p:cNvSpPr>
          <p:nvPr>
            <p:ph type="sldImg"/>
          </p:nvPr>
        </p:nvSpPr>
        <p:spPr>
          <a:xfrm>
            <a:off x="88900" y="746125"/>
            <a:ext cx="6621463" cy="3725863"/>
          </a:xfrm>
          <a:ln/>
        </p:spPr>
      </p:sp>
      <p:sp>
        <p:nvSpPr>
          <p:cNvPr id="191492"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39164718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6DDCB064-2557-4269-ADF6-855A4D5455AF}"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92515" name="Rectangle 2"/>
          <p:cNvSpPr>
            <a:spLocks noGrp="1" noRot="1" noChangeAspect="1" noChangeArrowheads="1" noTextEdit="1"/>
          </p:cNvSpPr>
          <p:nvPr>
            <p:ph type="sldImg"/>
          </p:nvPr>
        </p:nvSpPr>
        <p:spPr>
          <a:xfrm>
            <a:off x="88900" y="746125"/>
            <a:ext cx="6621463" cy="3725863"/>
          </a:xfrm>
          <a:ln/>
        </p:spPr>
      </p:sp>
      <p:sp>
        <p:nvSpPr>
          <p:cNvPr id="192516"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41491222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DEE13897-E8DF-468B-92E2-A212003C5763}"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93539" name="Rectangle 2"/>
          <p:cNvSpPr>
            <a:spLocks noGrp="1" noRot="1" noChangeAspect="1" noChangeArrowheads="1" noTextEdit="1"/>
          </p:cNvSpPr>
          <p:nvPr>
            <p:ph type="sldImg"/>
          </p:nvPr>
        </p:nvSpPr>
        <p:spPr>
          <a:xfrm>
            <a:off x="88900" y="746125"/>
            <a:ext cx="6621463" cy="3725863"/>
          </a:xfrm>
          <a:ln/>
        </p:spPr>
      </p:sp>
      <p:sp>
        <p:nvSpPr>
          <p:cNvPr id="193540"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7650685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02B067F6-35EF-444B-9AD0-F593B4809E9E}"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94563" name="Rectangle 2"/>
          <p:cNvSpPr>
            <a:spLocks noGrp="1" noRot="1" noChangeAspect="1" noChangeArrowheads="1" noTextEdit="1"/>
          </p:cNvSpPr>
          <p:nvPr>
            <p:ph type="sldImg"/>
          </p:nvPr>
        </p:nvSpPr>
        <p:spPr>
          <a:xfrm>
            <a:off x="88900" y="746125"/>
            <a:ext cx="6621463" cy="3725863"/>
          </a:xfrm>
          <a:ln/>
        </p:spPr>
      </p:sp>
      <p:sp>
        <p:nvSpPr>
          <p:cNvPr id="194564"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3020868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D9926655-356C-45E1-A3C8-FC20902F2FC7}"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95587" name="Rectangle 2"/>
          <p:cNvSpPr>
            <a:spLocks noGrp="1" noRot="1" noChangeAspect="1" noChangeArrowheads="1" noTextEdit="1"/>
          </p:cNvSpPr>
          <p:nvPr>
            <p:ph type="sldImg"/>
          </p:nvPr>
        </p:nvSpPr>
        <p:spPr>
          <a:xfrm>
            <a:off x="88900" y="746125"/>
            <a:ext cx="6621463" cy="3725863"/>
          </a:xfrm>
          <a:ln/>
        </p:spPr>
      </p:sp>
      <p:sp>
        <p:nvSpPr>
          <p:cNvPr id="195588"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342206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3849688" y="9434513"/>
            <a:ext cx="2943225" cy="495300"/>
          </a:xfrm>
          <a:prstGeom prst="rect">
            <a:avLst/>
          </a:prstGeom>
          <a:noFill/>
          <a:ln w="9525">
            <a:noFill/>
            <a:miter lim="800000"/>
            <a:headEnd/>
            <a:tailEnd/>
          </a:ln>
        </p:spPr>
        <p:txBody>
          <a:bodyPr lIns="91403" tIns="45702" rIns="91403" bIns="45702" anchor="b"/>
          <a:lstStyle/>
          <a:p>
            <a:pPr marL="0" marR="0" lvl="0" indent="0" algn="r" defTabSz="914400" rtl="0" eaLnBrk="1" fontAlgn="base" latinLnBrk="0" hangingPunct="1">
              <a:lnSpc>
                <a:spcPct val="100000"/>
              </a:lnSpc>
              <a:spcBef>
                <a:spcPct val="0"/>
              </a:spcBef>
              <a:spcAft>
                <a:spcPct val="0"/>
              </a:spcAft>
              <a:buClrTx/>
              <a:buSzTx/>
              <a:buFontTx/>
              <a:buNone/>
              <a:tabLst/>
              <a:defRPr/>
            </a:pPr>
            <a:fld id="{9D78EF99-024F-4E49-84BF-A31CCC1823A4}" type="slidenum">
              <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196611" name="Rectangle 2"/>
          <p:cNvSpPr>
            <a:spLocks noGrp="1" noRot="1" noChangeAspect="1" noChangeArrowheads="1" noTextEdit="1"/>
          </p:cNvSpPr>
          <p:nvPr>
            <p:ph type="sldImg"/>
          </p:nvPr>
        </p:nvSpPr>
        <p:spPr>
          <a:xfrm>
            <a:off x="88900" y="746125"/>
            <a:ext cx="6621463" cy="3725863"/>
          </a:xfrm>
          <a:ln/>
        </p:spPr>
      </p:sp>
      <p:sp>
        <p:nvSpPr>
          <p:cNvPr id="196612" name="Rectangle 3"/>
          <p:cNvSpPr>
            <a:spLocks noGrp="1" noChangeArrowheads="1"/>
          </p:cNvSpPr>
          <p:nvPr>
            <p:ph type="body" idx="1"/>
          </p:nvPr>
        </p:nvSpPr>
        <p:spPr>
          <a:xfrm>
            <a:off x="1184275" y="4718050"/>
            <a:ext cx="4438650" cy="4467225"/>
          </a:xfrm>
          <a:noFill/>
          <a:ln/>
        </p:spPr>
        <p:txBody>
          <a:bodyPr lIns="90965" tIns="45482" rIns="90965" bIns="45482"/>
          <a:lstStyle/>
          <a:p>
            <a:pPr eaLnBrk="1" hangingPunct="1"/>
            <a:endParaRPr lang="en-GB"/>
          </a:p>
        </p:txBody>
      </p:sp>
    </p:spTree>
    <p:extLst>
      <p:ext uri="{BB962C8B-B14F-4D97-AF65-F5344CB8AC3E}">
        <p14:creationId xmlns:p14="http://schemas.microsoft.com/office/powerpoint/2010/main" val="194002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r>
              <a:rPr lang="en-US" sz="1200" b="0" i="0" kern="1200" dirty="0">
                <a:solidFill>
                  <a:schemeClr val="tx1"/>
                </a:solidFill>
                <a:effectLst/>
                <a:latin typeface="+mn-lt"/>
                <a:ea typeface="+mn-ea"/>
                <a:cs typeface="+mn-cs"/>
              </a:rPr>
              <a:t>Nominal (</a:t>
            </a:r>
            <a:r>
              <a:rPr lang="en-US" sz="1200" b="0" i="0" kern="1200" dirty="0" err="1">
                <a:solidFill>
                  <a:schemeClr val="tx1"/>
                </a:solidFill>
                <a:effectLst/>
                <a:latin typeface="+mn-lt"/>
                <a:ea typeface="+mn-ea"/>
                <a:cs typeface="+mn-cs"/>
              </a:rPr>
              <a:t>Sözde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Sıralama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mümkün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değildir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niteliklerine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isimlendirilir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sınıflandırılır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Sorulan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herhangi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ifadenin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cevabı</a:t>
            </a:r>
            <a:r>
              <a:rPr lang="en-US" sz="1200" b="0" i="0" kern="1200" dirty="0">
                <a:solidFill>
                  <a:schemeClr val="tx1"/>
                </a:solidFill>
                <a:effectLst/>
                <a:latin typeface="+mn-lt"/>
                <a:ea typeface="+mn-ea"/>
                <a:cs typeface="+mn-cs"/>
              </a:rPr>
              <a:t> net </a:t>
            </a:r>
            <a:r>
              <a:rPr lang="en-US" sz="1200" b="0" i="0" kern="1200" dirty="0" err="1">
                <a:solidFill>
                  <a:schemeClr val="tx1"/>
                </a:solidFill>
                <a:effectLst/>
                <a:latin typeface="+mn-lt"/>
                <a:ea typeface="+mn-ea"/>
                <a:cs typeface="+mn-cs"/>
              </a:rPr>
              <a:t>bellidir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Soruya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cevap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kimlik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işlevi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Örneğin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renginiz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nedir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Mavi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yeşil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kahverengi</a:t>
            </a:r>
            <a:r>
              <a:rPr lang="en-US" sz="1200" b="0" i="0" kern="1200" dirty="0">
                <a:solidFill>
                  <a:schemeClr val="tx1"/>
                </a:solidFill>
                <a:effectLst/>
                <a:latin typeface="+mn-lt"/>
                <a:ea typeface="+mn-ea"/>
                <a:cs typeface="+mn-cs"/>
              </a:rPr>
              <a:t> vb. </a:t>
            </a:r>
            <a:r>
              <a:rPr lang="en-US" sz="1200" b="0" i="0" kern="1200" dirty="0" err="1">
                <a:solidFill>
                  <a:schemeClr val="tx1"/>
                </a:solidFill>
                <a:effectLst/>
                <a:latin typeface="+mn-lt"/>
                <a:ea typeface="+mn-ea"/>
                <a:cs typeface="+mn-cs"/>
              </a:rPr>
              <a:t>Cevap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bunlardan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birisidir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nettir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örnek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verirsek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öğrencileri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bölümlere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sınıflandırmak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cinsiyetiniz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nedir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tarzı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sorular</a:t>
            </a:r>
            <a:r>
              <a:rPr lang="en-US" sz="1200" b="0" i="0" kern="1200" dirty="0">
                <a:solidFill>
                  <a:schemeClr val="tx1"/>
                </a:solidFill>
                <a:effectLst/>
                <a:latin typeface="+mn-lt"/>
                <a:ea typeface="+mn-ea"/>
                <a:cs typeface="+mn-cs"/>
              </a:rPr>
              <a:t>.</a:t>
            </a:r>
          </a:p>
          <a:p>
            <a:endParaRPr lang="tr-T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Ordinal (</a:t>
            </a:r>
            <a:r>
              <a:rPr lang="en-US" sz="1200" b="0" i="0" kern="1200" dirty="0" err="1">
                <a:solidFill>
                  <a:schemeClr val="tx1"/>
                </a:solidFill>
                <a:effectLst/>
                <a:latin typeface="+mn-lt"/>
                <a:ea typeface="+mn-ea"/>
                <a:cs typeface="+mn-cs"/>
              </a:rPr>
              <a:t>Sıralı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a:t>
            </a:r>
            <a:r>
              <a:rPr lang="en-US" sz="1200" b="0" i="0" kern="1200" dirty="0">
                <a:solidFill>
                  <a:schemeClr val="tx1"/>
                </a:solidFill>
                <a:effectLst/>
                <a:latin typeface="+mn-lt"/>
                <a:ea typeface="+mn-ea"/>
                <a:cs typeface="+mn-cs"/>
              </a:rPr>
              <a:t>: Bu </a:t>
            </a:r>
            <a:r>
              <a:rPr lang="en-US" sz="1200" b="0" i="0" kern="1200" dirty="0" err="1">
                <a:solidFill>
                  <a:schemeClr val="tx1"/>
                </a:solidFill>
                <a:effectLst/>
                <a:latin typeface="+mn-lt"/>
                <a:ea typeface="+mn-ea"/>
                <a:cs typeface="+mn-cs"/>
              </a:rPr>
              <a:t>ölçüm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türünde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nesnenin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belirli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özelliği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yoksa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çok</a:t>
            </a:r>
            <a:r>
              <a:rPr lang="en-US" sz="1200" b="0" i="0" kern="1200" dirty="0">
                <a:solidFill>
                  <a:schemeClr val="tx1"/>
                </a:solidFill>
                <a:effectLst/>
                <a:latin typeface="+mn-lt"/>
                <a:ea typeface="+mn-ea"/>
                <a:cs typeface="+mn-cs"/>
              </a:rPr>
              <a:t> mu </a:t>
            </a:r>
            <a:r>
              <a:rPr lang="en-US" sz="1200" b="0" i="0" kern="1200" dirty="0" err="1">
                <a:solidFill>
                  <a:schemeClr val="tx1"/>
                </a:solidFill>
                <a:effectLst/>
                <a:latin typeface="+mn-lt"/>
                <a:ea typeface="+mn-ea"/>
                <a:cs typeface="+mn-cs"/>
              </a:rPr>
              <a:t>taşıdığını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söylemek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mümkündür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Nesneler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sıralama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söz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konusudur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Sıralananların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birbirleri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arasındaki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farkları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konusunda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şey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söylemek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imkansızdır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Tıp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alanında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oldukça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ölçektir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Örnek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vermemiz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gerekirse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ünvan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kıyaslamaları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prof,doçent,yard.doçent,arş.gör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hastanın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iyileşme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durumu</a:t>
            </a:r>
            <a:r>
              <a:rPr lang="en-US" sz="1200" b="0" i="0" kern="1200" dirty="0">
                <a:solidFill>
                  <a:schemeClr val="tx1"/>
                </a:solidFill>
                <a:effectLst/>
                <a:latin typeface="+mn-lt"/>
                <a:ea typeface="+mn-ea"/>
                <a:cs typeface="+mn-cs"/>
              </a:rPr>
              <a:t> (tam </a:t>
            </a:r>
            <a:r>
              <a:rPr lang="en-US" sz="1200" b="0" i="0" kern="1200" dirty="0" err="1">
                <a:solidFill>
                  <a:schemeClr val="tx1"/>
                </a:solidFill>
                <a:effectLst/>
                <a:latin typeface="+mn-lt"/>
                <a:ea typeface="+mn-ea"/>
                <a:cs typeface="+mn-cs"/>
              </a:rPr>
              <a:t>iyileşti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iyileşti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iyileşmedi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eğilim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durumu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çok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destekliyorum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destekliyorum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fikrim</a:t>
            </a:r>
            <a:r>
              <a:rPr lang="en-US" sz="1200" b="0" i="0" kern="1200" dirty="0">
                <a:solidFill>
                  <a:schemeClr val="tx1"/>
                </a:solidFill>
                <a:effectLst/>
                <a:latin typeface="+mn-lt"/>
                <a:ea typeface="+mn-ea"/>
                <a:cs typeface="+mn-cs"/>
              </a:rPr>
              <a:t> yok, </a:t>
            </a:r>
            <a:r>
              <a:rPr lang="en-US" sz="1200" b="0" i="0" kern="1200" dirty="0" err="1">
                <a:solidFill>
                  <a:schemeClr val="tx1"/>
                </a:solidFill>
                <a:effectLst/>
                <a:latin typeface="+mn-lt"/>
                <a:ea typeface="+mn-ea"/>
                <a:cs typeface="+mn-cs"/>
              </a:rPr>
              <a:t>desteklemiyorum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desteklemiyorum</a:t>
            </a:r>
            <a:r>
              <a:rPr lang="en-US" sz="1200" b="0" i="0" kern="1200" dirty="0">
                <a:solidFill>
                  <a:schemeClr val="tx1"/>
                </a:solidFill>
                <a:effectLst/>
                <a:latin typeface="+mn-lt"/>
                <a:ea typeface="+mn-ea"/>
                <a:cs typeface="+mn-cs"/>
              </a:rPr>
              <a:t>) vb. </a:t>
            </a:r>
            <a:r>
              <a:rPr lang="en-US" sz="1200" b="0" i="0" kern="1200" dirty="0" err="1">
                <a:solidFill>
                  <a:schemeClr val="tx1"/>
                </a:solidFill>
                <a:effectLst/>
                <a:latin typeface="+mn-lt"/>
                <a:ea typeface="+mn-ea"/>
                <a:cs typeface="+mn-cs"/>
              </a:rPr>
              <a:t>örnekler</a:t>
            </a:r>
            <a:r>
              <a:rPr lang="en-US" sz="1200" b="0" i="0" kern="1200" dirty="0">
                <a:solidFill>
                  <a:schemeClr val="tx1"/>
                </a:solidFill>
                <a:effectLst/>
                <a:latin typeface="+mn-lt"/>
                <a:ea typeface="+mn-ea"/>
                <a:cs typeface="+mn-cs"/>
              </a:rPr>
              <a:t>.</a:t>
            </a:r>
          </a:p>
          <a:p>
            <a:endParaRPr lang="tr-T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Interval (</a:t>
            </a:r>
            <a:r>
              <a:rPr lang="en-US" sz="1200" b="0" i="0" kern="1200" dirty="0" err="1">
                <a:solidFill>
                  <a:schemeClr val="tx1"/>
                </a:solidFill>
                <a:effectLst/>
                <a:latin typeface="+mn-lt"/>
                <a:ea typeface="+mn-ea"/>
                <a:cs typeface="+mn-cs"/>
              </a:rPr>
              <a:t>Aralıklı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Nesnelerin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sıralanmasında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Eşit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aralıkların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eşit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mesafelerini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temsil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ettiği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türüdür</a:t>
            </a:r>
            <a:r>
              <a:rPr lang="en-US" sz="1200" b="0" i="0" kern="1200" dirty="0">
                <a:solidFill>
                  <a:schemeClr val="tx1"/>
                </a:solidFill>
                <a:effectLst/>
                <a:latin typeface="+mn-lt"/>
                <a:ea typeface="+mn-ea"/>
                <a:cs typeface="+mn-cs"/>
              </a:rPr>
              <a:t>. Ordinal </a:t>
            </a:r>
            <a:r>
              <a:rPr lang="en-US" sz="1200" b="0" i="0" kern="1200" dirty="0" err="1">
                <a:solidFill>
                  <a:schemeClr val="tx1"/>
                </a:solidFill>
                <a:effectLst/>
                <a:latin typeface="+mn-lt"/>
                <a:ea typeface="+mn-ea"/>
                <a:cs typeface="+mn-cs"/>
              </a:rPr>
              <a:t>ölçümün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bütün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özelliklerini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taşır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Nesneler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arasındaki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farkın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mukayesesine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Başlangıç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sorunu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vardır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Araştırmacı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kendi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yaptığı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çalışmaya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başlangıç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belirler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Sıfır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sabit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olmadığı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başlangıç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görecelidir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Sıfır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sayısallaştırmayı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kolaylaştıran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başlangıç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noktasıdır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Örneklere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bakalım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tansiyon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küçük</a:t>
            </a:r>
            <a:r>
              <a:rPr lang="en-US" sz="1200" b="0" i="0" kern="1200" dirty="0">
                <a:solidFill>
                  <a:schemeClr val="tx1"/>
                </a:solidFill>
                <a:effectLst/>
                <a:latin typeface="+mn-lt"/>
                <a:ea typeface="+mn-ea"/>
                <a:cs typeface="+mn-cs"/>
              </a:rPr>
              <a:t> ve </a:t>
            </a:r>
            <a:r>
              <a:rPr lang="en-US" sz="1200" b="0" i="0" kern="1200" dirty="0" err="1">
                <a:solidFill>
                  <a:schemeClr val="tx1"/>
                </a:solidFill>
                <a:effectLst/>
                <a:latin typeface="+mn-lt"/>
                <a:ea typeface="+mn-ea"/>
                <a:cs typeface="+mn-cs"/>
              </a:rPr>
              <a:t>büyük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tansiyon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belirlenerek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kişinin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tansiyonunun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değerler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olacağı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açıklanır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pH’ı</a:t>
            </a:r>
            <a:r>
              <a:rPr lang="en-US" sz="1200" b="0" i="0" kern="1200" dirty="0">
                <a:solidFill>
                  <a:schemeClr val="tx1"/>
                </a:solidFill>
                <a:effectLst/>
                <a:latin typeface="+mn-lt"/>
                <a:ea typeface="+mn-ea"/>
                <a:cs typeface="+mn-cs"/>
              </a:rPr>
              <a:t> 7.1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7.5 </a:t>
            </a:r>
            <a:r>
              <a:rPr lang="en-US" sz="1200" b="0" i="0" kern="1200" dirty="0" err="1">
                <a:solidFill>
                  <a:schemeClr val="tx1"/>
                </a:solidFill>
                <a:effectLst/>
                <a:latin typeface="+mn-lt"/>
                <a:ea typeface="+mn-ea"/>
                <a:cs typeface="+mn-cs"/>
              </a:rPr>
              <a:t>arasında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olması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vücut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sıcaklığını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termometreler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likert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ölçeği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tutum</a:t>
            </a:r>
            <a:r>
              <a:rPr lang="en-US" sz="1200" b="0" i="0" kern="1200" dirty="0">
                <a:solidFill>
                  <a:schemeClr val="tx1"/>
                </a:solidFill>
                <a:effectLst/>
                <a:latin typeface="+mn-lt"/>
                <a:ea typeface="+mn-ea"/>
                <a:cs typeface="+mn-cs"/>
              </a:rPr>
              <a:t> ve </a:t>
            </a:r>
            <a:r>
              <a:rPr lang="en-US" sz="1200" b="0" i="0" kern="1200" dirty="0" err="1">
                <a:solidFill>
                  <a:schemeClr val="tx1"/>
                </a:solidFill>
                <a:effectLst/>
                <a:latin typeface="+mn-lt"/>
                <a:ea typeface="+mn-ea"/>
                <a:cs typeface="+mn-cs"/>
              </a:rPr>
              <a:t>davranışları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1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5 </a:t>
            </a:r>
            <a:r>
              <a:rPr lang="en-US" sz="1200" b="0" i="0" kern="1200" dirty="0" err="1">
                <a:solidFill>
                  <a:schemeClr val="tx1"/>
                </a:solidFill>
                <a:effectLst/>
                <a:latin typeface="+mn-lt"/>
                <a:ea typeface="+mn-ea"/>
                <a:cs typeface="+mn-cs"/>
              </a:rPr>
              <a:t>arasında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değer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kötü</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harika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tarzı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anlamsal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dizilimler</a:t>
            </a:r>
            <a:r>
              <a:rPr lang="en-US" sz="1200" b="0" i="0" kern="1200" dirty="0">
                <a:solidFill>
                  <a:schemeClr val="tx1"/>
                </a:solidFill>
                <a:effectLst/>
                <a:latin typeface="+mn-lt"/>
                <a:ea typeface="+mn-ea"/>
                <a:cs typeface="+mn-cs"/>
              </a:rPr>
              <a:t>).</a:t>
            </a:r>
            <a:r>
              <a:rPr lang="tr-TR"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Aralık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ölçeğinin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ölçeğinden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temel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farkı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başlangıç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noktasının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bulunmamasıdır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Diğer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ifade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ile</a:t>
            </a:r>
            <a:r>
              <a:rPr lang="en-US" sz="1200" b="0" i="0" kern="1200" dirty="0">
                <a:solidFill>
                  <a:schemeClr val="tx1"/>
                </a:solidFill>
                <a:effectLst/>
                <a:latin typeface="+mn-lt"/>
                <a:ea typeface="+mn-ea"/>
                <a:cs typeface="+mn-cs"/>
              </a:rPr>
              <a:t> “0” </a:t>
            </a:r>
            <a:r>
              <a:rPr lang="en-US" sz="1200" b="0" i="0" kern="1200" dirty="0" err="1">
                <a:solidFill>
                  <a:schemeClr val="tx1"/>
                </a:solidFill>
                <a:effectLst/>
                <a:latin typeface="+mn-lt"/>
                <a:ea typeface="+mn-ea"/>
                <a:cs typeface="+mn-cs"/>
              </a:rPr>
              <a:t>değeri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aralık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ölçeğinde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yokluk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ifade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etmez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Örneğin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termometrede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görülen</a:t>
            </a:r>
            <a:r>
              <a:rPr lang="en-US" sz="1200" b="0" i="0" kern="1200" dirty="0">
                <a:solidFill>
                  <a:schemeClr val="tx1"/>
                </a:solidFill>
                <a:effectLst/>
                <a:latin typeface="+mn-lt"/>
                <a:ea typeface="+mn-ea"/>
                <a:cs typeface="+mn-cs"/>
              </a:rPr>
              <a:t> “0 </a:t>
            </a:r>
            <a:r>
              <a:rPr lang="en-US" sz="1200" b="0" i="0" kern="1200" dirty="0" err="1">
                <a:solidFill>
                  <a:schemeClr val="tx1"/>
                </a:solidFill>
                <a:effectLst/>
                <a:latin typeface="+mn-lt"/>
                <a:ea typeface="+mn-ea"/>
                <a:cs typeface="+mn-cs"/>
              </a:rPr>
              <a:t>oC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belirli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anlam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taşır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Oysa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ölçeğinde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alan</a:t>
            </a:r>
            <a:r>
              <a:rPr lang="en-US" sz="1200" b="0" i="0" kern="1200" dirty="0">
                <a:solidFill>
                  <a:schemeClr val="tx1"/>
                </a:solidFill>
                <a:effectLst/>
                <a:latin typeface="+mn-lt"/>
                <a:ea typeface="+mn-ea"/>
                <a:cs typeface="+mn-cs"/>
              </a:rPr>
              <a:t> “0 Kg”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yokluk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ifadesidir</a:t>
            </a:r>
            <a:r>
              <a:rPr lang="en-US" sz="1200" b="0" i="0" kern="1200" dirty="0">
                <a:solidFill>
                  <a:schemeClr val="tx1"/>
                </a:solidFill>
                <a:effectLst/>
                <a:latin typeface="+mn-lt"/>
                <a:ea typeface="+mn-ea"/>
                <a:cs typeface="+mn-cs"/>
              </a:rPr>
              <a:t>.</a:t>
            </a:r>
          </a:p>
          <a:p>
            <a:endParaRPr lang="tr-TR"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Rasyo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Oranlı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a:t>
            </a:r>
            <a:r>
              <a:rPr lang="en-US" sz="1200" b="0" i="0" kern="1200" dirty="0">
                <a:solidFill>
                  <a:schemeClr val="tx1"/>
                </a:solidFill>
                <a:effectLst/>
                <a:latin typeface="+mn-lt"/>
                <a:ea typeface="+mn-ea"/>
                <a:cs typeface="+mn-cs"/>
              </a:rPr>
              <a:t>: İlk </a:t>
            </a:r>
            <a:r>
              <a:rPr lang="en-US" sz="1200" b="0" i="0" kern="1200" dirty="0" err="1">
                <a:solidFill>
                  <a:schemeClr val="tx1"/>
                </a:solidFill>
                <a:effectLst/>
                <a:latin typeface="+mn-lt"/>
                <a:ea typeface="+mn-ea"/>
                <a:cs typeface="+mn-cs"/>
              </a:rPr>
              <a:t>üç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türünün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özelliklerini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taşır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Aynı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zamanda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mutlak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sıfır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noktasına</a:t>
            </a:r>
            <a:r>
              <a:rPr lang="en-US" sz="1200" b="0" i="0" kern="1200" dirty="0">
                <a:solidFill>
                  <a:schemeClr val="tx1"/>
                </a:solidFill>
                <a:effectLst/>
                <a:latin typeface="+mn-lt"/>
                <a:ea typeface="+mn-ea"/>
                <a:cs typeface="+mn-cs"/>
              </a:rPr>
              <a:t> da </a:t>
            </a:r>
            <a:r>
              <a:rPr lang="en-US" sz="1200" b="0" i="0" kern="1200" dirty="0" err="1">
                <a:solidFill>
                  <a:schemeClr val="tx1"/>
                </a:solidFill>
                <a:effectLst/>
                <a:latin typeface="+mn-lt"/>
                <a:ea typeface="+mn-ea"/>
                <a:cs typeface="+mn-cs"/>
              </a:rPr>
              <a:t>sahiptir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tekniğidir</a:t>
            </a:r>
            <a:r>
              <a:rPr lang="en-US" sz="1200" b="0" i="0" kern="1200" dirty="0">
                <a:solidFill>
                  <a:schemeClr val="tx1"/>
                </a:solidFill>
                <a:effectLst/>
                <a:latin typeface="+mn-lt"/>
                <a:ea typeface="+mn-ea"/>
                <a:cs typeface="+mn-cs"/>
              </a:rPr>
              <a:t>, her </a:t>
            </a:r>
            <a:r>
              <a:rPr lang="en-US" sz="1200" b="0" i="0" kern="1200" dirty="0" err="1">
                <a:solidFill>
                  <a:schemeClr val="tx1"/>
                </a:solidFill>
                <a:effectLst/>
                <a:latin typeface="+mn-lt"/>
                <a:ea typeface="+mn-ea"/>
                <a:cs typeface="+mn-cs"/>
              </a:rPr>
              <a:t>türlü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istatiksel</a:t>
            </a:r>
            <a:r>
              <a:rPr lang="en-US" sz="1200" b="0" i="0" kern="1200" dirty="0">
                <a:solidFill>
                  <a:schemeClr val="tx1"/>
                </a:solidFill>
                <a:effectLst/>
                <a:latin typeface="+mn-lt"/>
                <a:ea typeface="+mn-ea"/>
                <a:cs typeface="+mn-cs"/>
              </a:rPr>
              <a:t> ve </a:t>
            </a:r>
            <a:r>
              <a:rPr lang="en-US" sz="1200" b="0" i="0" kern="1200" dirty="0" err="1">
                <a:solidFill>
                  <a:schemeClr val="tx1"/>
                </a:solidFill>
                <a:effectLst/>
                <a:latin typeface="+mn-lt"/>
                <a:ea typeface="+mn-ea"/>
                <a:cs typeface="+mn-cs"/>
              </a:rPr>
              <a:t>matematik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işleme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imkan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tanımaktadır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Cevaplayıcı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sıfırdan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herhangi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sayıya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kadar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cevap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verebilir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Oransallık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söz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konusudur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Örnek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vermemiz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gerekirse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yıllık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kazancınız</a:t>
            </a:r>
            <a:r>
              <a:rPr lang="en-US" sz="1200" b="0" i="0" kern="1200" dirty="0">
                <a:solidFill>
                  <a:schemeClr val="tx1"/>
                </a:solidFill>
                <a:effectLst/>
                <a:latin typeface="+mn-lt"/>
                <a:ea typeface="+mn-ea"/>
                <a:cs typeface="+mn-cs"/>
              </a:rPr>
              <a:t> ne </a:t>
            </a:r>
            <a:r>
              <a:rPr lang="en-US" sz="1200" b="0" i="0" kern="1200" dirty="0" err="1">
                <a:solidFill>
                  <a:schemeClr val="tx1"/>
                </a:solidFill>
                <a:effectLst/>
                <a:latin typeface="+mn-lt"/>
                <a:ea typeface="+mn-ea"/>
                <a:cs typeface="+mn-cs"/>
              </a:rPr>
              <a:t>kadar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kaç</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çocuğunuz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sağlık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alanında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ağırlık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ölçümü</a:t>
            </a:r>
            <a:r>
              <a:rPr lang="en-US" sz="1200" b="0" i="0" kern="1200" dirty="0">
                <a:solidFill>
                  <a:schemeClr val="tx1"/>
                </a:solidFill>
                <a:effectLst/>
                <a:latin typeface="+mn-lt"/>
                <a:ea typeface="+mn-ea"/>
                <a:cs typeface="+mn-cs"/>
              </a:rPr>
              <a:t>, boy </a:t>
            </a:r>
            <a:r>
              <a:rPr lang="en-US" sz="1200" b="0" i="0" kern="1200" dirty="0" err="1">
                <a:solidFill>
                  <a:schemeClr val="tx1"/>
                </a:solidFill>
                <a:effectLst/>
                <a:latin typeface="+mn-lt"/>
                <a:ea typeface="+mn-ea"/>
                <a:cs typeface="+mn-cs"/>
              </a:rPr>
              <a:t>ölçümü</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fizik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bilimindeki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ölçümler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ağırlık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hacim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ölen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hastalanan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yaralanan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hakkındaki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veriler</a:t>
            </a:r>
            <a:r>
              <a:rPr lang="en-US" sz="1200" b="0" i="0" kern="1200" dirty="0">
                <a:solidFill>
                  <a:schemeClr val="tx1"/>
                </a:solidFill>
                <a:effectLst/>
                <a:latin typeface="+mn-lt"/>
                <a:ea typeface="+mn-ea"/>
                <a:cs typeface="+mn-cs"/>
              </a:rPr>
              <a:t> vb.</a:t>
            </a:r>
          </a:p>
          <a:p>
            <a:pPr eaLnBrk="1" hangingPunct="1"/>
            <a:endParaRPr lang="en-US" dirty="0"/>
          </a:p>
        </p:txBody>
      </p:sp>
    </p:spTree>
    <p:extLst>
      <p:ext uri="{BB962C8B-B14F-4D97-AF65-F5344CB8AC3E}">
        <p14:creationId xmlns:p14="http://schemas.microsoft.com/office/powerpoint/2010/main" val="36566602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p:spPr>
        <p:txBody>
          <a:bodyPr lIns="91440" tIns="45720" rIns="91440" bIns="45720"/>
          <a:lstStyle/>
          <a:p>
            <a:pPr eaLnBrk="1" hangingPunct="1"/>
            <a:r>
              <a:rPr lang="en-GB"/>
              <a:t>This is called the “normal distribution”.</a:t>
            </a:r>
          </a:p>
          <a:p>
            <a:pPr eaLnBrk="1" hangingPunct="1"/>
            <a:endParaRPr lang="en-GB"/>
          </a:p>
          <a:p>
            <a:pPr eaLnBrk="1" hangingPunct="1"/>
            <a:r>
              <a:rPr lang="en-GB"/>
              <a:t>Properties:</a:t>
            </a:r>
          </a:p>
          <a:p>
            <a:pPr eaLnBrk="1" hangingPunct="1"/>
            <a:endParaRPr lang="en-GB"/>
          </a:p>
          <a:p>
            <a:pPr eaLnBrk="1" hangingPunct="1"/>
            <a:r>
              <a:rPr lang="en-GB"/>
              <a:t>Bell shaped and symetrical</a:t>
            </a:r>
          </a:p>
          <a:p>
            <a:pPr eaLnBrk="1" hangingPunct="1"/>
            <a:r>
              <a:rPr lang="en-GB"/>
              <a:t>Mean = Median = Mode</a:t>
            </a:r>
          </a:p>
        </p:txBody>
      </p:sp>
      <p:sp>
        <p:nvSpPr>
          <p:cNvPr id="199684"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EBA00B1-50FB-45C2-B326-13D640821CDF}"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287145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73</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73</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3788499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74</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74</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3051731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75</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75</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5231589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76</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76</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5377569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77</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77</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204924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78</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78</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7440458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79</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79</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747143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99082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81</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81</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4114141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10</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10</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7498067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82</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82</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3576607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83</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83</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5253161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84</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84</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1748271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85</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85</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7088548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86</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86</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3705652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87</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87</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710213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9594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89</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89</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3398941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90</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90</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7535552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91</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91</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594513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11</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11</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8579335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92</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92</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1610338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93</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93</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0651494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94</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94</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r>
              <a:rPr lang="en-US" sz="1200" b="0" i="0" u="none" strike="noStrike" kern="1200" baseline="0" dirty="0">
                <a:solidFill>
                  <a:schemeClr val="tx1"/>
                </a:solidFill>
                <a:latin typeface="+mn-lt"/>
                <a:ea typeface="+mn-ea"/>
                <a:cs typeface="+mn-cs"/>
              </a:rPr>
              <a:t>Player A has a relatively small range, and his median score is a bit higher</a:t>
            </a:r>
            <a:r>
              <a:rPr lang="tr-T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than Player B’s.</a:t>
            </a:r>
          </a:p>
          <a:p>
            <a:r>
              <a:rPr lang="en-US" sz="1200" b="0" i="0" u="none" strike="noStrike" kern="1200" baseline="0" dirty="0">
                <a:solidFill>
                  <a:schemeClr val="tx1"/>
                </a:solidFill>
                <a:latin typeface="+mn-lt"/>
                <a:ea typeface="+mn-ea"/>
                <a:cs typeface="+mn-cs"/>
              </a:rPr>
              <a:t>Player B has a very large range. Sometimes this player scores a lot</a:t>
            </a:r>
            <a:r>
              <a:rPr lang="tr-T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higher than Player A, but sometimes a lot lower.</a:t>
            </a:r>
          </a:p>
          <a:p>
            <a:r>
              <a:rPr lang="en-US" sz="1200" b="0" i="0" u="none" strike="noStrike" kern="1200" baseline="0" dirty="0">
                <a:solidFill>
                  <a:schemeClr val="tx1"/>
                </a:solidFill>
                <a:latin typeface="+mn-lt"/>
                <a:ea typeface="+mn-ea"/>
                <a:cs typeface="+mn-cs"/>
              </a:rPr>
              <a:t>Player A plays more consistently and usually scores higher than Player B</a:t>
            </a:r>
            <a:r>
              <a:rPr lang="tr-T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(compare the medians and interquartile range), so we’d pick Player A.</a:t>
            </a:r>
            <a:endParaRPr lang="en-US" dirty="0"/>
          </a:p>
        </p:txBody>
      </p:sp>
    </p:spTree>
    <p:extLst>
      <p:ext uri="{BB962C8B-B14F-4D97-AF65-F5344CB8AC3E}">
        <p14:creationId xmlns:p14="http://schemas.microsoft.com/office/powerpoint/2010/main" val="12416212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D158D6B2-7227-4459-A42F-19382E4CAA44}"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95</a:t>
            </a:fld>
            <a:endParaRPr kumimoji="0" lang="fr-FR" sz="1200" b="0" i="0" u="none" strike="noStrike" kern="0" cap="none" spc="0" normalizeH="0" baseline="0" noProof="0">
              <a:ln>
                <a:noFill/>
              </a:ln>
              <a:solidFill>
                <a:prstClr val="black"/>
              </a:solidFill>
              <a:effectLst/>
              <a:uLnTx/>
              <a:uFillTx/>
            </a:endParaRPr>
          </a:p>
        </p:txBody>
      </p:sp>
      <p:sp>
        <p:nvSpPr>
          <p:cNvPr id="56322" name="Rectangle 7"/>
          <p:cNvSpPr txBox="1">
            <a:spLocks noGrp="1" noChangeArrowheads="1"/>
          </p:cNvSpPr>
          <p:nvPr/>
        </p:nvSpPr>
        <p:spPr bwMode="auto">
          <a:xfrm>
            <a:off x="3776664" y="9429904"/>
            <a:ext cx="2890837" cy="495126"/>
          </a:xfrm>
          <a:prstGeom prst="rect">
            <a:avLst/>
          </a:prstGeom>
          <a:noFill/>
          <a:ln w="9525">
            <a:noFill/>
            <a:miter lim="800000"/>
            <a:headEnd/>
            <a:tailEnd/>
          </a:ln>
        </p:spPr>
        <p:txBody>
          <a:bodyPr lIns="91722" tIns="45861" rIns="91722" bIns="45861" anchor="b"/>
          <a:lstStyle/>
          <a:p>
            <a:pPr marL="0" marR="0" lvl="0" indent="0" algn="r" defTabSz="917575" eaLnBrk="1" fontAlgn="auto" latinLnBrk="0" hangingPunct="1">
              <a:lnSpc>
                <a:spcPct val="100000"/>
              </a:lnSpc>
              <a:spcBef>
                <a:spcPts val="0"/>
              </a:spcBef>
              <a:spcAft>
                <a:spcPts val="0"/>
              </a:spcAft>
              <a:buClrTx/>
              <a:buSzTx/>
              <a:buFontTx/>
              <a:buNone/>
              <a:tabLst/>
              <a:defRPr/>
            </a:pPr>
            <a:fld id="{83EA2032-CA1B-4C93-9111-5B1D95B9EF90}" type="slidenum">
              <a:rPr kumimoji="0" lang="fr-FR" sz="1200" b="0" i="0" u="none" strike="noStrike" kern="0" cap="none" spc="0" normalizeH="0" baseline="0" noProof="0">
                <a:ln>
                  <a:noFill/>
                </a:ln>
                <a:solidFill>
                  <a:prstClr val="black"/>
                </a:solidFill>
                <a:effectLst/>
                <a:uLnTx/>
                <a:uFillTx/>
              </a:rPr>
              <a:pPr marL="0" marR="0" lvl="0" indent="0" algn="r" defTabSz="917575" eaLnBrk="1" fontAlgn="auto" latinLnBrk="0" hangingPunct="1">
                <a:lnSpc>
                  <a:spcPct val="100000"/>
                </a:lnSpc>
                <a:spcBef>
                  <a:spcPts val="0"/>
                </a:spcBef>
                <a:spcAft>
                  <a:spcPts val="0"/>
                </a:spcAft>
                <a:buClrTx/>
                <a:buSzTx/>
                <a:buFontTx/>
                <a:buNone/>
                <a:tabLst/>
                <a:defRPr/>
              </a:pPr>
              <a:t>95</a:t>
            </a:fld>
            <a:endParaRPr kumimoji="0" lang="fr-FR" sz="1200" b="0" i="0" u="none" strike="noStrike" kern="0" cap="none" spc="0" normalizeH="0" baseline="0" noProof="0">
              <a:ln>
                <a:noFill/>
              </a:ln>
              <a:solidFill>
                <a:prstClr val="black"/>
              </a:solidFill>
              <a:effectLst/>
              <a:uLnTx/>
              <a:uFillTx/>
            </a:endParaRPr>
          </a:p>
        </p:txBody>
      </p:sp>
      <p:sp>
        <p:nvSpPr>
          <p:cNvPr id="56323" name="Rectangle 2"/>
          <p:cNvSpPr>
            <a:spLocks noGrp="1" noRot="1" noChangeAspect="1" noChangeArrowheads="1" noTextEdit="1"/>
          </p:cNvSpPr>
          <p:nvPr>
            <p:ph type="sldImg"/>
          </p:nvPr>
        </p:nvSpPr>
        <p:spPr>
          <a:xfrm>
            <a:off x="28575" y="746125"/>
            <a:ext cx="6616700" cy="3722688"/>
          </a:xfrm>
          <a:ln/>
        </p:spPr>
      </p:sp>
      <p:sp>
        <p:nvSpPr>
          <p:cNvPr id="56324" name="Rectangle 3"/>
          <p:cNvSpPr>
            <a:spLocks noGrp="1" noChangeArrowheads="1"/>
          </p:cNvSpPr>
          <p:nvPr>
            <p:ph type="body" idx="1"/>
          </p:nvPr>
        </p:nvSpPr>
        <p:spPr>
          <a:xfrm>
            <a:off x="887413" y="4713345"/>
            <a:ext cx="4894262" cy="4467390"/>
          </a:xfrm>
          <a:noFill/>
          <a:ln/>
        </p:spPr>
        <p:txBody>
          <a:bodyPr/>
          <a:lstStyle/>
          <a:p>
            <a:pPr eaLnBrk="1" hangingPunct="1"/>
            <a:endParaRPr lang="en-US" dirty="0"/>
          </a:p>
        </p:txBody>
      </p:sp>
    </p:spTree>
    <p:extLst>
      <p:ext uri="{BB962C8B-B14F-4D97-AF65-F5344CB8AC3E}">
        <p14:creationId xmlns:p14="http://schemas.microsoft.com/office/powerpoint/2010/main" val="27751506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BD41AF2-7DEF-4BF8-B0E0-84FD5DA0876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459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a:ln/>
        </p:spPr>
      </p:sp>
      <p:sp>
        <p:nvSpPr>
          <p:cNvPr id="269315"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69316"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0B0C54E1-408B-45B9-8AD6-B5D4B1806F0F}"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3494580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a:ln/>
        </p:spPr>
      </p:sp>
      <p:sp>
        <p:nvSpPr>
          <p:cNvPr id="270339"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0340"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CA5BD9FC-E37B-4988-8DFD-D08C11F233E4}"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8536560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a:ln/>
        </p:spPr>
      </p:sp>
      <p:sp>
        <p:nvSpPr>
          <p:cNvPr id="271363"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1364"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D00A3EA2-D903-4F69-8DBF-2A01B2A4C9CD}"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4130432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2388"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B73DDC3-5B9D-4263-A73E-CA67AC1EAC85}"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6946635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a:ln/>
        </p:spPr>
      </p:sp>
      <p:sp>
        <p:nvSpPr>
          <p:cNvPr id="273411" name="Notes Placeholder 2"/>
          <p:cNvSpPr>
            <a:spLocks noGrp="1"/>
          </p:cNvSpPr>
          <p:nvPr>
            <p:ph type="body" idx="1"/>
          </p:nvPr>
        </p:nvSpPr>
        <p:spPr>
          <a:noFill/>
          <a:ln/>
        </p:spPr>
        <p:txBody>
          <a:bodyPr lIns="91440" tIns="45720" rIns="91440" bIns="45720"/>
          <a:lstStyle/>
          <a:p>
            <a:pPr eaLnBrk="1" hangingPunct="1"/>
            <a:endParaRPr lang="en-GB" dirty="0"/>
          </a:p>
        </p:txBody>
      </p:sp>
      <p:sp>
        <p:nvSpPr>
          <p:cNvPr id="273412" name="Slide Number Placeholder 3"/>
          <p:cNvSpPr txBox="1">
            <a:spLocks noGrp="1"/>
          </p:cNvSpPr>
          <p:nvPr/>
        </p:nvSpPr>
        <p:spPr bwMode="auto">
          <a:xfrm>
            <a:off x="3848100" y="9432925"/>
            <a:ext cx="2944813" cy="496888"/>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C7072627-A468-4DDF-9D23-F8FEF00FEFC8}" type="slidenum">
              <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AU" sz="12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162659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de">
    <p:spTree>
      <p:nvGrpSpPr>
        <p:cNvPr id="1" name=""/>
        <p:cNvGrpSpPr/>
        <p:nvPr/>
      </p:nvGrpSpPr>
      <p:grpSpPr>
        <a:xfrm>
          <a:off x="0" y="0"/>
          <a:ext cx="0" cy="0"/>
          <a:chOff x="0" y="0"/>
          <a:chExt cx="0" cy="0"/>
        </a:xfrm>
      </p:grpSpPr>
      <p:sp>
        <p:nvSpPr>
          <p:cNvPr id="19" name="Right Triangle 18"/>
          <p:cNvSpPr/>
          <p:nvPr userDrawn="1"/>
        </p:nvSpPr>
        <p:spPr>
          <a:xfrm rot="10800000">
            <a:off x="3919974" y="0"/>
            <a:ext cx="8292877" cy="6597041"/>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972732">
            <a:off x="7267117" y="1337847"/>
            <a:ext cx="3824524" cy="3042438"/>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14631" y="794689"/>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5" name="Rectangle 1"/>
          <p:cNvSpPr/>
          <p:nvPr userDrawn="1"/>
        </p:nvSpPr>
        <p:spPr>
          <a:xfrm>
            <a:off x="5942514" y="-8244"/>
            <a:ext cx="6280762" cy="6882881"/>
          </a:xfrm>
          <a:custGeom>
            <a:avLst/>
            <a:gdLst>
              <a:gd name="connsiteX0" fmla="*/ 0 w 4493768"/>
              <a:gd name="connsiteY0" fmla="*/ 0 h 7561263"/>
              <a:gd name="connsiteX1" fmla="*/ 4493768 w 4493768"/>
              <a:gd name="connsiteY1" fmla="*/ 0 h 7561263"/>
              <a:gd name="connsiteX2" fmla="*/ 4493768 w 4493768"/>
              <a:gd name="connsiteY2" fmla="*/ 7561263 h 7561263"/>
              <a:gd name="connsiteX3" fmla="*/ 0 w 4493768"/>
              <a:gd name="connsiteY3" fmla="*/ 7561263 h 7561263"/>
              <a:gd name="connsiteX4" fmla="*/ 0 w 4493768"/>
              <a:gd name="connsiteY4" fmla="*/ 0 h 7561263"/>
              <a:gd name="connsiteX0" fmla="*/ 987552 w 5481320"/>
              <a:gd name="connsiteY0" fmla="*/ 0 h 7570407"/>
              <a:gd name="connsiteX1" fmla="*/ 5481320 w 5481320"/>
              <a:gd name="connsiteY1" fmla="*/ 0 h 7570407"/>
              <a:gd name="connsiteX2" fmla="*/ 5481320 w 5481320"/>
              <a:gd name="connsiteY2" fmla="*/ 7561263 h 7570407"/>
              <a:gd name="connsiteX3" fmla="*/ 0 w 5481320"/>
              <a:gd name="connsiteY3" fmla="*/ 7570407 h 7570407"/>
              <a:gd name="connsiteX4" fmla="*/ 987552 w 5481320"/>
              <a:gd name="connsiteY4" fmla="*/ 0 h 7570407"/>
              <a:gd name="connsiteX0" fmla="*/ 987552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987552 w 5499608"/>
              <a:gd name="connsiteY4" fmla="*/ 0 h 7579551"/>
              <a:gd name="connsiteX0" fmla="*/ 2404872 w 5499608"/>
              <a:gd name="connsiteY0" fmla="*/ 9144 h 7579551"/>
              <a:gd name="connsiteX1" fmla="*/ 5481320 w 5499608"/>
              <a:gd name="connsiteY1" fmla="*/ 0 h 7579551"/>
              <a:gd name="connsiteX2" fmla="*/ 5499608 w 5499608"/>
              <a:gd name="connsiteY2" fmla="*/ 7579551 h 7579551"/>
              <a:gd name="connsiteX3" fmla="*/ 0 w 5499608"/>
              <a:gd name="connsiteY3" fmla="*/ 7570407 h 7579551"/>
              <a:gd name="connsiteX4" fmla="*/ 2404872 w 5499608"/>
              <a:gd name="connsiteY4" fmla="*/ 9144 h 7579551"/>
              <a:gd name="connsiteX0" fmla="*/ 2423160 w 5499608"/>
              <a:gd name="connsiteY0" fmla="*/ 0 h 7588695"/>
              <a:gd name="connsiteX1" fmla="*/ 5481320 w 5499608"/>
              <a:gd name="connsiteY1" fmla="*/ 9144 h 7588695"/>
              <a:gd name="connsiteX2" fmla="*/ 5499608 w 5499608"/>
              <a:gd name="connsiteY2" fmla="*/ 7588695 h 7588695"/>
              <a:gd name="connsiteX3" fmla="*/ 0 w 5499608"/>
              <a:gd name="connsiteY3" fmla="*/ 7579551 h 7588695"/>
              <a:gd name="connsiteX4" fmla="*/ 2423160 w 5499608"/>
              <a:gd name="connsiteY4" fmla="*/ 0 h 7588695"/>
              <a:gd name="connsiteX0" fmla="*/ 4864608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4864608 w 5499608"/>
              <a:gd name="connsiteY4" fmla="*/ 0 h 7579551"/>
              <a:gd name="connsiteX0" fmla="*/ 4864608 w 5508752"/>
              <a:gd name="connsiteY0" fmla="*/ 9144 h 7588695"/>
              <a:gd name="connsiteX1" fmla="*/ 5508752 w 5508752"/>
              <a:gd name="connsiteY1" fmla="*/ 0 h 7588695"/>
              <a:gd name="connsiteX2" fmla="*/ 5499608 w 5508752"/>
              <a:gd name="connsiteY2" fmla="*/ 7588695 h 7588695"/>
              <a:gd name="connsiteX3" fmla="*/ 0 w 5508752"/>
              <a:gd name="connsiteY3" fmla="*/ 7579551 h 7588695"/>
              <a:gd name="connsiteX4" fmla="*/ 4864608 w 5508752"/>
              <a:gd name="connsiteY4" fmla="*/ 9144 h 758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752" h="7588695">
                <a:moveTo>
                  <a:pt x="4864608" y="9144"/>
                </a:moveTo>
                <a:lnTo>
                  <a:pt x="5508752" y="0"/>
                </a:lnTo>
                <a:lnTo>
                  <a:pt x="5499608" y="7588695"/>
                </a:lnTo>
                <a:lnTo>
                  <a:pt x="0" y="7579551"/>
                </a:lnTo>
                <a:lnTo>
                  <a:pt x="4864608" y="9144"/>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179" dirty="0"/>
              <a:t> </a:t>
            </a:r>
          </a:p>
        </p:txBody>
      </p:sp>
      <p:sp>
        <p:nvSpPr>
          <p:cNvPr id="26" name="Chord 25"/>
          <p:cNvSpPr/>
          <p:nvPr userDrawn="1"/>
        </p:nvSpPr>
        <p:spPr>
          <a:xfrm rot="12787175">
            <a:off x="7032516" y="3123270"/>
            <a:ext cx="2359713" cy="1877170"/>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grpSp>
        <p:nvGrpSpPr>
          <p:cNvPr id="2053" name="Group 13"/>
          <p:cNvGrpSpPr>
            <a:grpSpLocks noChangeAspect="1"/>
          </p:cNvGrpSpPr>
          <p:nvPr userDrawn="1"/>
        </p:nvGrpSpPr>
        <p:grpSpPr bwMode="auto">
          <a:xfrm>
            <a:off x="7611511" y="2225112"/>
            <a:ext cx="1871515" cy="2416066"/>
            <a:chOff x="3500" y="1299"/>
            <a:chExt cx="1034" cy="1678"/>
          </a:xfrm>
        </p:grpSpPr>
        <p:sp>
          <p:nvSpPr>
            <p:cNvPr id="2055" name="Freeform 14"/>
            <p:cNvSpPr>
              <a:spLocks noEditPoints="1"/>
            </p:cNvSpPr>
            <p:nvPr userDrawn="1"/>
          </p:nvSpPr>
          <p:spPr bwMode="auto">
            <a:xfrm>
              <a:off x="3500" y="1299"/>
              <a:ext cx="1034" cy="778"/>
            </a:xfrm>
            <a:custGeom>
              <a:avLst/>
              <a:gdLst>
                <a:gd name="T0" fmla="*/ 984 w 1034"/>
                <a:gd name="T1" fmla="*/ 8 h 778"/>
                <a:gd name="T2" fmla="*/ 980 w 1034"/>
                <a:gd name="T3" fmla="*/ 6 h 778"/>
                <a:gd name="T4" fmla="*/ 978 w 1034"/>
                <a:gd name="T5" fmla="*/ 4 h 778"/>
                <a:gd name="T6" fmla="*/ 970 w 1034"/>
                <a:gd name="T7" fmla="*/ 0 h 778"/>
                <a:gd name="T8" fmla="*/ 206 w 1034"/>
                <a:gd name="T9" fmla="*/ 112 h 778"/>
                <a:gd name="T10" fmla="*/ 178 w 1034"/>
                <a:gd name="T11" fmla="*/ 98 h 778"/>
                <a:gd name="T12" fmla="*/ 94 w 1034"/>
                <a:gd name="T13" fmla="*/ 110 h 778"/>
                <a:gd name="T14" fmla="*/ 40 w 1034"/>
                <a:gd name="T15" fmla="*/ 98 h 778"/>
                <a:gd name="T16" fmla="*/ 0 w 1034"/>
                <a:gd name="T17" fmla="*/ 142 h 778"/>
                <a:gd name="T18" fmla="*/ 20 w 1034"/>
                <a:gd name="T19" fmla="*/ 190 h 778"/>
                <a:gd name="T20" fmla="*/ 70 w 1034"/>
                <a:gd name="T21" fmla="*/ 202 h 778"/>
                <a:gd name="T22" fmla="*/ 170 w 1034"/>
                <a:gd name="T23" fmla="*/ 156 h 778"/>
                <a:gd name="T24" fmla="*/ 394 w 1034"/>
                <a:gd name="T25" fmla="*/ 560 h 778"/>
                <a:gd name="T26" fmla="*/ 390 w 1034"/>
                <a:gd name="T27" fmla="*/ 600 h 778"/>
                <a:gd name="T28" fmla="*/ 452 w 1034"/>
                <a:gd name="T29" fmla="*/ 632 h 778"/>
                <a:gd name="T30" fmla="*/ 466 w 1034"/>
                <a:gd name="T31" fmla="*/ 658 h 778"/>
                <a:gd name="T32" fmla="*/ 460 w 1034"/>
                <a:gd name="T33" fmla="*/ 720 h 778"/>
                <a:gd name="T34" fmla="*/ 526 w 1034"/>
                <a:gd name="T35" fmla="*/ 778 h 778"/>
                <a:gd name="T36" fmla="*/ 598 w 1034"/>
                <a:gd name="T37" fmla="*/ 750 h 778"/>
                <a:gd name="T38" fmla="*/ 616 w 1034"/>
                <a:gd name="T39" fmla="*/ 676 h 778"/>
                <a:gd name="T40" fmla="*/ 570 w 1034"/>
                <a:gd name="T41" fmla="*/ 624 h 778"/>
                <a:gd name="T42" fmla="*/ 824 w 1034"/>
                <a:gd name="T43" fmla="*/ 514 h 778"/>
                <a:gd name="T44" fmla="*/ 460 w 1034"/>
                <a:gd name="T45" fmla="*/ 604 h 778"/>
                <a:gd name="T46" fmla="*/ 428 w 1034"/>
                <a:gd name="T47" fmla="*/ 578 h 778"/>
                <a:gd name="T48" fmla="*/ 444 w 1034"/>
                <a:gd name="T49" fmla="*/ 550 h 778"/>
                <a:gd name="T50" fmla="*/ 448 w 1034"/>
                <a:gd name="T51" fmla="*/ 550 h 778"/>
                <a:gd name="T52" fmla="*/ 964 w 1034"/>
                <a:gd name="T53" fmla="*/ 298 h 778"/>
                <a:gd name="T54" fmla="*/ 526 w 1034"/>
                <a:gd name="T55" fmla="*/ 658 h 778"/>
                <a:gd name="T56" fmla="*/ 570 w 1034"/>
                <a:gd name="T57" fmla="*/ 672 h 778"/>
                <a:gd name="T58" fmla="*/ 576 w 1034"/>
                <a:gd name="T59" fmla="*/ 710 h 778"/>
                <a:gd name="T60" fmla="*/ 548 w 1034"/>
                <a:gd name="T61" fmla="*/ 738 h 778"/>
                <a:gd name="T62" fmla="*/ 504 w 1034"/>
                <a:gd name="T63" fmla="*/ 724 h 778"/>
                <a:gd name="T64" fmla="*/ 498 w 1034"/>
                <a:gd name="T65" fmla="*/ 684 h 778"/>
                <a:gd name="T66" fmla="*/ 526 w 1034"/>
                <a:gd name="T67" fmla="*/ 658 h 778"/>
                <a:gd name="T68" fmla="*/ 892 w 1034"/>
                <a:gd name="T69" fmla="*/ 58 h 778"/>
                <a:gd name="T70" fmla="*/ 854 w 1034"/>
                <a:gd name="T71" fmla="*/ 130 h 778"/>
                <a:gd name="T72" fmla="*/ 836 w 1034"/>
                <a:gd name="T73" fmla="*/ 66 h 778"/>
                <a:gd name="T74" fmla="*/ 590 w 1034"/>
                <a:gd name="T75" fmla="*/ 110 h 778"/>
                <a:gd name="T76" fmla="*/ 562 w 1034"/>
                <a:gd name="T77" fmla="*/ 212 h 778"/>
                <a:gd name="T78" fmla="*/ 536 w 1034"/>
                <a:gd name="T79" fmla="*/ 120 h 778"/>
                <a:gd name="T80" fmla="*/ 316 w 1034"/>
                <a:gd name="T81" fmla="*/ 280 h 778"/>
                <a:gd name="T82" fmla="*/ 346 w 1034"/>
                <a:gd name="T83" fmla="*/ 330 h 778"/>
                <a:gd name="T84" fmla="*/ 392 w 1034"/>
                <a:gd name="T85" fmla="*/ 400 h 778"/>
                <a:gd name="T86" fmla="*/ 478 w 1034"/>
                <a:gd name="T87" fmla="*/ 484 h 778"/>
                <a:gd name="T88" fmla="*/ 576 w 1034"/>
                <a:gd name="T89" fmla="*/ 266 h 778"/>
                <a:gd name="T90" fmla="*/ 484 w 1034"/>
                <a:gd name="T91" fmla="*/ 292 h 778"/>
                <a:gd name="T92" fmla="*/ 626 w 1034"/>
                <a:gd name="T93" fmla="*/ 444 h 778"/>
                <a:gd name="T94" fmla="*/ 722 w 1034"/>
                <a:gd name="T95" fmla="*/ 226 h 778"/>
                <a:gd name="T96" fmla="*/ 630 w 1034"/>
                <a:gd name="T97" fmla="*/ 252 h 778"/>
                <a:gd name="T98" fmla="*/ 772 w 1034"/>
                <a:gd name="T99" fmla="*/ 404 h 778"/>
                <a:gd name="T100" fmla="*/ 870 w 1034"/>
                <a:gd name="T101" fmla="*/ 184 h 778"/>
                <a:gd name="T102" fmla="*/ 776 w 1034"/>
                <a:gd name="T103" fmla="*/ 210 h 778"/>
                <a:gd name="T104" fmla="*/ 918 w 1034"/>
                <a:gd name="T105" fmla="*/ 362 h 778"/>
                <a:gd name="T106" fmla="*/ 924 w 1034"/>
                <a:gd name="T107" fmla="*/ 170 h 778"/>
                <a:gd name="T108" fmla="*/ 944 w 1034"/>
                <a:gd name="T109" fmla="*/ 246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4" h="778">
                  <a:moveTo>
                    <a:pt x="986" y="14"/>
                  </a:moveTo>
                  <a:lnTo>
                    <a:pt x="986" y="14"/>
                  </a:lnTo>
                  <a:lnTo>
                    <a:pt x="986" y="12"/>
                  </a:lnTo>
                  <a:lnTo>
                    <a:pt x="984" y="10"/>
                  </a:lnTo>
                  <a:lnTo>
                    <a:pt x="984" y="8"/>
                  </a:lnTo>
                  <a:lnTo>
                    <a:pt x="984" y="8"/>
                  </a:lnTo>
                  <a:lnTo>
                    <a:pt x="982" y="8"/>
                  </a:lnTo>
                  <a:lnTo>
                    <a:pt x="982" y="8"/>
                  </a:lnTo>
                  <a:lnTo>
                    <a:pt x="982" y="8"/>
                  </a:lnTo>
                  <a:lnTo>
                    <a:pt x="982" y="6"/>
                  </a:lnTo>
                  <a:lnTo>
                    <a:pt x="982" y="6"/>
                  </a:lnTo>
                  <a:lnTo>
                    <a:pt x="980" y="6"/>
                  </a:lnTo>
                  <a:lnTo>
                    <a:pt x="980" y="4"/>
                  </a:lnTo>
                  <a:lnTo>
                    <a:pt x="978" y="4"/>
                  </a:lnTo>
                  <a:lnTo>
                    <a:pt x="978" y="4"/>
                  </a:lnTo>
                  <a:lnTo>
                    <a:pt x="978" y="4"/>
                  </a:lnTo>
                  <a:lnTo>
                    <a:pt x="978" y="4"/>
                  </a:lnTo>
                  <a:lnTo>
                    <a:pt x="978" y="4"/>
                  </a:lnTo>
                  <a:lnTo>
                    <a:pt x="976" y="2"/>
                  </a:lnTo>
                  <a:lnTo>
                    <a:pt x="976" y="2"/>
                  </a:lnTo>
                  <a:lnTo>
                    <a:pt x="976" y="2"/>
                  </a:lnTo>
                  <a:lnTo>
                    <a:pt x="976" y="2"/>
                  </a:lnTo>
                  <a:lnTo>
                    <a:pt x="976" y="2"/>
                  </a:lnTo>
                  <a:lnTo>
                    <a:pt x="970" y="0"/>
                  </a:lnTo>
                  <a:lnTo>
                    <a:pt x="970" y="0"/>
                  </a:lnTo>
                  <a:lnTo>
                    <a:pt x="962" y="0"/>
                  </a:lnTo>
                  <a:lnTo>
                    <a:pt x="962" y="0"/>
                  </a:lnTo>
                  <a:lnTo>
                    <a:pt x="218" y="130"/>
                  </a:lnTo>
                  <a:lnTo>
                    <a:pt x="218" y="130"/>
                  </a:lnTo>
                  <a:lnTo>
                    <a:pt x="206" y="112"/>
                  </a:lnTo>
                  <a:lnTo>
                    <a:pt x="206" y="112"/>
                  </a:lnTo>
                  <a:lnTo>
                    <a:pt x="202" y="106"/>
                  </a:lnTo>
                  <a:lnTo>
                    <a:pt x="196" y="104"/>
                  </a:lnTo>
                  <a:lnTo>
                    <a:pt x="196" y="104"/>
                  </a:lnTo>
                  <a:lnTo>
                    <a:pt x="186" y="100"/>
                  </a:lnTo>
                  <a:lnTo>
                    <a:pt x="178" y="98"/>
                  </a:lnTo>
                  <a:lnTo>
                    <a:pt x="178" y="98"/>
                  </a:lnTo>
                  <a:lnTo>
                    <a:pt x="138" y="106"/>
                  </a:lnTo>
                  <a:lnTo>
                    <a:pt x="114" y="112"/>
                  </a:lnTo>
                  <a:lnTo>
                    <a:pt x="98" y="116"/>
                  </a:lnTo>
                  <a:lnTo>
                    <a:pt x="98" y="116"/>
                  </a:lnTo>
                  <a:lnTo>
                    <a:pt x="94" y="110"/>
                  </a:lnTo>
                  <a:lnTo>
                    <a:pt x="86" y="106"/>
                  </a:lnTo>
                  <a:lnTo>
                    <a:pt x="72" y="98"/>
                  </a:lnTo>
                  <a:lnTo>
                    <a:pt x="56" y="96"/>
                  </a:lnTo>
                  <a:lnTo>
                    <a:pt x="48" y="96"/>
                  </a:lnTo>
                  <a:lnTo>
                    <a:pt x="40" y="98"/>
                  </a:lnTo>
                  <a:lnTo>
                    <a:pt x="40" y="98"/>
                  </a:lnTo>
                  <a:lnTo>
                    <a:pt x="30" y="102"/>
                  </a:lnTo>
                  <a:lnTo>
                    <a:pt x="22" y="108"/>
                  </a:lnTo>
                  <a:lnTo>
                    <a:pt x="14" y="114"/>
                  </a:lnTo>
                  <a:lnTo>
                    <a:pt x="8" y="122"/>
                  </a:lnTo>
                  <a:lnTo>
                    <a:pt x="4" y="132"/>
                  </a:lnTo>
                  <a:lnTo>
                    <a:pt x="0" y="142"/>
                  </a:lnTo>
                  <a:lnTo>
                    <a:pt x="0" y="152"/>
                  </a:lnTo>
                  <a:lnTo>
                    <a:pt x="2" y="164"/>
                  </a:lnTo>
                  <a:lnTo>
                    <a:pt x="2" y="164"/>
                  </a:lnTo>
                  <a:lnTo>
                    <a:pt x="6" y="174"/>
                  </a:lnTo>
                  <a:lnTo>
                    <a:pt x="12" y="184"/>
                  </a:lnTo>
                  <a:lnTo>
                    <a:pt x="20" y="190"/>
                  </a:lnTo>
                  <a:lnTo>
                    <a:pt x="28" y="196"/>
                  </a:lnTo>
                  <a:lnTo>
                    <a:pt x="38" y="200"/>
                  </a:lnTo>
                  <a:lnTo>
                    <a:pt x="48" y="204"/>
                  </a:lnTo>
                  <a:lnTo>
                    <a:pt x="58" y="204"/>
                  </a:lnTo>
                  <a:lnTo>
                    <a:pt x="70" y="202"/>
                  </a:lnTo>
                  <a:lnTo>
                    <a:pt x="70" y="202"/>
                  </a:lnTo>
                  <a:lnTo>
                    <a:pt x="82" y="196"/>
                  </a:lnTo>
                  <a:lnTo>
                    <a:pt x="94" y="190"/>
                  </a:lnTo>
                  <a:lnTo>
                    <a:pt x="102" y="182"/>
                  </a:lnTo>
                  <a:lnTo>
                    <a:pt x="104" y="176"/>
                  </a:lnTo>
                  <a:lnTo>
                    <a:pt x="104" y="172"/>
                  </a:lnTo>
                  <a:lnTo>
                    <a:pt x="170" y="156"/>
                  </a:lnTo>
                  <a:lnTo>
                    <a:pt x="170" y="156"/>
                  </a:lnTo>
                  <a:lnTo>
                    <a:pt x="414" y="534"/>
                  </a:lnTo>
                  <a:lnTo>
                    <a:pt x="414" y="534"/>
                  </a:lnTo>
                  <a:lnTo>
                    <a:pt x="406" y="544"/>
                  </a:lnTo>
                  <a:lnTo>
                    <a:pt x="398" y="552"/>
                  </a:lnTo>
                  <a:lnTo>
                    <a:pt x="394" y="560"/>
                  </a:lnTo>
                  <a:lnTo>
                    <a:pt x="390" y="570"/>
                  </a:lnTo>
                  <a:lnTo>
                    <a:pt x="388" y="578"/>
                  </a:lnTo>
                  <a:lnTo>
                    <a:pt x="386" y="586"/>
                  </a:lnTo>
                  <a:lnTo>
                    <a:pt x="388" y="592"/>
                  </a:lnTo>
                  <a:lnTo>
                    <a:pt x="390" y="600"/>
                  </a:lnTo>
                  <a:lnTo>
                    <a:pt x="390" y="600"/>
                  </a:lnTo>
                  <a:lnTo>
                    <a:pt x="394" y="608"/>
                  </a:lnTo>
                  <a:lnTo>
                    <a:pt x="402" y="614"/>
                  </a:lnTo>
                  <a:lnTo>
                    <a:pt x="412" y="620"/>
                  </a:lnTo>
                  <a:lnTo>
                    <a:pt x="424" y="626"/>
                  </a:lnTo>
                  <a:lnTo>
                    <a:pt x="436" y="630"/>
                  </a:lnTo>
                  <a:lnTo>
                    <a:pt x="452" y="632"/>
                  </a:lnTo>
                  <a:lnTo>
                    <a:pt x="472" y="632"/>
                  </a:lnTo>
                  <a:lnTo>
                    <a:pt x="492" y="630"/>
                  </a:lnTo>
                  <a:lnTo>
                    <a:pt x="492" y="630"/>
                  </a:lnTo>
                  <a:lnTo>
                    <a:pt x="482" y="638"/>
                  </a:lnTo>
                  <a:lnTo>
                    <a:pt x="474" y="648"/>
                  </a:lnTo>
                  <a:lnTo>
                    <a:pt x="466" y="658"/>
                  </a:lnTo>
                  <a:lnTo>
                    <a:pt x="462" y="668"/>
                  </a:lnTo>
                  <a:lnTo>
                    <a:pt x="458" y="680"/>
                  </a:lnTo>
                  <a:lnTo>
                    <a:pt x="456" y="694"/>
                  </a:lnTo>
                  <a:lnTo>
                    <a:pt x="456" y="706"/>
                  </a:lnTo>
                  <a:lnTo>
                    <a:pt x="460" y="720"/>
                  </a:lnTo>
                  <a:lnTo>
                    <a:pt x="460" y="720"/>
                  </a:lnTo>
                  <a:lnTo>
                    <a:pt x="466" y="734"/>
                  </a:lnTo>
                  <a:lnTo>
                    <a:pt x="474" y="748"/>
                  </a:lnTo>
                  <a:lnTo>
                    <a:pt x="484" y="758"/>
                  </a:lnTo>
                  <a:lnTo>
                    <a:pt x="498" y="768"/>
                  </a:lnTo>
                  <a:lnTo>
                    <a:pt x="512" y="774"/>
                  </a:lnTo>
                  <a:lnTo>
                    <a:pt x="526" y="778"/>
                  </a:lnTo>
                  <a:lnTo>
                    <a:pt x="542" y="778"/>
                  </a:lnTo>
                  <a:lnTo>
                    <a:pt x="558" y="776"/>
                  </a:lnTo>
                  <a:lnTo>
                    <a:pt x="558" y="776"/>
                  </a:lnTo>
                  <a:lnTo>
                    <a:pt x="574" y="770"/>
                  </a:lnTo>
                  <a:lnTo>
                    <a:pt x="588" y="760"/>
                  </a:lnTo>
                  <a:lnTo>
                    <a:pt x="598" y="750"/>
                  </a:lnTo>
                  <a:lnTo>
                    <a:pt x="608" y="736"/>
                  </a:lnTo>
                  <a:lnTo>
                    <a:pt x="614" y="722"/>
                  </a:lnTo>
                  <a:lnTo>
                    <a:pt x="618" y="708"/>
                  </a:lnTo>
                  <a:lnTo>
                    <a:pt x="618" y="692"/>
                  </a:lnTo>
                  <a:lnTo>
                    <a:pt x="616" y="676"/>
                  </a:lnTo>
                  <a:lnTo>
                    <a:pt x="616" y="676"/>
                  </a:lnTo>
                  <a:lnTo>
                    <a:pt x="612" y="664"/>
                  </a:lnTo>
                  <a:lnTo>
                    <a:pt x="606" y="654"/>
                  </a:lnTo>
                  <a:lnTo>
                    <a:pt x="598" y="644"/>
                  </a:lnTo>
                  <a:lnTo>
                    <a:pt x="590" y="636"/>
                  </a:lnTo>
                  <a:lnTo>
                    <a:pt x="580" y="630"/>
                  </a:lnTo>
                  <a:lnTo>
                    <a:pt x="570" y="624"/>
                  </a:lnTo>
                  <a:lnTo>
                    <a:pt x="560" y="620"/>
                  </a:lnTo>
                  <a:lnTo>
                    <a:pt x="548" y="618"/>
                  </a:lnTo>
                  <a:lnTo>
                    <a:pt x="548" y="618"/>
                  </a:lnTo>
                  <a:lnTo>
                    <a:pt x="804" y="546"/>
                  </a:lnTo>
                  <a:lnTo>
                    <a:pt x="824" y="514"/>
                  </a:lnTo>
                  <a:lnTo>
                    <a:pt x="824" y="514"/>
                  </a:lnTo>
                  <a:lnTo>
                    <a:pt x="524" y="598"/>
                  </a:lnTo>
                  <a:lnTo>
                    <a:pt x="524" y="598"/>
                  </a:lnTo>
                  <a:lnTo>
                    <a:pt x="504" y="602"/>
                  </a:lnTo>
                  <a:lnTo>
                    <a:pt x="488" y="604"/>
                  </a:lnTo>
                  <a:lnTo>
                    <a:pt x="472" y="604"/>
                  </a:lnTo>
                  <a:lnTo>
                    <a:pt x="460" y="604"/>
                  </a:lnTo>
                  <a:lnTo>
                    <a:pt x="450" y="600"/>
                  </a:lnTo>
                  <a:lnTo>
                    <a:pt x="442" y="596"/>
                  </a:lnTo>
                  <a:lnTo>
                    <a:pt x="436" y="592"/>
                  </a:lnTo>
                  <a:lnTo>
                    <a:pt x="432" y="586"/>
                  </a:lnTo>
                  <a:lnTo>
                    <a:pt x="432" y="586"/>
                  </a:lnTo>
                  <a:lnTo>
                    <a:pt x="428" y="578"/>
                  </a:lnTo>
                  <a:lnTo>
                    <a:pt x="430" y="570"/>
                  </a:lnTo>
                  <a:lnTo>
                    <a:pt x="434" y="562"/>
                  </a:lnTo>
                  <a:lnTo>
                    <a:pt x="440" y="552"/>
                  </a:lnTo>
                  <a:lnTo>
                    <a:pt x="440" y="552"/>
                  </a:lnTo>
                  <a:lnTo>
                    <a:pt x="444" y="550"/>
                  </a:lnTo>
                  <a:lnTo>
                    <a:pt x="444" y="550"/>
                  </a:lnTo>
                  <a:lnTo>
                    <a:pt x="444" y="550"/>
                  </a:lnTo>
                  <a:lnTo>
                    <a:pt x="444" y="550"/>
                  </a:lnTo>
                  <a:lnTo>
                    <a:pt x="448" y="550"/>
                  </a:lnTo>
                  <a:lnTo>
                    <a:pt x="448" y="550"/>
                  </a:lnTo>
                  <a:lnTo>
                    <a:pt x="448" y="550"/>
                  </a:lnTo>
                  <a:lnTo>
                    <a:pt x="448" y="550"/>
                  </a:lnTo>
                  <a:lnTo>
                    <a:pt x="878" y="430"/>
                  </a:lnTo>
                  <a:lnTo>
                    <a:pt x="960" y="302"/>
                  </a:lnTo>
                  <a:lnTo>
                    <a:pt x="960" y="302"/>
                  </a:lnTo>
                  <a:lnTo>
                    <a:pt x="960" y="298"/>
                  </a:lnTo>
                  <a:lnTo>
                    <a:pt x="960" y="298"/>
                  </a:lnTo>
                  <a:lnTo>
                    <a:pt x="964" y="298"/>
                  </a:lnTo>
                  <a:lnTo>
                    <a:pt x="1034" y="186"/>
                  </a:lnTo>
                  <a:lnTo>
                    <a:pt x="1034" y="186"/>
                  </a:lnTo>
                  <a:lnTo>
                    <a:pt x="988" y="16"/>
                  </a:lnTo>
                  <a:lnTo>
                    <a:pt x="986" y="14"/>
                  </a:lnTo>
                  <a:close/>
                  <a:moveTo>
                    <a:pt x="526" y="658"/>
                  </a:moveTo>
                  <a:lnTo>
                    <a:pt x="526" y="658"/>
                  </a:lnTo>
                  <a:lnTo>
                    <a:pt x="534" y="656"/>
                  </a:lnTo>
                  <a:lnTo>
                    <a:pt x="542" y="656"/>
                  </a:lnTo>
                  <a:lnTo>
                    <a:pt x="550" y="658"/>
                  </a:lnTo>
                  <a:lnTo>
                    <a:pt x="558" y="662"/>
                  </a:lnTo>
                  <a:lnTo>
                    <a:pt x="564" y="666"/>
                  </a:lnTo>
                  <a:lnTo>
                    <a:pt x="570" y="672"/>
                  </a:lnTo>
                  <a:lnTo>
                    <a:pt x="574" y="678"/>
                  </a:lnTo>
                  <a:lnTo>
                    <a:pt x="576" y="686"/>
                  </a:lnTo>
                  <a:lnTo>
                    <a:pt x="576" y="686"/>
                  </a:lnTo>
                  <a:lnTo>
                    <a:pt x="578" y="694"/>
                  </a:lnTo>
                  <a:lnTo>
                    <a:pt x="578" y="702"/>
                  </a:lnTo>
                  <a:lnTo>
                    <a:pt x="576" y="710"/>
                  </a:lnTo>
                  <a:lnTo>
                    <a:pt x="574" y="718"/>
                  </a:lnTo>
                  <a:lnTo>
                    <a:pt x="568" y="724"/>
                  </a:lnTo>
                  <a:lnTo>
                    <a:pt x="562" y="730"/>
                  </a:lnTo>
                  <a:lnTo>
                    <a:pt x="556" y="734"/>
                  </a:lnTo>
                  <a:lnTo>
                    <a:pt x="548" y="738"/>
                  </a:lnTo>
                  <a:lnTo>
                    <a:pt x="548" y="738"/>
                  </a:lnTo>
                  <a:lnTo>
                    <a:pt x="540" y="740"/>
                  </a:lnTo>
                  <a:lnTo>
                    <a:pt x="532" y="738"/>
                  </a:lnTo>
                  <a:lnTo>
                    <a:pt x="524" y="736"/>
                  </a:lnTo>
                  <a:lnTo>
                    <a:pt x="516" y="734"/>
                  </a:lnTo>
                  <a:lnTo>
                    <a:pt x="510" y="728"/>
                  </a:lnTo>
                  <a:lnTo>
                    <a:pt x="504" y="724"/>
                  </a:lnTo>
                  <a:lnTo>
                    <a:pt x="500" y="716"/>
                  </a:lnTo>
                  <a:lnTo>
                    <a:pt x="496" y="708"/>
                  </a:lnTo>
                  <a:lnTo>
                    <a:pt x="496" y="708"/>
                  </a:lnTo>
                  <a:lnTo>
                    <a:pt x="496" y="700"/>
                  </a:lnTo>
                  <a:lnTo>
                    <a:pt x="496" y="692"/>
                  </a:lnTo>
                  <a:lnTo>
                    <a:pt x="498" y="684"/>
                  </a:lnTo>
                  <a:lnTo>
                    <a:pt x="500" y="676"/>
                  </a:lnTo>
                  <a:lnTo>
                    <a:pt x="506" y="670"/>
                  </a:lnTo>
                  <a:lnTo>
                    <a:pt x="512" y="664"/>
                  </a:lnTo>
                  <a:lnTo>
                    <a:pt x="518" y="660"/>
                  </a:lnTo>
                  <a:lnTo>
                    <a:pt x="526" y="658"/>
                  </a:lnTo>
                  <a:lnTo>
                    <a:pt x="526" y="658"/>
                  </a:lnTo>
                  <a:close/>
                  <a:moveTo>
                    <a:pt x="950" y="48"/>
                  </a:moveTo>
                  <a:lnTo>
                    <a:pt x="964" y="100"/>
                  </a:lnTo>
                  <a:lnTo>
                    <a:pt x="964" y="100"/>
                  </a:lnTo>
                  <a:lnTo>
                    <a:pt x="908" y="116"/>
                  </a:lnTo>
                  <a:lnTo>
                    <a:pt x="908" y="116"/>
                  </a:lnTo>
                  <a:lnTo>
                    <a:pt x="892" y="58"/>
                  </a:lnTo>
                  <a:lnTo>
                    <a:pt x="892" y="58"/>
                  </a:lnTo>
                  <a:lnTo>
                    <a:pt x="950" y="48"/>
                  </a:lnTo>
                  <a:lnTo>
                    <a:pt x="950" y="48"/>
                  </a:lnTo>
                  <a:close/>
                  <a:moveTo>
                    <a:pt x="836" y="66"/>
                  </a:moveTo>
                  <a:lnTo>
                    <a:pt x="854" y="130"/>
                  </a:lnTo>
                  <a:lnTo>
                    <a:pt x="854" y="130"/>
                  </a:lnTo>
                  <a:lnTo>
                    <a:pt x="762" y="156"/>
                  </a:lnTo>
                  <a:lnTo>
                    <a:pt x="762" y="156"/>
                  </a:lnTo>
                  <a:lnTo>
                    <a:pt x="742" y="84"/>
                  </a:lnTo>
                  <a:lnTo>
                    <a:pt x="742" y="84"/>
                  </a:lnTo>
                  <a:lnTo>
                    <a:pt x="836" y="66"/>
                  </a:lnTo>
                  <a:lnTo>
                    <a:pt x="836" y="66"/>
                  </a:lnTo>
                  <a:close/>
                  <a:moveTo>
                    <a:pt x="686" y="94"/>
                  </a:moveTo>
                  <a:lnTo>
                    <a:pt x="708" y="172"/>
                  </a:lnTo>
                  <a:lnTo>
                    <a:pt x="708" y="172"/>
                  </a:lnTo>
                  <a:lnTo>
                    <a:pt x="616" y="198"/>
                  </a:lnTo>
                  <a:lnTo>
                    <a:pt x="616" y="198"/>
                  </a:lnTo>
                  <a:lnTo>
                    <a:pt x="590" y="110"/>
                  </a:lnTo>
                  <a:lnTo>
                    <a:pt x="590" y="110"/>
                  </a:lnTo>
                  <a:lnTo>
                    <a:pt x="686" y="94"/>
                  </a:lnTo>
                  <a:lnTo>
                    <a:pt x="686" y="94"/>
                  </a:lnTo>
                  <a:close/>
                  <a:moveTo>
                    <a:pt x="536" y="120"/>
                  </a:moveTo>
                  <a:lnTo>
                    <a:pt x="562" y="212"/>
                  </a:lnTo>
                  <a:lnTo>
                    <a:pt x="562" y="212"/>
                  </a:lnTo>
                  <a:lnTo>
                    <a:pt x="468" y="238"/>
                  </a:lnTo>
                  <a:lnTo>
                    <a:pt x="468" y="238"/>
                  </a:lnTo>
                  <a:lnTo>
                    <a:pt x="440" y="136"/>
                  </a:lnTo>
                  <a:lnTo>
                    <a:pt x="440" y="136"/>
                  </a:lnTo>
                  <a:lnTo>
                    <a:pt x="536" y="120"/>
                  </a:lnTo>
                  <a:lnTo>
                    <a:pt x="536" y="120"/>
                  </a:lnTo>
                  <a:close/>
                  <a:moveTo>
                    <a:pt x="244" y="170"/>
                  </a:moveTo>
                  <a:lnTo>
                    <a:pt x="244" y="170"/>
                  </a:lnTo>
                  <a:lnTo>
                    <a:pt x="384" y="146"/>
                  </a:lnTo>
                  <a:lnTo>
                    <a:pt x="414" y="252"/>
                  </a:lnTo>
                  <a:lnTo>
                    <a:pt x="414" y="252"/>
                  </a:lnTo>
                  <a:lnTo>
                    <a:pt x="316" y="280"/>
                  </a:lnTo>
                  <a:lnTo>
                    <a:pt x="316" y="280"/>
                  </a:lnTo>
                  <a:lnTo>
                    <a:pt x="244" y="170"/>
                  </a:lnTo>
                  <a:lnTo>
                    <a:pt x="244" y="170"/>
                  </a:lnTo>
                  <a:close/>
                  <a:moveTo>
                    <a:pt x="392" y="400"/>
                  </a:moveTo>
                  <a:lnTo>
                    <a:pt x="392" y="400"/>
                  </a:lnTo>
                  <a:lnTo>
                    <a:pt x="346" y="330"/>
                  </a:lnTo>
                  <a:lnTo>
                    <a:pt x="346" y="330"/>
                  </a:lnTo>
                  <a:lnTo>
                    <a:pt x="430" y="306"/>
                  </a:lnTo>
                  <a:lnTo>
                    <a:pt x="450" y="382"/>
                  </a:lnTo>
                  <a:lnTo>
                    <a:pt x="450" y="382"/>
                  </a:lnTo>
                  <a:lnTo>
                    <a:pt x="392" y="400"/>
                  </a:lnTo>
                  <a:lnTo>
                    <a:pt x="392" y="400"/>
                  </a:lnTo>
                  <a:close/>
                  <a:moveTo>
                    <a:pt x="452" y="492"/>
                  </a:moveTo>
                  <a:lnTo>
                    <a:pt x="452" y="492"/>
                  </a:lnTo>
                  <a:lnTo>
                    <a:pt x="424" y="448"/>
                  </a:lnTo>
                  <a:lnTo>
                    <a:pt x="424" y="448"/>
                  </a:lnTo>
                  <a:lnTo>
                    <a:pt x="466" y="436"/>
                  </a:lnTo>
                  <a:lnTo>
                    <a:pt x="478" y="484"/>
                  </a:lnTo>
                  <a:lnTo>
                    <a:pt x="478" y="484"/>
                  </a:lnTo>
                  <a:lnTo>
                    <a:pt x="452" y="492"/>
                  </a:lnTo>
                  <a:lnTo>
                    <a:pt x="452" y="492"/>
                  </a:lnTo>
                  <a:close/>
                  <a:moveTo>
                    <a:pt x="484" y="292"/>
                  </a:moveTo>
                  <a:lnTo>
                    <a:pt x="484" y="292"/>
                  </a:lnTo>
                  <a:lnTo>
                    <a:pt x="576" y="266"/>
                  </a:lnTo>
                  <a:lnTo>
                    <a:pt x="598" y="342"/>
                  </a:lnTo>
                  <a:lnTo>
                    <a:pt x="598" y="342"/>
                  </a:lnTo>
                  <a:lnTo>
                    <a:pt x="504" y="368"/>
                  </a:lnTo>
                  <a:lnTo>
                    <a:pt x="504" y="368"/>
                  </a:lnTo>
                  <a:lnTo>
                    <a:pt x="484" y="292"/>
                  </a:lnTo>
                  <a:lnTo>
                    <a:pt x="484" y="292"/>
                  </a:lnTo>
                  <a:close/>
                  <a:moveTo>
                    <a:pt x="532" y="470"/>
                  </a:moveTo>
                  <a:lnTo>
                    <a:pt x="532" y="470"/>
                  </a:lnTo>
                  <a:lnTo>
                    <a:pt x="520" y="420"/>
                  </a:lnTo>
                  <a:lnTo>
                    <a:pt x="520" y="420"/>
                  </a:lnTo>
                  <a:lnTo>
                    <a:pt x="612" y="394"/>
                  </a:lnTo>
                  <a:lnTo>
                    <a:pt x="626" y="444"/>
                  </a:lnTo>
                  <a:lnTo>
                    <a:pt x="626" y="444"/>
                  </a:lnTo>
                  <a:lnTo>
                    <a:pt x="532" y="470"/>
                  </a:lnTo>
                  <a:lnTo>
                    <a:pt x="532" y="470"/>
                  </a:lnTo>
                  <a:close/>
                  <a:moveTo>
                    <a:pt x="630" y="252"/>
                  </a:moveTo>
                  <a:lnTo>
                    <a:pt x="630" y="252"/>
                  </a:lnTo>
                  <a:lnTo>
                    <a:pt x="722" y="226"/>
                  </a:lnTo>
                  <a:lnTo>
                    <a:pt x="744" y="302"/>
                  </a:lnTo>
                  <a:lnTo>
                    <a:pt x="744" y="302"/>
                  </a:lnTo>
                  <a:lnTo>
                    <a:pt x="652" y="328"/>
                  </a:lnTo>
                  <a:lnTo>
                    <a:pt x="652" y="328"/>
                  </a:lnTo>
                  <a:lnTo>
                    <a:pt x="630" y="252"/>
                  </a:lnTo>
                  <a:lnTo>
                    <a:pt x="630" y="252"/>
                  </a:lnTo>
                  <a:close/>
                  <a:moveTo>
                    <a:pt x="680" y="428"/>
                  </a:moveTo>
                  <a:lnTo>
                    <a:pt x="680" y="428"/>
                  </a:lnTo>
                  <a:lnTo>
                    <a:pt x="666" y="380"/>
                  </a:lnTo>
                  <a:lnTo>
                    <a:pt x="666" y="380"/>
                  </a:lnTo>
                  <a:lnTo>
                    <a:pt x="758" y="354"/>
                  </a:lnTo>
                  <a:lnTo>
                    <a:pt x="772" y="404"/>
                  </a:lnTo>
                  <a:lnTo>
                    <a:pt x="772" y="404"/>
                  </a:lnTo>
                  <a:lnTo>
                    <a:pt x="680" y="428"/>
                  </a:lnTo>
                  <a:lnTo>
                    <a:pt x="680" y="428"/>
                  </a:lnTo>
                  <a:close/>
                  <a:moveTo>
                    <a:pt x="776" y="210"/>
                  </a:moveTo>
                  <a:lnTo>
                    <a:pt x="776" y="210"/>
                  </a:lnTo>
                  <a:lnTo>
                    <a:pt x="870" y="184"/>
                  </a:lnTo>
                  <a:lnTo>
                    <a:pt x="890" y="262"/>
                  </a:lnTo>
                  <a:lnTo>
                    <a:pt x="890" y="262"/>
                  </a:lnTo>
                  <a:lnTo>
                    <a:pt x="798" y="286"/>
                  </a:lnTo>
                  <a:lnTo>
                    <a:pt x="798" y="286"/>
                  </a:lnTo>
                  <a:lnTo>
                    <a:pt x="776" y="210"/>
                  </a:lnTo>
                  <a:lnTo>
                    <a:pt x="776" y="210"/>
                  </a:lnTo>
                  <a:close/>
                  <a:moveTo>
                    <a:pt x="826" y="388"/>
                  </a:moveTo>
                  <a:lnTo>
                    <a:pt x="826" y="388"/>
                  </a:lnTo>
                  <a:lnTo>
                    <a:pt x="812" y="340"/>
                  </a:lnTo>
                  <a:lnTo>
                    <a:pt x="812" y="340"/>
                  </a:lnTo>
                  <a:lnTo>
                    <a:pt x="906" y="314"/>
                  </a:lnTo>
                  <a:lnTo>
                    <a:pt x="918" y="362"/>
                  </a:lnTo>
                  <a:lnTo>
                    <a:pt x="918" y="362"/>
                  </a:lnTo>
                  <a:lnTo>
                    <a:pt x="826" y="388"/>
                  </a:lnTo>
                  <a:lnTo>
                    <a:pt x="826" y="388"/>
                  </a:lnTo>
                  <a:close/>
                  <a:moveTo>
                    <a:pt x="944" y="246"/>
                  </a:moveTo>
                  <a:lnTo>
                    <a:pt x="944" y="246"/>
                  </a:lnTo>
                  <a:lnTo>
                    <a:pt x="924" y="170"/>
                  </a:lnTo>
                  <a:lnTo>
                    <a:pt x="924" y="170"/>
                  </a:lnTo>
                  <a:lnTo>
                    <a:pt x="980" y="154"/>
                  </a:lnTo>
                  <a:lnTo>
                    <a:pt x="1000" y="230"/>
                  </a:lnTo>
                  <a:lnTo>
                    <a:pt x="1000" y="230"/>
                  </a:lnTo>
                  <a:lnTo>
                    <a:pt x="944" y="246"/>
                  </a:lnTo>
                  <a:lnTo>
                    <a:pt x="944" y="24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sz="1633"/>
            </a:p>
          </p:txBody>
        </p:sp>
        <p:sp>
          <p:nvSpPr>
            <p:cNvPr id="2059" name="Freeform 15"/>
            <p:cNvSpPr>
              <a:spLocks/>
            </p:cNvSpPr>
            <p:nvPr userDrawn="1"/>
          </p:nvSpPr>
          <p:spPr bwMode="auto">
            <a:xfrm>
              <a:off x="4044" y="2689"/>
              <a:ext cx="84" cy="86"/>
            </a:xfrm>
            <a:custGeom>
              <a:avLst/>
              <a:gdLst>
                <a:gd name="T0" fmla="*/ 0 w 84"/>
                <a:gd name="T1" fmla="*/ 44 h 86"/>
                <a:gd name="T2" fmla="*/ 0 w 84"/>
                <a:gd name="T3" fmla="*/ 44 h 86"/>
                <a:gd name="T4" fmla="*/ 2 w 84"/>
                <a:gd name="T5" fmla="*/ 52 h 86"/>
                <a:gd name="T6" fmla="*/ 4 w 84"/>
                <a:gd name="T7" fmla="*/ 60 h 86"/>
                <a:gd name="T8" fmla="*/ 8 w 84"/>
                <a:gd name="T9" fmla="*/ 68 h 86"/>
                <a:gd name="T10" fmla="*/ 12 w 84"/>
                <a:gd name="T11" fmla="*/ 74 h 86"/>
                <a:gd name="T12" fmla="*/ 20 w 84"/>
                <a:gd name="T13" fmla="*/ 78 h 86"/>
                <a:gd name="T14" fmla="*/ 26 w 84"/>
                <a:gd name="T15" fmla="*/ 82 h 86"/>
                <a:gd name="T16" fmla="*/ 34 w 84"/>
                <a:gd name="T17" fmla="*/ 86 h 86"/>
                <a:gd name="T18" fmla="*/ 42 w 84"/>
                <a:gd name="T19" fmla="*/ 86 h 86"/>
                <a:gd name="T20" fmla="*/ 42 w 84"/>
                <a:gd name="T21" fmla="*/ 86 h 86"/>
                <a:gd name="T22" fmla="*/ 52 w 84"/>
                <a:gd name="T23" fmla="*/ 86 h 86"/>
                <a:gd name="T24" fmla="*/ 58 w 84"/>
                <a:gd name="T25" fmla="*/ 82 h 86"/>
                <a:gd name="T26" fmla="*/ 66 w 84"/>
                <a:gd name="T27" fmla="*/ 78 h 86"/>
                <a:gd name="T28" fmla="*/ 72 w 84"/>
                <a:gd name="T29" fmla="*/ 74 h 86"/>
                <a:gd name="T30" fmla="*/ 78 w 84"/>
                <a:gd name="T31" fmla="*/ 68 h 86"/>
                <a:gd name="T32" fmla="*/ 82 w 84"/>
                <a:gd name="T33" fmla="*/ 60 h 86"/>
                <a:gd name="T34" fmla="*/ 84 w 84"/>
                <a:gd name="T35" fmla="*/ 52 h 86"/>
                <a:gd name="T36" fmla="*/ 84 w 84"/>
                <a:gd name="T37" fmla="*/ 44 h 86"/>
                <a:gd name="T38" fmla="*/ 84 w 84"/>
                <a:gd name="T39" fmla="*/ 44 h 86"/>
                <a:gd name="T40" fmla="*/ 84 w 84"/>
                <a:gd name="T41" fmla="*/ 34 h 86"/>
                <a:gd name="T42" fmla="*/ 82 w 84"/>
                <a:gd name="T43" fmla="*/ 26 h 86"/>
                <a:gd name="T44" fmla="*/ 78 w 84"/>
                <a:gd name="T45" fmla="*/ 20 h 86"/>
                <a:gd name="T46" fmla="*/ 72 w 84"/>
                <a:gd name="T47" fmla="*/ 12 h 86"/>
                <a:gd name="T48" fmla="*/ 66 w 84"/>
                <a:gd name="T49" fmla="*/ 8 h 86"/>
                <a:gd name="T50" fmla="*/ 58 w 84"/>
                <a:gd name="T51" fmla="*/ 4 h 86"/>
                <a:gd name="T52" fmla="*/ 52 w 84"/>
                <a:gd name="T53" fmla="*/ 2 h 86"/>
                <a:gd name="T54" fmla="*/ 42 w 84"/>
                <a:gd name="T55" fmla="*/ 0 h 86"/>
                <a:gd name="T56" fmla="*/ 42 w 84"/>
                <a:gd name="T57" fmla="*/ 0 h 86"/>
                <a:gd name="T58" fmla="*/ 34 w 84"/>
                <a:gd name="T59" fmla="*/ 2 h 86"/>
                <a:gd name="T60" fmla="*/ 26 w 84"/>
                <a:gd name="T61" fmla="*/ 4 h 86"/>
                <a:gd name="T62" fmla="*/ 20 w 84"/>
                <a:gd name="T63" fmla="*/ 8 h 86"/>
                <a:gd name="T64" fmla="*/ 12 w 84"/>
                <a:gd name="T65" fmla="*/ 12 h 86"/>
                <a:gd name="T66" fmla="*/ 8 w 84"/>
                <a:gd name="T67" fmla="*/ 20 h 86"/>
                <a:gd name="T68" fmla="*/ 4 w 84"/>
                <a:gd name="T69" fmla="*/ 26 h 86"/>
                <a:gd name="T70" fmla="*/ 2 w 84"/>
                <a:gd name="T71" fmla="*/ 34 h 86"/>
                <a:gd name="T72" fmla="*/ 0 w 84"/>
                <a:gd name="T73" fmla="*/ 44 h 86"/>
                <a:gd name="T74" fmla="*/ 0 w 84"/>
                <a:gd name="T75" fmla="*/ 4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6">
                  <a:moveTo>
                    <a:pt x="0" y="44"/>
                  </a:moveTo>
                  <a:lnTo>
                    <a:pt x="0" y="44"/>
                  </a:lnTo>
                  <a:lnTo>
                    <a:pt x="2" y="52"/>
                  </a:lnTo>
                  <a:lnTo>
                    <a:pt x="4" y="60"/>
                  </a:lnTo>
                  <a:lnTo>
                    <a:pt x="8" y="68"/>
                  </a:lnTo>
                  <a:lnTo>
                    <a:pt x="12" y="74"/>
                  </a:lnTo>
                  <a:lnTo>
                    <a:pt x="20" y="78"/>
                  </a:lnTo>
                  <a:lnTo>
                    <a:pt x="26" y="82"/>
                  </a:lnTo>
                  <a:lnTo>
                    <a:pt x="34" y="86"/>
                  </a:lnTo>
                  <a:lnTo>
                    <a:pt x="42" y="86"/>
                  </a:lnTo>
                  <a:lnTo>
                    <a:pt x="42" y="86"/>
                  </a:lnTo>
                  <a:lnTo>
                    <a:pt x="52" y="86"/>
                  </a:lnTo>
                  <a:lnTo>
                    <a:pt x="58" y="82"/>
                  </a:lnTo>
                  <a:lnTo>
                    <a:pt x="66" y="78"/>
                  </a:lnTo>
                  <a:lnTo>
                    <a:pt x="72" y="74"/>
                  </a:lnTo>
                  <a:lnTo>
                    <a:pt x="78" y="68"/>
                  </a:lnTo>
                  <a:lnTo>
                    <a:pt x="82" y="60"/>
                  </a:lnTo>
                  <a:lnTo>
                    <a:pt x="84" y="52"/>
                  </a:lnTo>
                  <a:lnTo>
                    <a:pt x="84" y="44"/>
                  </a:lnTo>
                  <a:lnTo>
                    <a:pt x="84" y="44"/>
                  </a:lnTo>
                  <a:lnTo>
                    <a:pt x="84" y="34"/>
                  </a:lnTo>
                  <a:lnTo>
                    <a:pt x="82" y="26"/>
                  </a:lnTo>
                  <a:lnTo>
                    <a:pt x="78" y="20"/>
                  </a:lnTo>
                  <a:lnTo>
                    <a:pt x="72" y="12"/>
                  </a:lnTo>
                  <a:lnTo>
                    <a:pt x="66" y="8"/>
                  </a:lnTo>
                  <a:lnTo>
                    <a:pt x="58" y="4"/>
                  </a:lnTo>
                  <a:lnTo>
                    <a:pt x="52" y="2"/>
                  </a:lnTo>
                  <a:lnTo>
                    <a:pt x="42" y="0"/>
                  </a:lnTo>
                  <a:lnTo>
                    <a:pt x="42" y="0"/>
                  </a:lnTo>
                  <a:lnTo>
                    <a:pt x="34" y="2"/>
                  </a:lnTo>
                  <a:lnTo>
                    <a:pt x="26" y="4"/>
                  </a:lnTo>
                  <a:lnTo>
                    <a:pt x="20" y="8"/>
                  </a:lnTo>
                  <a:lnTo>
                    <a:pt x="12" y="12"/>
                  </a:lnTo>
                  <a:lnTo>
                    <a:pt x="8" y="20"/>
                  </a:lnTo>
                  <a:lnTo>
                    <a:pt x="4" y="26"/>
                  </a:lnTo>
                  <a:lnTo>
                    <a:pt x="2" y="34"/>
                  </a:lnTo>
                  <a:lnTo>
                    <a:pt x="0" y="44"/>
                  </a:lnTo>
                  <a:lnTo>
                    <a:pt x="0" y="4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sz="1633"/>
            </a:p>
          </p:txBody>
        </p:sp>
        <p:sp>
          <p:nvSpPr>
            <p:cNvPr id="2060" name="Freeform 16"/>
            <p:cNvSpPr>
              <a:spLocks noEditPoints="1"/>
            </p:cNvSpPr>
            <p:nvPr userDrawn="1"/>
          </p:nvSpPr>
          <p:spPr bwMode="auto">
            <a:xfrm>
              <a:off x="3570" y="2467"/>
              <a:ext cx="638" cy="510"/>
            </a:xfrm>
            <a:custGeom>
              <a:avLst/>
              <a:gdLst>
                <a:gd name="T0" fmla="*/ 602 w 638"/>
                <a:gd name="T1" fmla="*/ 506 h 510"/>
                <a:gd name="T2" fmla="*/ 634 w 638"/>
                <a:gd name="T3" fmla="*/ 474 h 510"/>
                <a:gd name="T4" fmla="*/ 638 w 638"/>
                <a:gd name="T5" fmla="*/ 330 h 510"/>
                <a:gd name="T6" fmla="*/ 488 w 638"/>
                <a:gd name="T7" fmla="*/ 328 h 510"/>
                <a:gd name="T8" fmla="*/ 452 w 638"/>
                <a:gd name="T9" fmla="*/ 304 h 510"/>
                <a:gd name="T10" fmla="*/ 442 w 638"/>
                <a:gd name="T11" fmla="*/ 270 h 510"/>
                <a:gd name="T12" fmla="*/ 446 w 638"/>
                <a:gd name="T13" fmla="*/ 238 h 510"/>
                <a:gd name="T14" fmla="*/ 478 w 638"/>
                <a:gd name="T15" fmla="*/ 206 h 510"/>
                <a:gd name="T16" fmla="*/ 638 w 638"/>
                <a:gd name="T17" fmla="*/ 200 h 510"/>
                <a:gd name="T18" fmla="*/ 636 w 638"/>
                <a:gd name="T19" fmla="*/ 48 h 510"/>
                <a:gd name="T20" fmla="*/ 612 w 638"/>
                <a:gd name="T21" fmla="*/ 10 h 510"/>
                <a:gd name="T22" fmla="*/ 578 w 638"/>
                <a:gd name="T23" fmla="*/ 0 h 510"/>
                <a:gd name="T24" fmla="*/ 310 w 638"/>
                <a:gd name="T25" fmla="*/ 24 h 510"/>
                <a:gd name="T26" fmla="*/ 10 w 638"/>
                <a:gd name="T27" fmla="*/ 510 h 510"/>
                <a:gd name="T28" fmla="*/ 608 w 638"/>
                <a:gd name="T29" fmla="*/ 364 h 510"/>
                <a:gd name="T30" fmla="*/ 620 w 638"/>
                <a:gd name="T31" fmla="*/ 400 h 510"/>
                <a:gd name="T32" fmla="*/ 608 w 638"/>
                <a:gd name="T33" fmla="*/ 436 h 510"/>
                <a:gd name="T34" fmla="*/ 618 w 638"/>
                <a:gd name="T35" fmla="*/ 446 h 510"/>
                <a:gd name="T36" fmla="*/ 606 w 638"/>
                <a:gd name="T37" fmla="*/ 474 h 510"/>
                <a:gd name="T38" fmla="*/ 606 w 638"/>
                <a:gd name="T39" fmla="*/ 454 h 510"/>
                <a:gd name="T40" fmla="*/ 536 w 638"/>
                <a:gd name="T41" fmla="*/ 486 h 510"/>
                <a:gd name="T42" fmla="*/ 570 w 638"/>
                <a:gd name="T43" fmla="*/ 484 h 510"/>
                <a:gd name="T44" fmla="*/ 558 w 638"/>
                <a:gd name="T45" fmla="*/ 498 h 510"/>
                <a:gd name="T46" fmla="*/ 462 w 638"/>
                <a:gd name="T47" fmla="*/ 486 h 510"/>
                <a:gd name="T48" fmla="*/ 498 w 638"/>
                <a:gd name="T49" fmla="*/ 498 h 510"/>
                <a:gd name="T50" fmla="*/ 462 w 638"/>
                <a:gd name="T51" fmla="*/ 486 h 510"/>
                <a:gd name="T52" fmla="*/ 620 w 638"/>
                <a:gd name="T53" fmla="*/ 70 h 510"/>
                <a:gd name="T54" fmla="*/ 620 w 638"/>
                <a:gd name="T55" fmla="*/ 106 h 510"/>
                <a:gd name="T56" fmla="*/ 608 w 638"/>
                <a:gd name="T57" fmla="*/ 74 h 510"/>
                <a:gd name="T58" fmla="*/ 620 w 638"/>
                <a:gd name="T59" fmla="*/ 142 h 510"/>
                <a:gd name="T60" fmla="*/ 608 w 638"/>
                <a:gd name="T61" fmla="*/ 180 h 510"/>
                <a:gd name="T62" fmla="*/ 568 w 638"/>
                <a:gd name="T63" fmla="*/ 14 h 510"/>
                <a:gd name="T64" fmla="*/ 604 w 638"/>
                <a:gd name="T65" fmla="*/ 32 h 510"/>
                <a:gd name="T66" fmla="*/ 590 w 638"/>
                <a:gd name="T67" fmla="*/ 34 h 510"/>
                <a:gd name="T68" fmla="*/ 568 w 638"/>
                <a:gd name="T69" fmla="*/ 14 h 510"/>
                <a:gd name="T70" fmla="*/ 532 w 638"/>
                <a:gd name="T71" fmla="*/ 12 h 510"/>
                <a:gd name="T72" fmla="*/ 494 w 638"/>
                <a:gd name="T73" fmla="*/ 12 h 510"/>
                <a:gd name="T74" fmla="*/ 458 w 638"/>
                <a:gd name="T75" fmla="*/ 12 h 510"/>
                <a:gd name="T76" fmla="*/ 420 w 638"/>
                <a:gd name="T77" fmla="*/ 12 h 510"/>
                <a:gd name="T78" fmla="*/ 424 w 638"/>
                <a:gd name="T79" fmla="*/ 498 h 510"/>
                <a:gd name="T80" fmla="*/ 388 w 638"/>
                <a:gd name="T81" fmla="*/ 486 h 510"/>
                <a:gd name="T82" fmla="*/ 384 w 638"/>
                <a:gd name="T83" fmla="*/ 12 h 510"/>
                <a:gd name="T84" fmla="*/ 348 w 638"/>
                <a:gd name="T85" fmla="*/ 24 h 510"/>
                <a:gd name="T86" fmla="*/ 314 w 638"/>
                <a:gd name="T87" fmla="*/ 486 h 510"/>
                <a:gd name="T88" fmla="*/ 314 w 638"/>
                <a:gd name="T89" fmla="*/ 498 h 510"/>
                <a:gd name="T90" fmla="*/ 242 w 638"/>
                <a:gd name="T91" fmla="*/ 486 h 510"/>
                <a:gd name="T92" fmla="*/ 278 w 638"/>
                <a:gd name="T93" fmla="*/ 498 h 510"/>
                <a:gd name="T94" fmla="*/ 242 w 638"/>
                <a:gd name="T95" fmla="*/ 486 h 510"/>
                <a:gd name="T96" fmla="*/ 204 w 638"/>
                <a:gd name="T97" fmla="*/ 498 h 510"/>
                <a:gd name="T98" fmla="*/ 168 w 638"/>
                <a:gd name="T99" fmla="*/ 486 h 510"/>
                <a:gd name="T100" fmla="*/ 132 w 638"/>
                <a:gd name="T101" fmla="*/ 486 h 510"/>
                <a:gd name="T102" fmla="*/ 94 w 638"/>
                <a:gd name="T103" fmla="*/ 498 h 510"/>
                <a:gd name="T104" fmla="*/ 22 w 638"/>
                <a:gd name="T105" fmla="*/ 486 h 510"/>
                <a:gd name="T106" fmla="*/ 58 w 638"/>
                <a:gd name="T107" fmla="*/ 498 h 510"/>
                <a:gd name="T108" fmla="*/ 20 w 638"/>
                <a:gd name="T109" fmla="*/ 49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8" h="510">
                  <a:moveTo>
                    <a:pt x="578" y="510"/>
                  </a:moveTo>
                  <a:lnTo>
                    <a:pt x="578" y="510"/>
                  </a:lnTo>
                  <a:lnTo>
                    <a:pt x="590" y="508"/>
                  </a:lnTo>
                  <a:lnTo>
                    <a:pt x="602" y="506"/>
                  </a:lnTo>
                  <a:lnTo>
                    <a:pt x="612" y="500"/>
                  </a:lnTo>
                  <a:lnTo>
                    <a:pt x="620" y="492"/>
                  </a:lnTo>
                  <a:lnTo>
                    <a:pt x="628" y="484"/>
                  </a:lnTo>
                  <a:lnTo>
                    <a:pt x="634" y="474"/>
                  </a:lnTo>
                  <a:lnTo>
                    <a:pt x="636" y="462"/>
                  </a:lnTo>
                  <a:lnTo>
                    <a:pt x="638" y="452"/>
                  </a:lnTo>
                  <a:lnTo>
                    <a:pt x="638" y="452"/>
                  </a:lnTo>
                  <a:lnTo>
                    <a:pt x="638" y="330"/>
                  </a:lnTo>
                  <a:lnTo>
                    <a:pt x="638" y="330"/>
                  </a:lnTo>
                  <a:lnTo>
                    <a:pt x="500" y="330"/>
                  </a:lnTo>
                  <a:lnTo>
                    <a:pt x="500" y="330"/>
                  </a:lnTo>
                  <a:lnTo>
                    <a:pt x="488" y="328"/>
                  </a:lnTo>
                  <a:lnTo>
                    <a:pt x="478" y="324"/>
                  </a:lnTo>
                  <a:lnTo>
                    <a:pt x="468" y="320"/>
                  </a:lnTo>
                  <a:lnTo>
                    <a:pt x="458" y="312"/>
                  </a:lnTo>
                  <a:lnTo>
                    <a:pt x="452" y="304"/>
                  </a:lnTo>
                  <a:lnTo>
                    <a:pt x="446" y="294"/>
                  </a:lnTo>
                  <a:lnTo>
                    <a:pt x="442" y="282"/>
                  </a:lnTo>
                  <a:lnTo>
                    <a:pt x="442" y="270"/>
                  </a:lnTo>
                  <a:lnTo>
                    <a:pt x="442" y="270"/>
                  </a:lnTo>
                  <a:lnTo>
                    <a:pt x="442" y="260"/>
                  </a:lnTo>
                  <a:lnTo>
                    <a:pt x="442" y="260"/>
                  </a:lnTo>
                  <a:lnTo>
                    <a:pt x="442" y="248"/>
                  </a:lnTo>
                  <a:lnTo>
                    <a:pt x="446" y="238"/>
                  </a:lnTo>
                  <a:lnTo>
                    <a:pt x="452" y="228"/>
                  </a:lnTo>
                  <a:lnTo>
                    <a:pt x="458" y="218"/>
                  </a:lnTo>
                  <a:lnTo>
                    <a:pt x="468" y="212"/>
                  </a:lnTo>
                  <a:lnTo>
                    <a:pt x="478" y="206"/>
                  </a:lnTo>
                  <a:lnTo>
                    <a:pt x="488" y="202"/>
                  </a:lnTo>
                  <a:lnTo>
                    <a:pt x="500" y="200"/>
                  </a:lnTo>
                  <a:lnTo>
                    <a:pt x="500" y="200"/>
                  </a:lnTo>
                  <a:lnTo>
                    <a:pt x="638" y="200"/>
                  </a:lnTo>
                  <a:lnTo>
                    <a:pt x="638" y="200"/>
                  </a:lnTo>
                  <a:lnTo>
                    <a:pt x="638" y="60"/>
                  </a:lnTo>
                  <a:lnTo>
                    <a:pt x="638" y="60"/>
                  </a:lnTo>
                  <a:lnTo>
                    <a:pt x="636" y="48"/>
                  </a:lnTo>
                  <a:lnTo>
                    <a:pt x="634" y="36"/>
                  </a:lnTo>
                  <a:lnTo>
                    <a:pt x="628" y="26"/>
                  </a:lnTo>
                  <a:lnTo>
                    <a:pt x="620" y="18"/>
                  </a:lnTo>
                  <a:lnTo>
                    <a:pt x="612" y="10"/>
                  </a:lnTo>
                  <a:lnTo>
                    <a:pt x="602" y="6"/>
                  </a:lnTo>
                  <a:lnTo>
                    <a:pt x="590" y="2"/>
                  </a:lnTo>
                  <a:lnTo>
                    <a:pt x="578" y="0"/>
                  </a:lnTo>
                  <a:lnTo>
                    <a:pt x="578" y="0"/>
                  </a:lnTo>
                  <a:lnTo>
                    <a:pt x="326" y="0"/>
                  </a:lnTo>
                  <a:lnTo>
                    <a:pt x="310" y="24"/>
                  </a:lnTo>
                  <a:lnTo>
                    <a:pt x="310" y="24"/>
                  </a:lnTo>
                  <a:lnTo>
                    <a:pt x="310" y="24"/>
                  </a:lnTo>
                  <a:lnTo>
                    <a:pt x="310" y="24"/>
                  </a:lnTo>
                  <a:lnTo>
                    <a:pt x="0" y="510"/>
                  </a:lnTo>
                  <a:lnTo>
                    <a:pt x="0" y="510"/>
                  </a:lnTo>
                  <a:lnTo>
                    <a:pt x="10" y="510"/>
                  </a:lnTo>
                  <a:lnTo>
                    <a:pt x="10" y="510"/>
                  </a:lnTo>
                  <a:lnTo>
                    <a:pt x="578" y="510"/>
                  </a:lnTo>
                  <a:lnTo>
                    <a:pt x="578" y="510"/>
                  </a:lnTo>
                  <a:close/>
                  <a:moveTo>
                    <a:pt x="608" y="364"/>
                  </a:moveTo>
                  <a:lnTo>
                    <a:pt x="608" y="364"/>
                  </a:lnTo>
                  <a:lnTo>
                    <a:pt x="620" y="364"/>
                  </a:lnTo>
                  <a:lnTo>
                    <a:pt x="620" y="364"/>
                  </a:lnTo>
                  <a:lnTo>
                    <a:pt x="620" y="400"/>
                  </a:lnTo>
                  <a:lnTo>
                    <a:pt x="620" y="400"/>
                  </a:lnTo>
                  <a:lnTo>
                    <a:pt x="608" y="400"/>
                  </a:lnTo>
                  <a:lnTo>
                    <a:pt x="608" y="364"/>
                  </a:lnTo>
                  <a:close/>
                  <a:moveTo>
                    <a:pt x="608" y="436"/>
                  </a:moveTo>
                  <a:lnTo>
                    <a:pt x="608" y="436"/>
                  </a:lnTo>
                  <a:lnTo>
                    <a:pt x="620" y="436"/>
                  </a:lnTo>
                  <a:lnTo>
                    <a:pt x="620" y="436"/>
                  </a:lnTo>
                  <a:lnTo>
                    <a:pt x="618" y="446"/>
                  </a:lnTo>
                  <a:lnTo>
                    <a:pt x="616" y="456"/>
                  </a:lnTo>
                  <a:lnTo>
                    <a:pt x="612" y="466"/>
                  </a:lnTo>
                  <a:lnTo>
                    <a:pt x="606" y="474"/>
                  </a:lnTo>
                  <a:lnTo>
                    <a:pt x="606" y="474"/>
                  </a:lnTo>
                  <a:lnTo>
                    <a:pt x="598" y="468"/>
                  </a:lnTo>
                  <a:lnTo>
                    <a:pt x="598" y="468"/>
                  </a:lnTo>
                  <a:lnTo>
                    <a:pt x="602" y="460"/>
                  </a:lnTo>
                  <a:lnTo>
                    <a:pt x="606" y="454"/>
                  </a:lnTo>
                  <a:lnTo>
                    <a:pt x="608" y="444"/>
                  </a:lnTo>
                  <a:lnTo>
                    <a:pt x="608" y="436"/>
                  </a:lnTo>
                  <a:lnTo>
                    <a:pt x="608" y="436"/>
                  </a:lnTo>
                  <a:close/>
                  <a:moveTo>
                    <a:pt x="536" y="486"/>
                  </a:moveTo>
                  <a:lnTo>
                    <a:pt x="536" y="486"/>
                  </a:lnTo>
                  <a:lnTo>
                    <a:pt x="558" y="486"/>
                  </a:lnTo>
                  <a:lnTo>
                    <a:pt x="558" y="486"/>
                  </a:lnTo>
                  <a:lnTo>
                    <a:pt x="570" y="484"/>
                  </a:lnTo>
                  <a:lnTo>
                    <a:pt x="570" y="484"/>
                  </a:lnTo>
                  <a:lnTo>
                    <a:pt x="574" y="496"/>
                  </a:lnTo>
                  <a:lnTo>
                    <a:pt x="574" y="496"/>
                  </a:lnTo>
                  <a:lnTo>
                    <a:pt x="558" y="498"/>
                  </a:lnTo>
                  <a:lnTo>
                    <a:pt x="558" y="498"/>
                  </a:lnTo>
                  <a:lnTo>
                    <a:pt x="536" y="498"/>
                  </a:lnTo>
                  <a:lnTo>
                    <a:pt x="536" y="486"/>
                  </a:lnTo>
                  <a:close/>
                  <a:moveTo>
                    <a:pt x="462" y="486"/>
                  </a:moveTo>
                  <a:lnTo>
                    <a:pt x="462" y="486"/>
                  </a:lnTo>
                  <a:lnTo>
                    <a:pt x="498" y="486"/>
                  </a:lnTo>
                  <a:lnTo>
                    <a:pt x="498" y="498"/>
                  </a:lnTo>
                  <a:lnTo>
                    <a:pt x="498" y="498"/>
                  </a:lnTo>
                  <a:lnTo>
                    <a:pt x="462" y="498"/>
                  </a:lnTo>
                  <a:lnTo>
                    <a:pt x="462" y="498"/>
                  </a:lnTo>
                  <a:lnTo>
                    <a:pt x="462" y="486"/>
                  </a:lnTo>
                  <a:lnTo>
                    <a:pt x="462" y="486"/>
                  </a:lnTo>
                  <a:close/>
                  <a:moveTo>
                    <a:pt x="608" y="74"/>
                  </a:moveTo>
                  <a:lnTo>
                    <a:pt x="608" y="74"/>
                  </a:lnTo>
                  <a:lnTo>
                    <a:pt x="608" y="70"/>
                  </a:lnTo>
                  <a:lnTo>
                    <a:pt x="620" y="70"/>
                  </a:lnTo>
                  <a:lnTo>
                    <a:pt x="620" y="70"/>
                  </a:lnTo>
                  <a:lnTo>
                    <a:pt x="620" y="74"/>
                  </a:lnTo>
                  <a:lnTo>
                    <a:pt x="620" y="74"/>
                  </a:lnTo>
                  <a:lnTo>
                    <a:pt x="620" y="106"/>
                  </a:lnTo>
                  <a:lnTo>
                    <a:pt x="620" y="106"/>
                  </a:lnTo>
                  <a:lnTo>
                    <a:pt x="608" y="106"/>
                  </a:lnTo>
                  <a:lnTo>
                    <a:pt x="608" y="106"/>
                  </a:lnTo>
                  <a:lnTo>
                    <a:pt x="608" y="74"/>
                  </a:lnTo>
                  <a:lnTo>
                    <a:pt x="608" y="74"/>
                  </a:lnTo>
                  <a:close/>
                  <a:moveTo>
                    <a:pt x="608" y="142"/>
                  </a:moveTo>
                  <a:lnTo>
                    <a:pt x="608" y="142"/>
                  </a:lnTo>
                  <a:lnTo>
                    <a:pt x="620" y="142"/>
                  </a:lnTo>
                  <a:lnTo>
                    <a:pt x="620" y="180"/>
                  </a:lnTo>
                  <a:lnTo>
                    <a:pt x="620" y="180"/>
                  </a:lnTo>
                  <a:lnTo>
                    <a:pt x="608" y="180"/>
                  </a:lnTo>
                  <a:lnTo>
                    <a:pt x="608" y="180"/>
                  </a:lnTo>
                  <a:lnTo>
                    <a:pt x="608" y="142"/>
                  </a:lnTo>
                  <a:lnTo>
                    <a:pt x="608" y="142"/>
                  </a:lnTo>
                  <a:close/>
                  <a:moveTo>
                    <a:pt x="568" y="14"/>
                  </a:moveTo>
                  <a:lnTo>
                    <a:pt x="568" y="14"/>
                  </a:lnTo>
                  <a:lnTo>
                    <a:pt x="578" y="16"/>
                  </a:lnTo>
                  <a:lnTo>
                    <a:pt x="588" y="20"/>
                  </a:lnTo>
                  <a:lnTo>
                    <a:pt x="596" y="26"/>
                  </a:lnTo>
                  <a:lnTo>
                    <a:pt x="604" y="32"/>
                  </a:lnTo>
                  <a:lnTo>
                    <a:pt x="604" y="32"/>
                  </a:lnTo>
                  <a:lnTo>
                    <a:pt x="596" y="40"/>
                  </a:lnTo>
                  <a:lnTo>
                    <a:pt x="596" y="40"/>
                  </a:lnTo>
                  <a:lnTo>
                    <a:pt x="590" y="34"/>
                  </a:lnTo>
                  <a:lnTo>
                    <a:pt x="582" y="30"/>
                  </a:lnTo>
                  <a:lnTo>
                    <a:pt x="574" y="26"/>
                  </a:lnTo>
                  <a:lnTo>
                    <a:pt x="566" y="24"/>
                  </a:lnTo>
                  <a:lnTo>
                    <a:pt x="568" y="14"/>
                  </a:lnTo>
                  <a:close/>
                  <a:moveTo>
                    <a:pt x="494" y="12"/>
                  </a:moveTo>
                  <a:lnTo>
                    <a:pt x="494" y="12"/>
                  </a:lnTo>
                  <a:lnTo>
                    <a:pt x="532" y="12"/>
                  </a:lnTo>
                  <a:lnTo>
                    <a:pt x="532" y="12"/>
                  </a:lnTo>
                  <a:lnTo>
                    <a:pt x="532" y="24"/>
                  </a:lnTo>
                  <a:lnTo>
                    <a:pt x="532" y="24"/>
                  </a:lnTo>
                  <a:lnTo>
                    <a:pt x="494" y="24"/>
                  </a:lnTo>
                  <a:lnTo>
                    <a:pt x="494" y="12"/>
                  </a:lnTo>
                  <a:close/>
                  <a:moveTo>
                    <a:pt x="420" y="12"/>
                  </a:moveTo>
                  <a:lnTo>
                    <a:pt x="420" y="12"/>
                  </a:lnTo>
                  <a:lnTo>
                    <a:pt x="458" y="12"/>
                  </a:lnTo>
                  <a:lnTo>
                    <a:pt x="458" y="12"/>
                  </a:lnTo>
                  <a:lnTo>
                    <a:pt x="458" y="24"/>
                  </a:lnTo>
                  <a:lnTo>
                    <a:pt x="458" y="24"/>
                  </a:lnTo>
                  <a:lnTo>
                    <a:pt x="420" y="24"/>
                  </a:lnTo>
                  <a:lnTo>
                    <a:pt x="420" y="12"/>
                  </a:lnTo>
                  <a:close/>
                  <a:moveTo>
                    <a:pt x="388" y="486"/>
                  </a:moveTo>
                  <a:lnTo>
                    <a:pt x="388" y="486"/>
                  </a:lnTo>
                  <a:lnTo>
                    <a:pt x="424" y="486"/>
                  </a:lnTo>
                  <a:lnTo>
                    <a:pt x="424" y="498"/>
                  </a:lnTo>
                  <a:lnTo>
                    <a:pt x="424" y="498"/>
                  </a:lnTo>
                  <a:lnTo>
                    <a:pt x="388" y="498"/>
                  </a:lnTo>
                  <a:lnTo>
                    <a:pt x="388" y="498"/>
                  </a:lnTo>
                  <a:lnTo>
                    <a:pt x="388" y="486"/>
                  </a:lnTo>
                  <a:lnTo>
                    <a:pt x="388" y="486"/>
                  </a:lnTo>
                  <a:close/>
                  <a:moveTo>
                    <a:pt x="348" y="12"/>
                  </a:moveTo>
                  <a:lnTo>
                    <a:pt x="348" y="12"/>
                  </a:lnTo>
                  <a:lnTo>
                    <a:pt x="384" y="12"/>
                  </a:lnTo>
                  <a:lnTo>
                    <a:pt x="384" y="24"/>
                  </a:lnTo>
                  <a:lnTo>
                    <a:pt x="384" y="24"/>
                  </a:lnTo>
                  <a:lnTo>
                    <a:pt x="348" y="24"/>
                  </a:lnTo>
                  <a:lnTo>
                    <a:pt x="348" y="24"/>
                  </a:lnTo>
                  <a:lnTo>
                    <a:pt x="348" y="12"/>
                  </a:lnTo>
                  <a:lnTo>
                    <a:pt x="348" y="12"/>
                  </a:lnTo>
                  <a:close/>
                  <a:moveTo>
                    <a:pt x="314" y="486"/>
                  </a:moveTo>
                  <a:lnTo>
                    <a:pt x="314" y="486"/>
                  </a:lnTo>
                  <a:lnTo>
                    <a:pt x="352" y="486"/>
                  </a:lnTo>
                  <a:lnTo>
                    <a:pt x="352" y="498"/>
                  </a:lnTo>
                  <a:lnTo>
                    <a:pt x="352" y="498"/>
                  </a:lnTo>
                  <a:lnTo>
                    <a:pt x="314" y="498"/>
                  </a:lnTo>
                  <a:lnTo>
                    <a:pt x="314" y="498"/>
                  </a:lnTo>
                  <a:lnTo>
                    <a:pt x="314" y="486"/>
                  </a:lnTo>
                  <a:lnTo>
                    <a:pt x="314" y="486"/>
                  </a:lnTo>
                  <a:close/>
                  <a:moveTo>
                    <a:pt x="242" y="486"/>
                  </a:moveTo>
                  <a:lnTo>
                    <a:pt x="242" y="486"/>
                  </a:lnTo>
                  <a:lnTo>
                    <a:pt x="278" y="486"/>
                  </a:lnTo>
                  <a:lnTo>
                    <a:pt x="278" y="498"/>
                  </a:lnTo>
                  <a:lnTo>
                    <a:pt x="278" y="498"/>
                  </a:lnTo>
                  <a:lnTo>
                    <a:pt x="242" y="498"/>
                  </a:lnTo>
                  <a:lnTo>
                    <a:pt x="242" y="498"/>
                  </a:lnTo>
                  <a:lnTo>
                    <a:pt x="242" y="486"/>
                  </a:lnTo>
                  <a:lnTo>
                    <a:pt x="242" y="486"/>
                  </a:lnTo>
                  <a:close/>
                  <a:moveTo>
                    <a:pt x="168" y="486"/>
                  </a:moveTo>
                  <a:lnTo>
                    <a:pt x="168" y="486"/>
                  </a:lnTo>
                  <a:lnTo>
                    <a:pt x="204" y="486"/>
                  </a:lnTo>
                  <a:lnTo>
                    <a:pt x="204" y="498"/>
                  </a:lnTo>
                  <a:lnTo>
                    <a:pt x="204" y="498"/>
                  </a:lnTo>
                  <a:lnTo>
                    <a:pt x="168" y="498"/>
                  </a:lnTo>
                  <a:lnTo>
                    <a:pt x="168" y="498"/>
                  </a:lnTo>
                  <a:lnTo>
                    <a:pt x="168" y="486"/>
                  </a:lnTo>
                  <a:lnTo>
                    <a:pt x="168" y="486"/>
                  </a:lnTo>
                  <a:close/>
                  <a:moveTo>
                    <a:pt x="94" y="486"/>
                  </a:moveTo>
                  <a:lnTo>
                    <a:pt x="94" y="486"/>
                  </a:lnTo>
                  <a:lnTo>
                    <a:pt x="132" y="486"/>
                  </a:lnTo>
                  <a:lnTo>
                    <a:pt x="132" y="498"/>
                  </a:lnTo>
                  <a:lnTo>
                    <a:pt x="132" y="498"/>
                  </a:lnTo>
                  <a:lnTo>
                    <a:pt x="94" y="498"/>
                  </a:lnTo>
                  <a:lnTo>
                    <a:pt x="94" y="498"/>
                  </a:lnTo>
                  <a:lnTo>
                    <a:pt x="94" y="486"/>
                  </a:lnTo>
                  <a:lnTo>
                    <a:pt x="94" y="486"/>
                  </a:lnTo>
                  <a:close/>
                  <a:moveTo>
                    <a:pt x="22" y="486"/>
                  </a:moveTo>
                  <a:lnTo>
                    <a:pt x="22" y="486"/>
                  </a:lnTo>
                  <a:lnTo>
                    <a:pt x="30" y="486"/>
                  </a:lnTo>
                  <a:lnTo>
                    <a:pt x="30" y="486"/>
                  </a:lnTo>
                  <a:lnTo>
                    <a:pt x="58" y="486"/>
                  </a:lnTo>
                  <a:lnTo>
                    <a:pt x="58" y="498"/>
                  </a:lnTo>
                  <a:lnTo>
                    <a:pt x="58" y="498"/>
                  </a:lnTo>
                  <a:lnTo>
                    <a:pt x="30" y="498"/>
                  </a:lnTo>
                  <a:lnTo>
                    <a:pt x="30" y="498"/>
                  </a:lnTo>
                  <a:lnTo>
                    <a:pt x="20" y="496"/>
                  </a:lnTo>
                  <a:lnTo>
                    <a:pt x="20" y="496"/>
                  </a:lnTo>
                  <a:lnTo>
                    <a:pt x="22" y="486"/>
                  </a:lnTo>
                  <a:lnTo>
                    <a:pt x="22" y="48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sz="1633"/>
            </a:p>
          </p:txBody>
        </p:sp>
      </p:grpSp>
    </p:spTree>
    <p:extLst>
      <p:ext uri="{BB962C8B-B14F-4D97-AF65-F5344CB8AC3E}">
        <p14:creationId xmlns:p14="http://schemas.microsoft.com/office/powerpoint/2010/main" val="1706344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de">
    <p:bg>
      <p:bgPr>
        <a:solidFill>
          <a:schemeClr val="tx1"/>
        </a:solidFill>
        <a:effectLst/>
      </p:bgPr>
    </p:bg>
    <p:spTree>
      <p:nvGrpSpPr>
        <p:cNvPr id="1" name=""/>
        <p:cNvGrpSpPr/>
        <p:nvPr/>
      </p:nvGrpSpPr>
      <p:grpSpPr>
        <a:xfrm>
          <a:off x="0" y="0"/>
          <a:ext cx="0" cy="0"/>
          <a:chOff x="0" y="0"/>
          <a:chExt cx="0" cy="0"/>
        </a:xfrm>
      </p:grpSpPr>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095969">
            <a:off x="5840596" y="2060126"/>
            <a:ext cx="3113596" cy="2476889"/>
          </a:xfrm>
          <a:prstGeom prst="chord">
            <a:avLst>
              <a:gd name="adj1" fmla="val 5373729"/>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24953" y="786478"/>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1888847">
            <a:off x="5715310" y="3603804"/>
            <a:ext cx="2359713" cy="1877170"/>
          </a:xfrm>
          <a:prstGeom prst="chord">
            <a:avLst>
              <a:gd name="adj1" fmla="val 5359399"/>
              <a:gd name="adj2" fmla="val 161990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pPr/>
              <a:t>‹#›</a:t>
            </a:fld>
            <a:endParaRPr lang="en-GB" dirty="0"/>
          </a:p>
        </p:txBody>
      </p:sp>
    </p:spTree>
    <p:extLst>
      <p:ext uri="{BB962C8B-B14F-4D97-AF65-F5344CB8AC3E}">
        <p14:creationId xmlns:p14="http://schemas.microsoft.com/office/powerpoint/2010/main" val="10638795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776140"/>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93725"/>
            <a:ext cx="2688167" cy="59690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93725"/>
            <a:ext cx="7867649" cy="5969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5696310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67031664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25855982"/>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97821227"/>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72884701"/>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16933953"/>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69710253"/>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22533"/>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4932220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de">
    <p:bg>
      <p:bgPr>
        <a:solidFill>
          <a:schemeClr val="accent1"/>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611"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1633"/>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1633"/>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1633"/>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1633"/>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1633"/>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1633"/>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1633"/>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1633"/>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1633"/>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1633"/>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1633"/>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1633"/>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1633"/>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1633"/>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1633"/>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095969">
            <a:off x="5840596" y="2060126"/>
            <a:ext cx="3113596" cy="2476889"/>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24953" y="786478"/>
            <a:ext cx="867775" cy="690322"/>
          </a:xfrm>
          <a:prstGeom prst="chord">
            <a:avLst>
              <a:gd name="adj1" fmla="val 5359399"/>
              <a:gd name="adj2" fmla="val 1617644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1888847">
            <a:off x="5715310" y="3603804"/>
            <a:ext cx="2359713" cy="1877170"/>
          </a:xfrm>
          <a:prstGeom prst="chord">
            <a:avLst>
              <a:gd name="adj1" fmla="val 5359399"/>
              <a:gd name="adj2" fmla="val 1619900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pPr/>
              <a:t>‹#›</a:t>
            </a:fld>
            <a:endParaRPr lang="en-GB" dirty="0"/>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446"/>
            <a:ext cx="2534109" cy="244705"/>
          </a:xfrm>
          <a:prstGeom prst="rect">
            <a:avLst/>
          </a:prstGeom>
        </p:spPr>
      </p:pic>
    </p:spTree>
    <p:extLst>
      <p:ext uri="{BB962C8B-B14F-4D97-AF65-F5344CB8AC3E}">
        <p14:creationId xmlns:p14="http://schemas.microsoft.com/office/powerpoint/2010/main" val="31796315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2367570"/>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92280022"/>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917168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65269677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5857213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2715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2650727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915850"/>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44606955"/>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90151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de">
    <p:bg>
      <p:bgPr>
        <a:solidFill>
          <a:schemeClr val="accent2"/>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611"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1633"/>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1633"/>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1633"/>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1633"/>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1633"/>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1633"/>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1633"/>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1633"/>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1633"/>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1633"/>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1633"/>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1633"/>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1633"/>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1633"/>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1633"/>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095969">
            <a:off x="5840596" y="2060126"/>
            <a:ext cx="3113596" cy="2476889"/>
          </a:xfrm>
          <a:prstGeom prst="chord">
            <a:avLst>
              <a:gd name="adj1" fmla="val 5373729"/>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24953" y="786478"/>
            <a:ext cx="867775" cy="690322"/>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1888847">
            <a:off x="5715310" y="3603804"/>
            <a:ext cx="2359713" cy="1877170"/>
          </a:xfrm>
          <a:prstGeom prst="chord">
            <a:avLst>
              <a:gd name="adj1" fmla="val 5359399"/>
              <a:gd name="adj2" fmla="val 161990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pPr/>
              <a:t>‹#›</a:t>
            </a:fld>
            <a:endParaRPr lang="en-GB" dirty="0"/>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446"/>
            <a:ext cx="2534109" cy="244705"/>
          </a:xfrm>
          <a:prstGeom prst="rect">
            <a:avLst/>
          </a:prstGeom>
        </p:spPr>
      </p:pic>
    </p:spTree>
    <p:extLst>
      <p:ext uri="{BB962C8B-B14F-4D97-AF65-F5344CB8AC3E}">
        <p14:creationId xmlns:p14="http://schemas.microsoft.com/office/powerpoint/2010/main" val="30342693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54913258"/>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8543659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5246174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29639920"/>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2_Title slde">
    <p:bg>
      <p:bgPr>
        <a:solidFill>
          <a:schemeClr val="tx1"/>
        </a:solidFill>
        <a:effectLst/>
      </p:bgPr>
    </p:bg>
    <p:spTree>
      <p:nvGrpSpPr>
        <p:cNvPr id="1" name=""/>
        <p:cNvGrpSpPr/>
        <p:nvPr/>
      </p:nvGrpSpPr>
      <p:grpSpPr>
        <a:xfrm>
          <a:off x="0" y="0"/>
          <a:ext cx="0" cy="0"/>
          <a:chOff x="0" y="0"/>
          <a:chExt cx="0" cy="0"/>
        </a:xfrm>
      </p:grpSpPr>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095969">
            <a:off x="5840596" y="2060126"/>
            <a:ext cx="3113596" cy="2476889"/>
          </a:xfrm>
          <a:prstGeom prst="chord">
            <a:avLst>
              <a:gd name="adj1" fmla="val 5373729"/>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24953" y="786478"/>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1888847">
            <a:off x="5715310" y="3603804"/>
            <a:ext cx="2359713" cy="1877170"/>
          </a:xfrm>
          <a:prstGeom prst="chord">
            <a:avLst>
              <a:gd name="adj1" fmla="val 5359399"/>
              <a:gd name="adj2" fmla="val 161990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pPr/>
              <a:t>‹#›</a:t>
            </a:fld>
            <a:endParaRPr lang="en-GB" dirty="0"/>
          </a:p>
        </p:txBody>
      </p:sp>
    </p:spTree>
    <p:extLst>
      <p:ext uri="{BB962C8B-B14F-4D97-AF65-F5344CB8AC3E}">
        <p14:creationId xmlns:p14="http://schemas.microsoft.com/office/powerpoint/2010/main" val="40959036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1858780548"/>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9811047"/>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0982059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891380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664675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Title slde">
    <p:bg>
      <p:bgPr>
        <a:solidFill>
          <a:schemeClr val="accent3"/>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611"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1633"/>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1633"/>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1633"/>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1633"/>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1633"/>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1633"/>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1633"/>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1633"/>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1633"/>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1633"/>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1633"/>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1633"/>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1633"/>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1633"/>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1633"/>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095969">
            <a:off x="5840596" y="2060126"/>
            <a:ext cx="3113596" cy="2476889"/>
          </a:xfrm>
          <a:prstGeom prst="chord">
            <a:avLst>
              <a:gd name="adj1" fmla="val 5373729"/>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24953" y="786478"/>
            <a:ext cx="867775" cy="690322"/>
          </a:xfrm>
          <a:prstGeom prst="chord">
            <a:avLst>
              <a:gd name="adj1" fmla="val 5359399"/>
              <a:gd name="adj2" fmla="val 161764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1888847">
            <a:off x="5715310" y="3603804"/>
            <a:ext cx="2359713" cy="1877170"/>
          </a:xfrm>
          <a:prstGeom prst="chord">
            <a:avLst>
              <a:gd name="adj1" fmla="val 5359399"/>
              <a:gd name="adj2" fmla="val 161990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pPr/>
              <a:t>‹#›</a:t>
            </a:fld>
            <a:endParaRPr lang="en-GB" dirty="0"/>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446"/>
            <a:ext cx="2534109" cy="244705"/>
          </a:xfrm>
          <a:prstGeom prst="rect">
            <a:avLst/>
          </a:prstGeom>
        </p:spPr>
      </p:pic>
    </p:spTree>
    <p:extLst>
      <p:ext uri="{BB962C8B-B14F-4D97-AF65-F5344CB8AC3E}">
        <p14:creationId xmlns:p14="http://schemas.microsoft.com/office/powerpoint/2010/main" val="29192811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17649915"/>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67738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8937787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8633814"/>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001069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09273940"/>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312526704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90887756"/>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25408940"/>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9237171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de">
    <p:spTree>
      <p:nvGrpSpPr>
        <p:cNvPr id="1" name=""/>
        <p:cNvGrpSpPr/>
        <p:nvPr/>
      </p:nvGrpSpPr>
      <p:grpSpPr>
        <a:xfrm>
          <a:off x="0" y="0"/>
          <a:ext cx="0" cy="0"/>
          <a:chOff x="0" y="0"/>
          <a:chExt cx="0" cy="0"/>
        </a:xfrm>
      </p:grpSpPr>
      <p:sp>
        <p:nvSpPr>
          <p:cNvPr id="2" name="Text Box 22"/>
          <p:cNvSpPr txBox="1">
            <a:spLocks noChangeArrowheads="1"/>
          </p:cNvSpPr>
          <p:nvPr userDrawn="1"/>
        </p:nvSpPr>
        <p:spPr bwMode="gray">
          <a:xfrm>
            <a:off x="402252" y="6314688"/>
            <a:ext cx="6165794" cy="25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829068" fontAlgn="base">
              <a:lnSpc>
                <a:spcPct val="90000"/>
              </a:lnSpc>
              <a:spcBef>
                <a:spcPct val="0"/>
              </a:spcBef>
              <a:spcAft>
                <a:spcPct val="0"/>
              </a:spcAft>
            </a:pPr>
            <a:r>
              <a:rPr lang="en-GB" sz="907" dirty="0">
                <a:solidFill>
                  <a:srgbClr val="58595B"/>
                </a:solidFill>
                <a:cs typeface="Arial" pitchFamily="34" charset="0"/>
              </a:rPr>
              <a:t>© 2014 Ipsos.  All rights reserved. Contains Ipsos' Confidential and Proprietary information </a:t>
            </a:r>
            <a:br>
              <a:rPr lang="en-GB" sz="907" dirty="0">
                <a:solidFill>
                  <a:srgbClr val="58595B"/>
                </a:solidFill>
                <a:cs typeface="Arial" pitchFamily="34" charset="0"/>
              </a:rPr>
            </a:br>
            <a:r>
              <a:rPr lang="en-GB" sz="907" dirty="0">
                <a:solidFill>
                  <a:srgbClr val="58595B"/>
                </a:solidFill>
                <a:cs typeface="Arial" pitchFamily="34" charset="0"/>
              </a:rPr>
              <a:t>and may not be disclosed or reproduced without the prior written consent of Ipsos.</a:t>
            </a:r>
            <a:endParaRPr lang="de-DE" sz="2177" dirty="0">
              <a:solidFill>
                <a:srgbClr val="58595B"/>
              </a:solidFill>
              <a:cs typeface="Arial" pitchFamily="34" charset="0"/>
            </a:endParaRPr>
          </a:p>
        </p:txBody>
      </p:sp>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972732">
            <a:off x="7267117" y="1337847"/>
            <a:ext cx="3824524" cy="3042438"/>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14567" y="794689"/>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5" name="Rectangle 1"/>
          <p:cNvSpPr/>
          <p:nvPr userDrawn="1"/>
        </p:nvSpPr>
        <p:spPr>
          <a:xfrm>
            <a:off x="5942514" y="-8292"/>
            <a:ext cx="6280762" cy="6882881"/>
          </a:xfrm>
          <a:custGeom>
            <a:avLst/>
            <a:gdLst>
              <a:gd name="connsiteX0" fmla="*/ 0 w 4493768"/>
              <a:gd name="connsiteY0" fmla="*/ 0 h 7561263"/>
              <a:gd name="connsiteX1" fmla="*/ 4493768 w 4493768"/>
              <a:gd name="connsiteY1" fmla="*/ 0 h 7561263"/>
              <a:gd name="connsiteX2" fmla="*/ 4493768 w 4493768"/>
              <a:gd name="connsiteY2" fmla="*/ 7561263 h 7561263"/>
              <a:gd name="connsiteX3" fmla="*/ 0 w 4493768"/>
              <a:gd name="connsiteY3" fmla="*/ 7561263 h 7561263"/>
              <a:gd name="connsiteX4" fmla="*/ 0 w 4493768"/>
              <a:gd name="connsiteY4" fmla="*/ 0 h 7561263"/>
              <a:gd name="connsiteX0" fmla="*/ 987552 w 5481320"/>
              <a:gd name="connsiteY0" fmla="*/ 0 h 7570407"/>
              <a:gd name="connsiteX1" fmla="*/ 5481320 w 5481320"/>
              <a:gd name="connsiteY1" fmla="*/ 0 h 7570407"/>
              <a:gd name="connsiteX2" fmla="*/ 5481320 w 5481320"/>
              <a:gd name="connsiteY2" fmla="*/ 7561263 h 7570407"/>
              <a:gd name="connsiteX3" fmla="*/ 0 w 5481320"/>
              <a:gd name="connsiteY3" fmla="*/ 7570407 h 7570407"/>
              <a:gd name="connsiteX4" fmla="*/ 987552 w 5481320"/>
              <a:gd name="connsiteY4" fmla="*/ 0 h 7570407"/>
              <a:gd name="connsiteX0" fmla="*/ 987552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987552 w 5499608"/>
              <a:gd name="connsiteY4" fmla="*/ 0 h 7579551"/>
              <a:gd name="connsiteX0" fmla="*/ 2404872 w 5499608"/>
              <a:gd name="connsiteY0" fmla="*/ 9144 h 7579551"/>
              <a:gd name="connsiteX1" fmla="*/ 5481320 w 5499608"/>
              <a:gd name="connsiteY1" fmla="*/ 0 h 7579551"/>
              <a:gd name="connsiteX2" fmla="*/ 5499608 w 5499608"/>
              <a:gd name="connsiteY2" fmla="*/ 7579551 h 7579551"/>
              <a:gd name="connsiteX3" fmla="*/ 0 w 5499608"/>
              <a:gd name="connsiteY3" fmla="*/ 7570407 h 7579551"/>
              <a:gd name="connsiteX4" fmla="*/ 2404872 w 5499608"/>
              <a:gd name="connsiteY4" fmla="*/ 9144 h 7579551"/>
              <a:gd name="connsiteX0" fmla="*/ 2423160 w 5499608"/>
              <a:gd name="connsiteY0" fmla="*/ 0 h 7588695"/>
              <a:gd name="connsiteX1" fmla="*/ 5481320 w 5499608"/>
              <a:gd name="connsiteY1" fmla="*/ 9144 h 7588695"/>
              <a:gd name="connsiteX2" fmla="*/ 5499608 w 5499608"/>
              <a:gd name="connsiteY2" fmla="*/ 7588695 h 7588695"/>
              <a:gd name="connsiteX3" fmla="*/ 0 w 5499608"/>
              <a:gd name="connsiteY3" fmla="*/ 7579551 h 7588695"/>
              <a:gd name="connsiteX4" fmla="*/ 2423160 w 5499608"/>
              <a:gd name="connsiteY4" fmla="*/ 0 h 7588695"/>
              <a:gd name="connsiteX0" fmla="*/ 4864608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4864608 w 5499608"/>
              <a:gd name="connsiteY4" fmla="*/ 0 h 7579551"/>
              <a:gd name="connsiteX0" fmla="*/ 4864608 w 5508752"/>
              <a:gd name="connsiteY0" fmla="*/ 9144 h 7588695"/>
              <a:gd name="connsiteX1" fmla="*/ 5508752 w 5508752"/>
              <a:gd name="connsiteY1" fmla="*/ 0 h 7588695"/>
              <a:gd name="connsiteX2" fmla="*/ 5499608 w 5508752"/>
              <a:gd name="connsiteY2" fmla="*/ 7588695 h 7588695"/>
              <a:gd name="connsiteX3" fmla="*/ 0 w 5508752"/>
              <a:gd name="connsiteY3" fmla="*/ 7579551 h 7588695"/>
              <a:gd name="connsiteX4" fmla="*/ 4864608 w 5508752"/>
              <a:gd name="connsiteY4" fmla="*/ 9144 h 758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752" h="7588695">
                <a:moveTo>
                  <a:pt x="4864608" y="9144"/>
                </a:moveTo>
                <a:lnTo>
                  <a:pt x="5508752" y="0"/>
                </a:lnTo>
                <a:lnTo>
                  <a:pt x="5499608" y="7588695"/>
                </a:lnTo>
                <a:lnTo>
                  <a:pt x="0" y="7579551"/>
                </a:lnTo>
                <a:lnTo>
                  <a:pt x="4864608" y="9144"/>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r>
              <a:rPr lang="en-GB" sz="1179" dirty="0">
                <a:solidFill>
                  <a:srgbClr val="FFFFFF"/>
                </a:solidFill>
              </a:rPr>
              <a:t> </a:t>
            </a:r>
          </a:p>
        </p:txBody>
      </p:sp>
      <p:sp>
        <p:nvSpPr>
          <p:cNvPr id="26" name="Chord 25"/>
          <p:cNvSpPr/>
          <p:nvPr userDrawn="1"/>
        </p:nvSpPr>
        <p:spPr>
          <a:xfrm rot="12787175">
            <a:off x="7032452" y="3123270"/>
            <a:ext cx="2359713" cy="1877170"/>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grpSp>
        <p:nvGrpSpPr>
          <p:cNvPr id="2053" name="Group 13"/>
          <p:cNvGrpSpPr>
            <a:grpSpLocks noChangeAspect="1"/>
          </p:cNvGrpSpPr>
          <p:nvPr userDrawn="1"/>
        </p:nvGrpSpPr>
        <p:grpSpPr bwMode="auto">
          <a:xfrm>
            <a:off x="7611447" y="2225112"/>
            <a:ext cx="1871515" cy="2416066"/>
            <a:chOff x="3500" y="1299"/>
            <a:chExt cx="1034" cy="1678"/>
          </a:xfrm>
        </p:grpSpPr>
        <p:sp>
          <p:nvSpPr>
            <p:cNvPr id="2055" name="Freeform 14"/>
            <p:cNvSpPr>
              <a:spLocks noEditPoints="1"/>
            </p:cNvSpPr>
            <p:nvPr userDrawn="1"/>
          </p:nvSpPr>
          <p:spPr bwMode="auto">
            <a:xfrm>
              <a:off x="3500" y="1299"/>
              <a:ext cx="1034" cy="778"/>
            </a:xfrm>
            <a:custGeom>
              <a:avLst/>
              <a:gdLst>
                <a:gd name="T0" fmla="*/ 984 w 1034"/>
                <a:gd name="T1" fmla="*/ 8 h 778"/>
                <a:gd name="T2" fmla="*/ 980 w 1034"/>
                <a:gd name="T3" fmla="*/ 6 h 778"/>
                <a:gd name="T4" fmla="*/ 978 w 1034"/>
                <a:gd name="T5" fmla="*/ 4 h 778"/>
                <a:gd name="T6" fmla="*/ 970 w 1034"/>
                <a:gd name="T7" fmla="*/ 0 h 778"/>
                <a:gd name="T8" fmla="*/ 206 w 1034"/>
                <a:gd name="T9" fmla="*/ 112 h 778"/>
                <a:gd name="T10" fmla="*/ 178 w 1034"/>
                <a:gd name="T11" fmla="*/ 98 h 778"/>
                <a:gd name="T12" fmla="*/ 94 w 1034"/>
                <a:gd name="T13" fmla="*/ 110 h 778"/>
                <a:gd name="T14" fmla="*/ 40 w 1034"/>
                <a:gd name="T15" fmla="*/ 98 h 778"/>
                <a:gd name="T16" fmla="*/ 0 w 1034"/>
                <a:gd name="T17" fmla="*/ 142 h 778"/>
                <a:gd name="T18" fmla="*/ 20 w 1034"/>
                <a:gd name="T19" fmla="*/ 190 h 778"/>
                <a:gd name="T20" fmla="*/ 70 w 1034"/>
                <a:gd name="T21" fmla="*/ 202 h 778"/>
                <a:gd name="T22" fmla="*/ 170 w 1034"/>
                <a:gd name="T23" fmla="*/ 156 h 778"/>
                <a:gd name="T24" fmla="*/ 394 w 1034"/>
                <a:gd name="T25" fmla="*/ 560 h 778"/>
                <a:gd name="T26" fmla="*/ 390 w 1034"/>
                <a:gd name="T27" fmla="*/ 600 h 778"/>
                <a:gd name="T28" fmla="*/ 452 w 1034"/>
                <a:gd name="T29" fmla="*/ 632 h 778"/>
                <a:gd name="T30" fmla="*/ 466 w 1034"/>
                <a:gd name="T31" fmla="*/ 658 h 778"/>
                <a:gd name="T32" fmla="*/ 460 w 1034"/>
                <a:gd name="T33" fmla="*/ 720 h 778"/>
                <a:gd name="T34" fmla="*/ 526 w 1034"/>
                <a:gd name="T35" fmla="*/ 778 h 778"/>
                <a:gd name="T36" fmla="*/ 598 w 1034"/>
                <a:gd name="T37" fmla="*/ 750 h 778"/>
                <a:gd name="T38" fmla="*/ 616 w 1034"/>
                <a:gd name="T39" fmla="*/ 676 h 778"/>
                <a:gd name="T40" fmla="*/ 570 w 1034"/>
                <a:gd name="T41" fmla="*/ 624 h 778"/>
                <a:gd name="T42" fmla="*/ 824 w 1034"/>
                <a:gd name="T43" fmla="*/ 514 h 778"/>
                <a:gd name="T44" fmla="*/ 460 w 1034"/>
                <a:gd name="T45" fmla="*/ 604 h 778"/>
                <a:gd name="T46" fmla="*/ 428 w 1034"/>
                <a:gd name="T47" fmla="*/ 578 h 778"/>
                <a:gd name="T48" fmla="*/ 444 w 1034"/>
                <a:gd name="T49" fmla="*/ 550 h 778"/>
                <a:gd name="T50" fmla="*/ 448 w 1034"/>
                <a:gd name="T51" fmla="*/ 550 h 778"/>
                <a:gd name="T52" fmla="*/ 964 w 1034"/>
                <a:gd name="T53" fmla="*/ 298 h 778"/>
                <a:gd name="T54" fmla="*/ 526 w 1034"/>
                <a:gd name="T55" fmla="*/ 658 h 778"/>
                <a:gd name="T56" fmla="*/ 570 w 1034"/>
                <a:gd name="T57" fmla="*/ 672 h 778"/>
                <a:gd name="T58" fmla="*/ 576 w 1034"/>
                <a:gd name="T59" fmla="*/ 710 h 778"/>
                <a:gd name="T60" fmla="*/ 548 w 1034"/>
                <a:gd name="T61" fmla="*/ 738 h 778"/>
                <a:gd name="T62" fmla="*/ 504 w 1034"/>
                <a:gd name="T63" fmla="*/ 724 h 778"/>
                <a:gd name="T64" fmla="*/ 498 w 1034"/>
                <a:gd name="T65" fmla="*/ 684 h 778"/>
                <a:gd name="T66" fmla="*/ 526 w 1034"/>
                <a:gd name="T67" fmla="*/ 658 h 778"/>
                <a:gd name="T68" fmla="*/ 892 w 1034"/>
                <a:gd name="T69" fmla="*/ 58 h 778"/>
                <a:gd name="T70" fmla="*/ 854 w 1034"/>
                <a:gd name="T71" fmla="*/ 130 h 778"/>
                <a:gd name="T72" fmla="*/ 836 w 1034"/>
                <a:gd name="T73" fmla="*/ 66 h 778"/>
                <a:gd name="T74" fmla="*/ 590 w 1034"/>
                <a:gd name="T75" fmla="*/ 110 h 778"/>
                <a:gd name="T76" fmla="*/ 562 w 1034"/>
                <a:gd name="T77" fmla="*/ 212 h 778"/>
                <a:gd name="T78" fmla="*/ 536 w 1034"/>
                <a:gd name="T79" fmla="*/ 120 h 778"/>
                <a:gd name="T80" fmla="*/ 316 w 1034"/>
                <a:gd name="T81" fmla="*/ 280 h 778"/>
                <a:gd name="T82" fmla="*/ 346 w 1034"/>
                <a:gd name="T83" fmla="*/ 330 h 778"/>
                <a:gd name="T84" fmla="*/ 392 w 1034"/>
                <a:gd name="T85" fmla="*/ 400 h 778"/>
                <a:gd name="T86" fmla="*/ 478 w 1034"/>
                <a:gd name="T87" fmla="*/ 484 h 778"/>
                <a:gd name="T88" fmla="*/ 576 w 1034"/>
                <a:gd name="T89" fmla="*/ 266 h 778"/>
                <a:gd name="T90" fmla="*/ 484 w 1034"/>
                <a:gd name="T91" fmla="*/ 292 h 778"/>
                <a:gd name="T92" fmla="*/ 626 w 1034"/>
                <a:gd name="T93" fmla="*/ 444 h 778"/>
                <a:gd name="T94" fmla="*/ 722 w 1034"/>
                <a:gd name="T95" fmla="*/ 226 h 778"/>
                <a:gd name="T96" fmla="*/ 630 w 1034"/>
                <a:gd name="T97" fmla="*/ 252 h 778"/>
                <a:gd name="T98" fmla="*/ 772 w 1034"/>
                <a:gd name="T99" fmla="*/ 404 h 778"/>
                <a:gd name="T100" fmla="*/ 870 w 1034"/>
                <a:gd name="T101" fmla="*/ 184 h 778"/>
                <a:gd name="T102" fmla="*/ 776 w 1034"/>
                <a:gd name="T103" fmla="*/ 210 h 778"/>
                <a:gd name="T104" fmla="*/ 918 w 1034"/>
                <a:gd name="T105" fmla="*/ 362 h 778"/>
                <a:gd name="T106" fmla="*/ 924 w 1034"/>
                <a:gd name="T107" fmla="*/ 170 h 778"/>
                <a:gd name="T108" fmla="*/ 944 w 1034"/>
                <a:gd name="T109" fmla="*/ 246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4" h="778">
                  <a:moveTo>
                    <a:pt x="986" y="14"/>
                  </a:moveTo>
                  <a:lnTo>
                    <a:pt x="986" y="14"/>
                  </a:lnTo>
                  <a:lnTo>
                    <a:pt x="986" y="12"/>
                  </a:lnTo>
                  <a:lnTo>
                    <a:pt x="984" y="10"/>
                  </a:lnTo>
                  <a:lnTo>
                    <a:pt x="984" y="8"/>
                  </a:lnTo>
                  <a:lnTo>
                    <a:pt x="984" y="8"/>
                  </a:lnTo>
                  <a:lnTo>
                    <a:pt x="982" y="8"/>
                  </a:lnTo>
                  <a:lnTo>
                    <a:pt x="982" y="8"/>
                  </a:lnTo>
                  <a:lnTo>
                    <a:pt x="982" y="8"/>
                  </a:lnTo>
                  <a:lnTo>
                    <a:pt x="982" y="6"/>
                  </a:lnTo>
                  <a:lnTo>
                    <a:pt x="982" y="6"/>
                  </a:lnTo>
                  <a:lnTo>
                    <a:pt x="980" y="6"/>
                  </a:lnTo>
                  <a:lnTo>
                    <a:pt x="980" y="4"/>
                  </a:lnTo>
                  <a:lnTo>
                    <a:pt x="978" y="4"/>
                  </a:lnTo>
                  <a:lnTo>
                    <a:pt x="978" y="4"/>
                  </a:lnTo>
                  <a:lnTo>
                    <a:pt x="978" y="4"/>
                  </a:lnTo>
                  <a:lnTo>
                    <a:pt x="978" y="4"/>
                  </a:lnTo>
                  <a:lnTo>
                    <a:pt x="978" y="4"/>
                  </a:lnTo>
                  <a:lnTo>
                    <a:pt x="976" y="2"/>
                  </a:lnTo>
                  <a:lnTo>
                    <a:pt x="976" y="2"/>
                  </a:lnTo>
                  <a:lnTo>
                    <a:pt x="976" y="2"/>
                  </a:lnTo>
                  <a:lnTo>
                    <a:pt x="976" y="2"/>
                  </a:lnTo>
                  <a:lnTo>
                    <a:pt x="976" y="2"/>
                  </a:lnTo>
                  <a:lnTo>
                    <a:pt x="970" y="0"/>
                  </a:lnTo>
                  <a:lnTo>
                    <a:pt x="970" y="0"/>
                  </a:lnTo>
                  <a:lnTo>
                    <a:pt x="962" y="0"/>
                  </a:lnTo>
                  <a:lnTo>
                    <a:pt x="962" y="0"/>
                  </a:lnTo>
                  <a:lnTo>
                    <a:pt x="218" y="130"/>
                  </a:lnTo>
                  <a:lnTo>
                    <a:pt x="218" y="130"/>
                  </a:lnTo>
                  <a:lnTo>
                    <a:pt x="206" y="112"/>
                  </a:lnTo>
                  <a:lnTo>
                    <a:pt x="206" y="112"/>
                  </a:lnTo>
                  <a:lnTo>
                    <a:pt x="202" y="106"/>
                  </a:lnTo>
                  <a:lnTo>
                    <a:pt x="196" y="104"/>
                  </a:lnTo>
                  <a:lnTo>
                    <a:pt x="196" y="104"/>
                  </a:lnTo>
                  <a:lnTo>
                    <a:pt x="186" y="100"/>
                  </a:lnTo>
                  <a:lnTo>
                    <a:pt x="178" y="98"/>
                  </a:lnTo>
                  <a:lnTo>
                    <a:pt x="178" y="98"/>
                  </a:lnTo>
                  <a:lnTo>
                    <a:pt x="138" y="106"/>
                  </a:lnTo>
                  <a:lnTo>
                    <a:pt x="114" y="112"/>
                  </a:lnTo>
                  <a:lnTo>
                    <a:pt x="98" y="116"/>
                  </a:lnTo>
                  <a:lnTo>
                    <a:pt x="98" y="116"/>
                  </a:lnTo>
                  <a:lnTo>
                    <a:pt x="94" y="110"/>
                  </a:lnTo>
                  <a:lnTo>
                    <a:pt x="86" y="106"/>
                  </a:lnTo>
                  <a:lnTo>
                    <a:pt x="72" y="98"/>
                  </a:lnTo>
                  <a:lnTo>
                    <a:pt x="56" y="96"/>
                  </a:lnTo>
                  <a:lnTo>
                    <a:pt x="48" y="96"/>
                  </a:lnTo>
                  <a:lnTo>
                    <a:pt x="40" y="98"/>
                  </a:lnTo>
                  <a:lnTo>
                    <a:pt x="40" y="98"/>
                  </a:lnTo>
                  <a:lnTo>
                    <a:pt x="30" y="102"/>
                  </a:lnTo>
                  <a:lnTo>
                    <a:pt x="22" y="108"/>
                  </a:lnTo>
                  <a:lnTo>
                    <a:pt x="14" y="114"/>
                  </a:lnTo>
                  <a:lnTo>
                    <a:pt x="8" y="122"/>
                  </a:lnTo>
                  <a:lnTo>
                    <a:pt x="4" y="132"/>
                  </a:lnTo>
                  <a:lnTo>
                    <a:pt x="0" y="142"/>
                  </a:lnTo>
                  <a:lnTo>
                    <a:pt x="0" y="152"/>
                  </a:lnTo>
                  <a:lnTo>
                    <a:pt x="2" y="164"/>
                  </a:lnTo>
                  <a:lnTo>
                    <a:pt x="2" y="164"/>
                  </a:lnTo>
                  <a:lnTo>
                    <a:pt x="6" y="174"/>
                  </a:lnTo>
                  <a:lnTo>
                    <a:pt x="12" y="184"/>
                  </a:lnTo>
                  <a:lnTo>
                    <a:pt x="20" y="190"/>
                  </a:lnTo>
                  <a:lnTo>
                    <a:pt x="28" y="196"/>
                  </a:lnTo>
                  <a:lnTo>
                    <a:pt x="38" y="200"/>
                  </a:lnTo>
                  <a:lnTo>
                    <a:pt x="48" y="204"/>
                  </a:lnTo>
                  <a:lnTo>
                    <a:pt x="58" y="204"/>
                  </a:lnTo>
                  <a:lnTo>
                    <a:pt x="70" y="202"/>
                  </a:lnTo>
                  <a:lnTo>
                    <a:pt x="70" y="202"/>
                  </a:lnTo>
                  <a:lnTo>
                    <a:pt x="82" y="196"/>
                  </a:lnTo>
                  <a:lnTo>
                    <a:pt x="94" y="190"/>
                  </a:lnTo>
                  <a:lnTo>
                    <a:pt x="102" y="182"/>
                  </a:lnTo>
                  <a:lnTo>
                    <a:pt x="104" y="176"/>
                  </a:lnTo>
                  <a:lnTo>
                    <a:pt x="104" y="172"/>
                  </a:lnTo>
                  <a:lnTo>
                    <a:pt x="170" y="156"/>
                  </a:lnTo>
                  <a:lnTo>
                    <a:pt x="170" y="156"/>
                  </a:lnTo>
                  <a:lnTo>
                    <a:pt x="414" y="534"/>
                  </a:lnTo>
                  <a:lnTo>
                    <a:pt x="414" y="534"/>
                  </a:lnTo>
                  <a:lnTo>
                    <a:pt x="406" y="544"/>
                  </a:lnTo>
                  <a:lnTo>
                    <a:pt x="398" y="552"/>
                  </a:lnTo>
                  <a:lnTo>
                    <a:pt x="394" y="560"/>
                  </a:lnTo>
                  <a:lnTo>
                    <a:pt x="390" y="570"/>
                  </a:lnTo>
                  <a:lnTo>
                    <a:pt x="388" y="578"/>
                  </a:lnTo>
                  <a:lnTo>
                    <a:pt x="386" y="586"/>
                  </a:lnTo>
                  <a:lnTo>
                    <a:pt x="388" y="592"/>
                  </a:lnTo>
                  <a:lnTo>
                    <a:pt x="390" y="600"/>
                  </a:lnTo>
                  <a:lnTo>
                    <a:pt x="390" y="600"/>
                  </a:lnTo>
                  <a:lnTo>
                    <a:pt x="394" y="608"/>
                  </a:lnTo>
                  <a:lnTo>
                    <a:pt x="402" y="614"/>
                  </a:lnTo>
                  <a:lnTo>
                    <a:pt x="412" y="620"/>
                  </a:lnTo>
                  <a:lnTo>
                    <a:pt x="424" y="626"/>
                  </a:lnTo>
                  <a:lnTo>
                    <a:pt x="436" y="630"/>
                  </a:lnTo>
                  <a:lnTo>
                    <a:pt x="452" y="632"/>
                  </a:lnTo>
                  <a:lnTo>
                    <a:pt x="472" y="632"/>
                  </a:lnTo>
                  <a:lnTo>
                    <a:pt x="492" y="630"/>
                  </a:lnTo>
                  <a:lnTo>
                    <a:pt x="492" y="630"/>
                  </a:lnTo>
                  <a:lnTo>
                    <a:pt x="482" y="638"/>
                  </a:lnTo>
                  <a:lnTo>
                    <a:pt x="474" y="648"/>
                  </a:lnTo>
                  <a:lnTo>
                    <a:pt x="466" y="658"/>
                  </a:lnTo>
                  <a:lnTo>
                    <a:pt x="462" y="668"/>
                  </a:lnTo>
                  <a:lnTo>
                    <a:pt x="458" y="680"/>
                  </a:lnTo>
                  <a:lnTo>
                    <a:pt x="456" y="694"/>
                  </a:lnTo>
                  <a:lnTo>
                    <a:pt x="456" y="706"/>
                  </a:lnTo>
                  <a:lnTo>
                    <a:pt x="460" y="720"/>
                  </a:lnTo>
                  <a:lnTo>
                    <a:pt x="460" y="720"/>
                  </a:lnTo>
                  <a:lnTo>
                    <a:pt x="466" y="734"/>
                  </a:lnTo>
                  <a:lnTo>
                    <a:pt x="474" y="748"/>
                  </a:lnTo>
                  <a:lnTo>
                    <a:pt x="484" y="758"/>
                  </a:lnTo>
                  <a:lnTo>
                    <a:pt x="498" y="768"/>
                  </a:lnTo>
                  <a:lnTo>
                    <a:pt x="512" y="774"/>
                  </a:lnTo>
                  <a:lnTo>
                    <a:pt x="526" y="778"/>
                  </a:lnTo>
                  <a:lnTo>
                    <a:pt x="542" y="778"/>
                  </a:lnTo>
                  <a:lnTo>
                    <a:pt x="558" y="776"/>
                  </a:lnTo>
                  <a:lnTo>
                    <a:pt x="558" y="776"/>
                  </a:lnTo>
                  <a:lnTo>
                    <a:pt x="574" y="770"/>
                  </a:lnTo>
                  <a:lnTo>
                    <a:pt x="588" y="760"/>
                  </a:lnTo>
                  <a:lnTo>
                    <a:pt x="598" y="750"/>
                  </a:lnTo>
                  <a:lnTo>
                    <a:pt x="608" y="736"/>
                  </a:lnTo>
                  <a:lnTo>
                    <a:pt x="614" y="722"/>
                  </a:lnTo>
                  <a:lnTo>
                    <a:pt x="618" y="708"/>
                  </a:lnTo>
                  <a:lnTo>
                    <a:pt x="618" y="692"/>
                  </a:lnTo>
                  <a:lnTo>
                    <a:pt x="616" y="676"/>
                  </a:lnTo>
                  <a:lnTo>
                    <a:pt x="616" y="676"/>
                  </a:lnTo>
                  <a:lnTo>
                    <a:pt x="612" y="664"/>
                  </a:lnTo>
                  <a:lnTo>
                    <a:pt x="606" y="654"/>
                  </a:lnTo>
                  <a:lnTo>
                    <a:pt x="598" y="644"/>
                  </a:lnTo>
                  <a:lnTo>
                    <a:pt x="590" y="636"/>
                  </a:lnTo>
                  <a:lnTo>
                    <a:pt x="580" y="630"/>
                  </a:lnTo>
                  <a:lnTo>
                    <a:pt x="570" y="624"/>
                  </a:lnTo>
                  <a:lnTo>
                    <a:pt x="560" y="620"/>
                  </a:lnTo>
                  <a:lnTo>
                    <a:pt x="548" y="618"/>
                  </a:lnTo>
                  <a:lnTo>
                    <a:pt x="548" y="618"/>
                  </a:lnTo>
                  <a:lnTo>
                    <a:pt x="804" y="546"/>
                  </a:lnTo>
                  <a:lnTo>
                    <a:pt x="824" y="514"/>
                  </a:lnTo>
                  <a:lnTo>
                    <a:pt x="824" y="514"/>
                  </a:lnTo>
                  <a:lnTo>
                    <a:pt x="524" y="598"/>
                  </a:lnTo>
                  <a:lnTo>
                    <a:pt x="524" y="598"/>
                  </a:lnTo>
                  <a:lnTo>
                    <a:pt x="504" y="602"/>
                  </a:lnTo>
                  <a:lnTo>
                    <a:pt x="488" y="604"/>
                  </a:lnTo>
                  <a:lnTo>
                    <a:pt x="472" y="604"/>
                  </a:lnTo>
                  <a:lnTo>
                    <a:pt x="460" y="604"/>
                  </a:lnTo>
                  <a:lnTo>
                    <a:pt x="450" y="600"/>
                  </a:lnTo>
                  <a:lnTo>
                    <a:pt x="442" y="596"/>
                  </a:lnTo>
                  <a:lnTo>
                    <a:pt x="436" y="592"/>
                  </a:lnTo>
                  <a:lnTo>
                    <a:pt x="432" y="586"/>
                  </a:lnTo>
                  <a:lnTo>
                    <a:pt x="432" y="586"/>
                  </a:lnTo>
                  <a:lnTo>
                    <a:pt x="428" y="578"/>
                  </a:lnTo>
                  <a:lnTo>
                    <a:pt x="430" y="570"/>
                  </a:lnTo>
                  <a:lnTo>
                    <a:pt x="434" y="562"/>
                  </a:lnTo>
                  <a:lnTo>
                    <a:pt x="440" y="552"/>
                  </a:lnTo>
                  <a:lnTo>
                    <a:pt x="440" y="552"/>
                  </a:lnTo>
                  <a:lnTo>
                    <a:pt x="444" y="550"/>
                  </a:lnTo>
                  <a:lnTo>
                    <a:pt x="444" y="550"/>
                  </a:lnTo>
                  <a:lnTo>
                    <a:pt x="444" y="550"/>
                  </a:lnTo>
                  <a:lnTo>
                    <a:pt x="444" y="550"/>
                  </a:lnTo>
                  <a:lnTo>
                    <a:pt x="448" y="550"/>
                  </a:lnTo>
                  <a:lnTo>
                    <a:pt x="448" y="550"/>
                  </a:lnTo>
                  <a:lnTo>
                    <a:pt x="448" y="550"/>
                  </a:lnTo>
                  <a:lnTo>
                    <a:pt x="448" y="550"/>
                  </a:lnTo>
                  <a:lnTo>
                    <a:pt x="878" y="430"/>
                  </a:lnTo>
                  <a:lnTo>
                    <a:pt x="960" y="302"/>
                  </a:lnTo>
                  <a:lnTo>
                    <a:pt x="960" y="302"/>
                  </a:lnTo>
                  <a:lnTo>
                    <a:pt x="960" y="298"/>
                  </a:lnTo>
                  <a:lnTo>
                    <a:pt x="960" y="298"/>
                  </a:lnTo>
                  <a:lnTo>
                    <a:pt x="964" y="298"/>
                  </a:lnTo>
                  <a:lnTo>
                    <a:pt x="1034" y="186"/>
                  </a:lnTo>
                  <a:lnTo>
                    <a:pt x="1034" y="186"/>
                  </a:lnTo>
                  <a:lnTo>
                    <a:pt x="988" y="16"/>
                  </a:lnTo>
                  <a:lnTo>
                    <a:pt x="986" y="14"/>
                  </a:lnTo>
                  <a:close/>
                  <a:moveTo>
                    <a:pt x="526" y="658"/>
                  </a:moveTo>
                  <a:lnTo>
                    <a:pt x="526" y="658"/>
                  </a:lnTo>
                  <a:lnTo>
                    <a:pt x="534" y="656"/>
                  </a:lnTo>
                  <a:lnTo>
                    <a:pt x="542" y="656"/>
                  </a:lnTo>
                  <a:lnTo>
                    <a:pt x="550" y="658"/>
                  </a:lnTo>
                  <a:lnTo>
                    <a:pt x="558" y="662"/>
                  </a:lnTo>
                  <a:lnTo>
                    <a:pt x="564" y="666"/>
                  </a:lnTo>
                  <a:lnTo>
                    <a:pt x="570" y="672"/>
                  </a:lnTo>
                  <a:lnTo>
                    <a:pt x="574" y="678"/>
                  </a:lnTo>
                  <a:lnTo>
                    <a:pt x="576" y="686"/>
                  </a:lnTo>
                  <a:lnTo>
                    <a:pt x="576" y="686"/>
                  </a:lnTo>
                  <a:lnTo>
                    <a:pt x="578" y="694"/>
                  </a:lnTo>
                  <a:lnTo>
                    <a:pt x="578" y="702"/>
                  </a:lnTo>
                  <a:lnTo>
                    <a:pt x="576" y="710"/>
                  </a:lnTo>
                  <a:lnTo>
                    <a:pt x="574" y="718"/>
                  </a:lnTo>
                  <a:lnTo>
                    <a:pt x="568" y="724"/>
                  </a:lnTo>
                  <a:lnTo>
                    <a:pt x="562" y="730"/>
                  </a:lnTo>
                  <a:lnTo>
                    <a:pt x="556" y="734"/>
                  </a:lnTo>
                  <a:lnTo>
                    <a:pt x="548" y="738"/>
                  </a:lnTo>
                  <a:lnTo>
                    <a:pt x="548" y="738"/>
                  </a:lnTo>
                  <a:lnTo>
                    <a:pt x="540" y="740"/>
                  </a:lnTo>
                  <a:lnTo>
                    <a:pt x="532" y="738"/>
                  </a:lnTo>
                  <a:lnTo>
                    <a:pt x="524" y="736"/>
                  </a:lnTo>
                  <a:lnTo>
                    <a:pt x="516" y="734"/>
                  </a:lnTo>
                  <a:lnTo>
                    <a:pt x="510" y="728"/>
                  </a:lnTo>
                  <a:lnTo>
                    <a:pt x="504" y="724"/>
                  </a:lnTo>
                  <a:lnTo>
                    <a:pt x="500" y="716"/>
                  </a:lnTo>
                  <a:lnTo>
                    <a:pt x="496" y="708"/>
                  </a:lnTo>
                  <a:lnTo>
                    <a:pt x="496" y="708"/>
                  </a:lnTo>
                  <a:lnTo>
                    <a:pt x="496" y="700"/>
                  </a:lnTo>
                  <a:lnTo>
                    <a:pt x="496" y="692"/>
                  </a:lnTo>
                  <a:lnTo>
                    <a:pt x="498" y="684"/>
                  </a:lnTo>
                  <a:lnTo>
                    <a:pt x="500" y="676"/>
                  </a:lnTo>
                  <a:lnTo>
                    <a:pt x="506" y="670"/>
                  </a:lnTo>
                  <a:lnTo>
                    <a:pt x="512" y="664"/>
                  </a:lnTo>
                  <a:lnTo>
                    <a:pt x="518" y="660"/>
                  </a:lnTo>
                  <a:lnTo>
                    <a:pt x="526" y="658"/>
                  </a:lnTo>
                  <a:lnTo>
                    <a:pt x="526" y="658"/>
                  </a:lnTo>
                  <a:close/>
                  <a:moveTo>
                    <a:pt x="950" y="48"/>
                  </a:moveTo>
                  <a:lnTo>
                    <a:pt x="964" y="100"/>
                  </a:lnTo>
                  <a:lnTo>
                    <a:pt x="964" y="100"/>
                  </a:lnTo>
                  <a:lnTo>
                    <a:pt x="908" y="116"/>
                  </a:lnTo>
                  <a:lnTo>
                    <a:pt x="908" y="116"/>
                  </a:lnTo>
                  <a:lnTo>
                    <a:pt x="892" y="58"/>
                  </a:lnTo>
                  <a:lnTo>
                    <a:pt x="892" y="58"/>
                  </a:lnTo>
                  <a:lnTo>
                    <a:pt x="950" y="48"/>
                  </a:lnTo>
                  <a:lnTo>
                    <a:pt x="950" y="48"/>
                  </a:lnTo>
                  <a:close/>
                  <a:moveTo>
                    <a:pt x="836" y="66"/>
                  </a:moveTo>
                  <a:lnTo>
                    <a:pt x="854" y="130"/>
                  </a:lnTo>
                  <a:lnTo>
                    <a:pt x="854" y="130"/>
                  </a:lnTo>
                  <a:lnTo>
                    <a:pt x="762" y="156"/>
                  </a:lnTo>
                  <a:lnTo>
                    <a:pt x="762" y="156"/>
                  </a:lnTo>
                  <a:lnTo>
                    <a:pt x="742" y="84"/>
                  </a:lnTo>
                  <a:lnTo>
                    <a:pt x="742" y="84"/>
                  </a:lnTo>
                  <a:lnTo>
                    <a:pt x="836" y="66"/>
                  </a:lnTo>
                  <a:lnTo>
                    <a:pt x="836" y="66"/>
                  </a:lnTo>
                  <a:close/>
                  <a:moveTo>
                    <a:pt x="686" y="94"/>
                  </a:moveTo>
                  <a:lnTo>
                    <a:pt x="708" y="172"/>
                  </a:lnTo>
                  <a:lnTo>
                    <a:pt x="708" y="172"/>
                  </a:lnTo>
                  <a:lnTo>
                    <a:pt x="616" y="198"/>
                  </a:lnTo>
                  <a:lnTo>
                    <a:pt x="616" y="198"/>
                  </a:lnTo>
                  <a:lnTo>
                    <a:pt x="590" y="110"/>
                  </a:lnTo>
                  <a:lnTo>
                    <a:pt x="590" y="110"/>
                  </a:lnTo>
                  <a:lnTo>
                    <a:pt x="686" y="94"/>
                  </a:lnTo>
                  <a:lnTo>
                    <a:pt x="686" y="94"/>
                  </a:lnTo>
                  <a:close/>
                  <a:moveTo>
                    <a:pt x="536" y="120"/>
                  </a:moveTo>
                  <a:lnTo>
                    <a:pt x="562" y="212"/>
                  </a:lnTo>
                  <a:lnTo>
                    <a:pt x="562" y="212"/>
                  </a:lnTo>
                  <a:lnTo>
                    <a:pt x="468" y="238"/>
                  </a:lnTo>
                  <a:lnTo>
                    <a:pt x="468" y="238"/>
                  </a:lnTo>
                  <a:lnTo>
                    <a:pt x="440" y="136"/>
                  </a:lnTo>
                  <a:lnTo>
                    <a:pt x="440" y="136"/>
                  </a:lnTo>
                  <a:lnTo>
                    <a:pt x="536" y="120"/>
                  </a:lnTo>
                  <a:lnTo>
                    <a:pt x="536" y="120"/>
                  </a:lnTo>
                  <a:close/>
                  <a:moveTo>
                    <a:pt x="244" y="170"/>
                  </a:moveTo>
                  <a:lnTo>
                    <a:pt x="244" y="170"/>
                  </a:lnTo>
                  <a:lnTo>
                    <a:pt x="384" y="146"/>
                  </a:lnTo>
                  <a:lnTo>
                    <a:pt x="414" y="252"/>
                  </a:lnTo>
                  <a:lnTo>
                    <a:pt x="414" y="252"/>
                  </a:lnTo>
                  <a:lnTo>
                    <a:pt x="316" y="280"/>
                  </a:lnTo>
                  <a:lnTo>
                    <a:pt x="316" y="280"/>
                  </a:lnTo>
                  <a:lnTo>
                    <a:pt x="244" y="170"/>
                  </a:lnTo>
                  <a:lnTo>
                    <a:pt x="244" y="170"/>
                  </a:lnTo>
                  <a:close/>
                  <a:moveTo>
                    <a:pt x="392" y="400"/>
                  </a:moveTo>
                  <a:lnTo>
                    <a:pt x="392" y="400"/>
                  </a:lnTo>
                  <a:lnTo>
                    <a:pt x="346" y="330"/>
                  </a:lnTo>
                  <a:lnTo>
                    <a:pt x="346" y="330"/>
                  </a:lnTo>
                  <a:lnTo>
                    <a:pt x="430" y="306"/>
                  </a:lnTo>
                  <a:lnTo>
                    <a:pt x="450" y="382"/>
                  </a:lnTo>
                  <a:lnTo>
                    <a:pt x="450" y="382"/>
                  </a:lnTo>
                  <a:lnTo>
                    <a:pt x="392" y="400"/>
                  </a:lnTo>
                  <a:lnTo>
                    <a:pt x="392" y="400"/>
                  </a:lnTo>
                  <a:close/>
                  <a:moveTo>
                    <a:pt x="452" y="492"/>
                  </a:moveTo>
                  <a:lnTo>
                    <a:pt x="452" y="492"/>
                  </a:lnTo>
                  <a:lnTo>
                    <a:pt x="424" y="448"/>
                  </a:lnTo>
                  <a:lnTo>
                    <a:pt x="424" y="448"/>
                  </a:lnTo>
                  <a:lnTo>
                    <a:pt x="466" y="436"/>
                  </a:lnTo>
                  <a:lnTo>
                    <a:pt x="478" y="484"/>
                  </a:lnTo>
                  <a:lnTo>
                    <a:pt x="478" y="484"/>
                  </a:lnTo>
                  <a:lnTo>
                    <a:pt x="452" y="492"/>
                  </a:lnTo>
                  <a:lnTo>
                    <a:pt x="452" y="492"/>
                  </a:lnTo>
                  <a:close/>
                  <a:moveTo>
                    <a:pt x="484" y="292"/>
                  </a:moveTo>
                  <a:lnTo>
                    <a:pt x="484" y="292"/>
                  </a:lnTo>
                  <a:lnTo>
                    <a:pt x="576" y="266"/>
                  </a:lnTo>
                  <a:lnTo>
                    <a:pt x="598" y="342"/>
                  </a:lnTo>
                  <a:lnTo>
                    <a:pt x="598" y="342"/>
                  </a:lnTo>
                  <a:lnTo>
                    <a:pt x="504" y="368"/>
                  </a:lnTo>
                  <a:lnTo>
                    <a:pt x="504" y="368"/>
                  </a:lnTo>
                  <a:lnTo>
                    <a:pt x="484" y="292"/>
                  </a:lnTo>
                  <a:lnTo>
                    <a:pt x="484" y="292"/>
                  </a:lnTo>
                  <a:close/>
                  <a:moveTo>
                    <a:pt x="532" y="470"/>
                  </a:moveTo>
                  <a:lnTo>
                    <a:pt x="532" y="470"/>
                  </a:lnTo>
                  <a:lnTo>
                    <a:pt x="520" y="420"/>
                  </a:lnTo>
                  <a:lnTo>
                    <a:pt x="520" y="420"/>
                  </a:lnTo>
                  <a:lnTo>
                    <a:pt x="612" y="394"/>
                  </a:lnTo>
                  <a:lnTo>
                    <a:pt x="626" y="444"/>
                  </a:lnTo>
                  <a:lnTo>
                    <a:pt x="626" y="444"/>
                  </a:lnTo>
                  <a:lnTo>
                    <a:pt x="532" y="470"/>
                  </a:lnTo>
                  <a:lnTo>
                    <a:pt x="532" y="470"/>
                  </a:lnTo>
                  <a:close/>
                  <a:moveTo>
                    <a:pt x="630" y="252"/>
                  </a:moveTo>
                  <a:lnTo>
                    <a:pt x="630" y="252"/>
                  </a:lnTo>
                  <a:lnTo>
                    <a:pt x="722" y="226"/>
                  </a:lnTo>
                  <a:lnTo>
                    <a:pt x="744" y="302"/>
                  </a:lnTo>
                  <a:lnTo>
                    <a:pt x="744" y="302"/>
                  </a:lnTo>
                  <a:lnTo>
                    <a:pt x="652" y="328"/>
                  </a:lnTo>
                  <a:lnTo>
                    <a:pt x="652" y="328"/>
                  </a:lnTo>
                  <a:lnTo>
                    <a:pt x="630" y="252"/>
                  </a:lnTo>
                  <a:lnTo>
                    <a:pt x="630" y="252"/>
                  </a:lnTo>
                  <a:close/>
                  <a:moveTo>
                    <a:pt x="680" y="428"/>
                  </a:moveTo>
                  <a:lnTo>
                    <a:pt x="680" y="428"/>
                  </a:lnTo>
                  <a:lnTo>
                    <a:pt x="666" y="380"/>
                  </a:lnTo>
                  <a:lnTo>
                    <a:pt x="666" y="380"/>
                  </a:lnTo>
                  <a:lnTo>
                    <a:pt x="758" y="354"/>
                  </a:lnTo>
                  <a:lnTo>
                    <a:pt x="772" y="404"/>
                  </a:lnTo>
                  <a:lnTo>
                    <a:pt x="772" y="404"/>
                  </a:lnTo>
                  <a:lnTo>
                    <a:pt x="680" y="428"/>
                  </a:lnTo>
                  <a:lnTo>
                    <a:pt x="680" y="428"/>
                  </a:lnTo>
                  <a:close/>
                  <a:moveTo>
                    <a:pt x="776" y="210"/>
                  </a:moveTo>
                  <a:lnTo>
                    <a:pt x="776" y="210"/>
                  </a:lnTo>
                  <a:lnTo>
                    <a:pt x="870" y="184"/>
                  </a:lnTo>
                  <a:lnTo>
                    <a:pt x="890" y="262"/>
                  </a:lnTo>
                  <a:lnTo>
                    <a:pt x="890" y="262"/>
                  </a:lnTo>
                  <a:lnTo>
                    <a:pt x="798" y="286"/>
                  </a:lnTo>
                  <a:lnTo>
                    <a:pt x="798" y="286"/>
                  </a:lnTo>
                  <a:lnTo>
                    <a:pt x="776" y="210"/>
                  </a:lnTo>
                  <a:lnTo>
                    <a:pt x="776" y="210"/>
                  </a:lnTo>
                  <a:close/>
                  <a:moveTo>
                    <a:pt x="826" y="388"/>
                  </a:moveTo>
                  <a:lnTo>
                    <a:pt x="826" y="388"/>
                  </a:lnTo>
                  <a:lnTo>
                    <a:pt x="812" y="340"/>
                  </a:lnTo>
                  <a:lnTo>
                    <a:pt x="812" y="340"/>
                  </a:lnTo>
                  <a:lnTo>
                    <a:pt x="906" y="314"/>
                  </a:lnTo>
                  <a:lnTo>
                    <a:pt x="918" y="362"/>
                  </a:lnTo>
                  <a:lnTo>
                    <a:pt x="918" y="362"/>
                  </a:lnTo>
                  <a:lnTo>
                    <a:pt x="826" y="388"/>
                  </a:lnTo>
                  <a:lnTo>
                    <a:pt x="826" y="388"/>
                  </a:lnTo>
                  <a:close/>
                  <a:moveTo>
                    <a:pt x="944" y="246"/>
                  </a:moveTo>
                  <a:lnTo>
                    <a:pt x="944" y="246"/>
                  </a:lnTo>
                  <a:lnTo>
                    <a:pt x="924" y="170"/>
                  </a:lnTo>
                  <a:lnTo>
                    <a:pt x="924" y="170"/>
                  </a:lnTo>
                  <a:lnTo>
                    <a:pt x="980" y="154"/>
                  </a:lnTo>
                  <a:lnTo>
                    <a:pt x="1000" y="230"/>
                  </a:lnTo>
                  <a:lnTo>
                    <a:pt x="1000" y="230"/>
                  </a:lnTo>
                  <a:lnTo>
                    <a:pt x="944" y="246"/>
                  </a:lnTo>
                  <a:lnTo>
                    <a:pt x="944" y="24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2059" name="Freeform 15"/>
            <p:cNvSpPr>
              <a:spLocks/>
            </p:cNvSpPr>
            <p:nvPr userDrawn="1"/>
          </p:nvSpPr>
          <p:spPr bwMode="auto">
            <a:xfrm>
              <a:off x="4044" y="2689"/>
              <a:ext cx="84" cy="86"/>
            </a:xfrm>
            <a:custGeom>
              <a:avLst/>
              <a:gdLst>
                <a:gd name="T0" fmla="*/ 0 w 84"/>
                <a:gd name="T1" fmla="*/ 44 h 86"/>
                <a:gd name="T2" fmla="*/ 0 w 84"/>
                <a:gd name="T3" fmla="*/ 44 h 86"/>
                <a:gd name="T4" fmla="*/ 2 w 84"/>
                <a:gd name="T5" fmla="*/ 52 h 86"/>
                <a:gd name="T6" fmla="*/ 4 w 84"/>
                <a:gd name="T7" fmla="*/ 60 h 86"/>
                <a:gd name="T8" fmla="*/ 8 w 84"/>
                <a:gd name="T9" fmla="*/ 68 h 86"/>
                <a:gd name="T10" fmla="*/ 12 w 84"/>
                <a:gd name="T11" fmla="*/ 74 h 86"/>
                <a:gd name="T12" fmla="*/ 20 w 84"/>
                <a:gd name="T13" fmla="*/ 78 h 86"/>
                <a:gd name="T14" fmla="*/ 26 w 84"/>
                <a:gd name="T15" fmla="*/ 82 h 86"/>
                <a:gd name="T16" fmla="*/ 34 w 84"/>
                <a:gd name="T17" fmla="*/ 86 h 86"/>
                <a:gd name="T18" fmla="*/ 42 w 84"/>
                <a:gd name="T19" fmla="*/ 86 h 86"/>
                <a:gd name="T20" fmla="*/ 42 w 84"/>
                <a:gd name="T21" fmla="*/ 86 h 86"/>
                <a:gd name="T22" fmla="*/ 52 w 84"/>
                <a:gd name="T23" fmla="*/ 86 h 86"/>
                <a:gd name="T24" fmla="*/ 58 w 84"/>
                <a:gd name="T25" fmla="*/ 82 h 86"/>
                <a:gd name="T26" fmla="*/ 66 w 84"/>
                <a:gd name="T27" fmla="*/ 78 h 86"/>
                <a:gd name="T28" fmla="*/ 72 w 84"/>
                <a:gd name="T29" fmla="*/ 74 h 86"/>
                <a:gd name="T30" fmla="*/ 78 w 84"/>
                <a:gd name="T31" fmla="*/ 68 h 86"/>
                <a:gd name="T32" fmla="*/ 82 w 84"/>
                <a:gd name="T33" fmla="*/ 60 h 86"/>
                <a:gd name="T34" fmla="*/ 84 w 84"/>
                <a:gd name="T35" fmla="*/ 52 h 86"/>
                <a:gd name="T36" fmla="*/ 84 w 84"/>
                <a:gd name="T37" fmla="*/ 44 h 86"/>
                <a:gd name="T38" fmla="*/ 84 w 84"/>
                <a:gd name="T39" fmla="*/ 44 h 86"/>
                <a:gd name="T40" fmla="*/ 84 w 84"/>
                <a:gd name="T41" fmla="*/ 34 h 86"/>
                <a:gd name="T42" fmla="*/ 82 w 84"/>
                <a:gd name="T43" fmla="*/ 26 h 86"/>
                <a:gd name="T44" fmla="*/ 78 w 84"/>
                <a:gd name="T45" fmla="*/ 20 h 86"/>
                <a:gd name="T46" fmla="*/ 72 w 84"/>
                <a:gd name="T47" fmla="*/ 12 h 86"/>
                <a:gd name="T48" fmla="*/ 66 w 84"/>
                <a:gd name="T49" fmla="*/ 8 h 86"/>
                <a:gd name="T50" fmla="*/ 58 w 84"/>
                <a:gd name="T51" fmla="*/ 4 h 86"/>
                <a:gd name="T52" fmla="*/ 52 w 84"/>
                <a:gd name="T53" fmla="*/ 2 h 86"/>
                <a:gd name="T54" fmla="*/ 42 w 84"/>
                <a:gd name="T55" fmla="*/ 0 h 86"/>
                <a:gd name="T56" fmla="*/ 42 w 84"/>
                <a:gd name="T57" fmla="*/ 0 h 86"/>
                <a:gd name="T58" fmla="*/ 34 w 84"/>
                <a:gd name="T59" fmla="*/ 2 h 86"/>
                <a:gd name="T60" fmla="*/ 26 w 84"/>
                <a:gd name="T61" fmla="*/ 4 h 86"/>
                <a:gd name="T62" fmla="*/ 20 w 84"/>
                <a:gd name="T63" fmla="*/ 8 h 86"/>
                <a:gd name="T64" fmla="*/ 12 w 84"/>
                <a:gd name="T65" fmla="*/ 12 h 86"/>
                <a:gd name="T66" fmla="*/ 8 w 84"/>
                <a:gd name="T67" fmla="*/ 20 h 86"/>
                <a:gd name="T68" fmla="*/ 4 w 84"/>
                <a:gd name="T69" fmla="*/ 26 h 86"/>
                <a:gd name="T70" fmla="*/ 2 w 84"/>
                <a:gd name="T71" fmla="*/ 34 h 86"/>
                <a:gd name="T72" fmla="*/ 0 w 84"/>
                <a:gd name="T73" fmla="*/ 44 h 86"/>
                <a:gd name="T74" fmla="*/ 0 w 84"/>
                <a:gd name="T75" fmla="*/ 4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6">
                  <a:moveTo>
                    <a:pt x="0" y="44"/>
                  </a:moveTo>
                  <a:lnTo>
                    <a:pt x="0" y="44"/>
                  </a:lnTo>
                  <a:lnTo>
                    <a:pt x="2" y="52"/>
                  </a:lnTo>
                  <a:lnTo>
                    <a:pt x="4" y="60"/>
                  </a:lnTo>
                  <a:lnTo>
                    <a:pt x="8" y="68"/>
                  </a:lnTo>
                  <a:lnTo>
                    <a:pt x="12" y="74"/>
                  </a:lnTo>
                  <a:lnTo>
                    <a:pt x="20" y="78"/>
                  </a:lnTo>
                  <a:lnTo>
                    <a:pt x="26" y="82"/>
                  </a:lnTo>
                  <a:lnTo>
                    <a:pt x="34" y="86"/>
                  </a:lnTo>
                  <a:lnTo>
                    <a:pt x="42" y="86"/>
                  </a:lnTo>
                  <a:lnTo>
                    <a:pt x="42" y="86"/>
                  </a:lnTo>
                  <a:lnTo>
                    <a:pt x="52" y="86"/>
                  </a:lnTo>
                  <a:lnTo>
                    <a:pt x="58" y="82"/>
                  </a:lnTo>
                  <a:lnTo>
                    <a:pt x="66" y="78"/>
                  </a:lnTo>
                  <a:lnTo>
                    <a:pt x="72" y="74"/>
                  </a:lnTo>
                  <a:lnTo>
                    <a:pt x="78" y="68"/>
                  </a:lnTo>
                  <a:lnTo>
                    <a:pt x="82" y="60"/>
                  </a:lnTo>
                  <a:lnTo>
                    <a:pt x="84" y="52"/>
                  </a:lnTo>
                  <a:lnTo>
                    <a:pt x="84" y="44"/>
                  </a:lnTo>
                  <a:lnTo>
                    <a:pt x="84" y="44"/>
                  </a:lnTo>
                  <a:lnTo>
                    <a:pt x="84" y="34"/>
                  </a:lnTo>
                  <a:lnTo>
                    <a:pt x="82" y="26"/>
                  </a:lnTo>
                  <a:lnTo>
                    <a:pt x="78" y="20"/>
                  </a:lnTo>
                  <a:lnTo>
                    <a:pt x="72" y="12"/>
                  </a:lnTo>
                  <a:lnTo>
                    <a:pt x="66" y="8"/>
                  </a:lnTo>
                  <a:lnTo>
                    <a:pt x="58" y="4"/>
                  </a:lnTo>
                  <a:lnTo>
                    <a:pt x="52" y="2"/>
                  </a:lnTo>
                  <a:lnTo>
                    <a:pt x="42" y="0"/>
                  </a:lnTo>
                  <a:lnTo>
                    <a:pt x="42" y="0"/>
                  </a:lnTo>
                  <a:lnTo>
                    <a:pt x="34" y="2"/>
                  </a:lnTo>
                  <a:lnTo>
                    <a:pt x="26" y="4"/>
                  </a:lnTo>
                  <a:lnTo>
                    <a:pt x="20" y="8"/>
                  </a:lnTo>
                  <a:lnTo>
                    <a:pt x="12" y="12"/>
                  </a:lnTo>
                  <a:lnTo>
                    <a:pt x="8" y="20"/>
                  </a:lnTo>
                  <a:lnTo>
                    <a:pt x="4" y="26"/>
                  </a:lnTo>
                  <a:lnTo>
                    <a:pt x="2" y="34"/>
                  </a:lnTo>
                  <a:lnTo>
                    <a:pt x="0" y="44"/>
                  </a:lnTo>
                  <a:lnTo>
                    <a:pt x="0" y="4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2060" name="Freeform 16"/>
            <p:cNvSpPr>
              <a:spLocks noEditPoints="1"/>
            </p:cNvSpPr>
            <p:nvPr userDrawn="1"/>
          </p:nvSpPr>
          <p:spPr bwMode="auto">
            <a:xfrm>
              <a:off x="3570" y="2467"/>
              <a:ext cx="638" cy="510"/>
            </a:xfrm>
            <a:custGeom>
              <a:avLst/>
              <a:gdLst>
                <a:gd name="T0" fmla="*/ 602 w 638"/>
                <a:gd name="T1" fmla="*/ 506 h 510"/>
                <a:gd name="T2" fmla="*/ 634 w 638"/>
                <a:gd name="T3" fmla="*/ 474 h 510"/>
                <a:gd name="T4" fmla="*/ 638 w 638"/>
                <a:gd name="T5" fmla="*/ 330 h 510"/>
                <a:gd name="T6" fmla="*/ 488 w 638"/>
                <a:gd name="T7" fmla="*/ 328 h 510"/>
                <a:gd name="T8" fmla="*/ 452 w 638"/>
                <a:gd name="T9" fmla="*/ 304 h 510"/>
                <a:gd name="T10" fmla="*/ 442 w 638"/>
                <a:gd name="T11" fmla="*/ 270 h 510"/>
                <a:gd name="T12" fmla="*/ 446 w 638"/>
                <a:gd name="T13" fmla="*/ 238 h 510"/>
                <a:gd name="T14" fmla="*/ 478 w 638"/>
                <a:gd name="T15" fmla="*/ 206 h 510"/>
                <a:gd name="T16" fmla="*/ 638 w 638"/>
                <a:gd name="T17" fmla="*/ 200 h 510"/>
                <a:gd name="T18" fmla="*/ 636 w 638"/>
                <a:gd name="T19" fmla="*/ 48 h 510"/>
                <a:gd name="T20" fmla="*/ 612 w 638"/>
                <a:gd name="T21" fmla="*/ 10 h 510"/>
                <a:gd name="T22" fmla="*/ 578 w 638"/>
                <a:gd name="T23" fmla="*/ 0 h 510"/>
                <a:gd name="T24" fmla="*/ 310 w 638"/>
                <a:gd name="T25" fmla="*/ 24 h 510"/>
                <a:gd name="T26" fmla="*/ 10 w 638"/>
                <a:gd name="T27" fmla="*/ 510 h 510"/>
                <a:gd name="T28" fmla="*/ 608 w 638"/>
                <a:gd name="T29" fmla="*/ 364 h 510"/>
                <a:gd name="T30" fmla="*/ 620 w 638"/>
                <a:gd name="T31" fmla="*/ 400 h 510"/>
                <a:gd name="T32" fmla="*/ 608 w 638"/>
                <a:gd name="T33" fmla="*/ 436 h 510"/>
                <a:gd name="T34" fmla="*/ 618 w 638"/>
                <a:gd name="T35" fmla="*/ 446 h 510"/>
                <a:gd name="T36" fmla="*/ 606 w 638"/>
                <a:gd name="T37" fmla="*/ 474 h 510"/>
                <a:gd name="T38" fmla="*/ 606 w 638"/>
                <a:gd name="T39" fmla="*/ 454 h 510"/>
                <a:gd name="T40" fmla="*/ 536 w 638"/>
                <a:gd name="T41" fmla="*/ 486 h 510"/>
                <a:gd name="T42" fmla="*/ 570 w 638"/>
                <a:gd name="T43" fmla="*/ 484 h 510"/>
                <a:gd name="T44" fmla="*/ 558 w 638"/>
                <a:gd name="T45" fmla="*/ 498 h 510"/>
                <a:gd name="T46" fmla="*/ 462 w 638"/>
                <a:gd name="T47" fmla="*/ 486 h 510"/>
                <a:gd name="T48" fmla="*/ 498 w 638"/>
                <a:gd name="T49" fmla="*/ 498 h 510"/>
                <a:gd name="T50" fmla="*/ 462 w 638"/>
                <a:gd name="T51" fmla="*/ 486 h 510"/>
                <a:gd name="T52" fmla="*/ 620 w 638"/>
                <a:gd name="T53" fmla="*/ 70 h 510"/>
                <a:gd name="T54" fmla="*/ 620 w 638"/>
                <a:gd name="T55" fmla="*/ 106 h 510"/>
                <a:gd name="T56" fmla="*/ 608 w 638"/>
                <a:gd name="T57" fmla="*/ 74 h 510"/>
                <a:gd name="T58" fmla="*/ 620 w 638"/>
                <a:gd name="T59" fmla="*/ 142 h 510"/>
                <a:gd name="T60" fmla="*/ 608 w 638"/>
                <a:gd name="T61" fmla="*/ 180 h 510"/>
                <a:gd name="T62" fmla="*/ 568 w 638"/>
                <a:gd name="T63" fmla="*/ 14 h 510"/>
                <a:gd name="T64" fmla="*/ 604 w 638"/>
                <a:gd name="T65" fmla="*/ 32 h 510"/>
                <a:gd name="T66" fmla="*/ 590 w 638"/>
                <a:gd name="T67" fmla="*/ 34 h 510"/>
                <a:gd name="T68" fmla="*/ 568 w 638"/>
                <a:gd name="T69" fmla="*/ 14 h 510"/>
                <a:gd name="T70" fmla="*/ 532 w 638"/>
                <a:gd name="T71" fmla="*/ 12 h 510"/>
                <a:gd name="T72" fmla="*/ 494 w 638"/>
                <a:gd name="T73" fmla="*/ 12 h 510"/>
                <a:gd name="T74" fmla="*/ 458 w 638"/>
                <a:gd name="T75" fmla="*/ 12 h 510"/>
                <a:gd name="T76" fmla="*/ 420 w 638"/>
                <a:gd name="T77" fmla="*/ 12 h 510"/>
                <a:gd name="T78" fmla="*/ 424 w 638"/>
                <a:gd name="T79" fmla="*/ 498 h 510"/>
                <a:gd name="T80" fmla="*/ 388 w 638"/>
                <a:gd name="T81" fmla="*/ 486 h 510"/>
                <a:gd name="T82" fmla="*/ 384 w 638"/>
                <a:gd name="T83" fmla="*/ 12 h 510"/>
                <a:gd name="T84" fmla="*/ 348 w 638"/>
                <a:gd name="T85" fmla="*/ 24 h 510"/>
                <a:gd name="T86" fmla="*/ 314 w 638"/>
                <a:gd name="T87" fmla="*/ 486 h 510"/>
                <a:gd name="T88" fmla="*/ 314 w 638"/>
                <a:gd name="T89" fmla="*/ 498 h 510"/>
                <a:gd name="T90" fmla="*/ 242 w 638"/>
                <a:gd name="T91" fmla="*/ 486 h 510"/>
                <a:gd name="T92" fmla="*/ 278 w 638"/>
                <a:gd name="T93" fmla="*/ 498 h 510"/>
                <a:gd name="T94" fmla="*/ 242 w 638"/>
                <a:gd name="T95" fmla="*/ 486 h 510"/>
                <a:gd name="T96" fmla="*/ 204 w 638"/>
                <a:gd name="T97" fmla="*/ 498 h 510"/>
                <a:gd name="T98" fmla="*/ 168 w 638"/>
                <a:gd name="T99" fmla="*/ 486 h 510"/>
                <a:gd name="T100" fmla="*/ 132 w 638"/>
                <a:gd name="T101" fmla="*/ 486 h 510"/>
                <a:gd name="T102" fmla="*/ 94 w 638"/>
                <a:gd name="T103" fmla="*/ 498 h 510"/>
                <a:gd name="T104" fmla="*/ 22 w 638"/>
                <a:gd name="T105" fmla="*/ 486 h 510"/>
                <a:gd name="T106" fmla="*/ 58 w 638"/>
                <a:gd name="T107" fmla="*/ 498 h 510"/>
                <a:gd name="T108" fmla="*/ 20 w 638"/>
                <a:gd name="T109" fmla="*/ 49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8" h="510">
                  <a:moveTo>
                    <a:pt x="578" y="510"/>
                  </a:moveTo>
                  <a:lnTo>
                    <a:pt x="578" y="510"/>
                  </a:lnTo>
                  <a:lnTo>
                    <a:pt x="590" y="508"/>
                  </a:lnTo>
                  <a:lnTo>
                    <a:pt x="602" y="506"/>
                  </a:lnTo>
                  <a:lnTo>
                    <a:pt x="612" y="500"/>
                  </a:lnTo>
                  <a:lnTo>
                    <a:pt x="620" y="492"/>
                  </a:lnTo>
                  <a:lnTo>
                    <a:pt x="628" y="484"/>
                  </a:lnTo>
                  <a:lnTo>
                    <a:pt x="634" y="474"/>
                  </a:lnTo>
                  <a:lnTo>
                    <a:pt x="636" y="462"/>
                  </a:lnTo>
                  <a:lnTo>
                    <a:pt x="638" y="452"/>
                  </a:lnTo>
                  <a:lnTo>
                    <a:pt x="638" y="452"/>
                  </a:lnTo>
                  <a:lnTo>
                    <a:pt x="638" y="330"/>
                  </a:lnTo>
                  <a:lnTo>
                    <a:pt x="638" y="330"/>
                  </a:lnTo>
                  <a:lnTo>
                    <a:pt x="500" y="330"/>
                  </a:lnTo>
                  <a:lnTo>
                    <a:pt x="500" y="330"/>
                  </a:lnTo>
                  <a:lnTo>
                    <a:pt x="488" y="328"/>
                  </a:lnTo>
                  <a:lnTo>
                    <a:pt x="478" y="324"/>
                  </a:lnTo>
                  <a:lnTo>
                    <a:pt x="468" y="320"/>
                  </a:lnTo>
                  <a:lnTo>
                    <a:pt x="458" y="312"/>
                  </a:lnTo>
                  <a:lnTo>
                    <a:pt x="452" y="304"/>
                  </a:lnTo>
                  <a:lnTo>
                    <a:pt x="446" y="294"/>
                  </a:lnTo>
                  <a:lnTo>
                    <a:pt x="442" y="282"/>
                  </a:lnTo>
                  <a:lnTo>
                    <a:pt x="442" y="270"/>
                  </a:lnTo>
                  <a:lnTo>
                    <a:pt x="442" y="270"/>
                  </a:lnTo>
                  <a:lnTo>
                    <a:pt x="442" y="260"/>
                  </a:lnTo>
                  <a:lnTo>
                    <a:pt x="442" y="260"/>
                  </a:lnTo>
                  <a:lnTo>
                    <a:pt x="442" y="248"/>
                  </a:lnTo>
                  <a:lnTo>
                    <a:pt x="446" y="238"/>
                  </a:lnTo>
                  <a:lnTo>
                    <a:pt x="452" y="228"/>
                  </a:lnTo>
                  <a:lnTo>
                    <a:pt x="458" y="218"/>
                  </a:lnTo>
                  <a:lnTo>
                    <a:pt x="468" y="212"/>
                  </a:lnTo>
                  <a:lnTo>
                    <a:pt x="478" y="206"/>
                  </a:lnTo>
                  <a:lnTo>
                    <a:pt x="488" y="202"/>
                  </a:lnTo>
                  <a:lnTo>
                    <a:pt x="500" y="200"/>
                  </a:lnTo>
                  <a:lnTo>
                    <a:pt x="500" y="200"/>
                  </a:lnTo>
                  <a:lnTo>
                    <a:pt x="638" y="200"/>
                  </a:lnTo>
                  <a:lnTo>
                    <a:pt x="638" y="200"/>
                  </a:lnTo>
                  <a:lnTo>
                    <a:pt x="638" y="60"/>
                  </a:lnTo>
                  <a:lnTo>
                    <a:pt x="638" y="60"/>
                  </a:lnTo>
                  <a:lnTo>
                    <a:pt x="636" y="48"/>
                  </a:lnTo>
                  <a:lnTo>
                    <a:pt x="634" y="36"/>
                  </a:lnTo>
                  <a:lnTo>
                    <a:pt x="628" y="26"/>
                  </a:lnTo>
                  <a:lnTo>
                    <a:pt x="620" y="18"/>
                  </a:lnTo>
                  <a:lnTo>
                    <a:pt x="612" y="10"/>
                  </a:lnTo>
                  <a:lnTo>
                    <a:pt x="602" y="6"/>
                  </a:lnTo>
                  <a:lnTo>
                    <a:pt x="590" y="2"/>
                  </a:lnTo>
                  <a:lnTo>
                    <a:pt x="578" y="0"/>
                  </a:lnTo>
                  <a:lnTo>
                    <a:pt x="578" y="0"/>
                  </a:lnTo>
                  <a:lnTo>
                    <a:pt x="326" y="0"/>
                  </a:lnTo>
                  <a:lnTo>
                    <a:pt x="310" y="24"/>
                  </a:lnTo>
                  <a:lnTo>
                    <a:pt x="310" y="24"/>
                  </a:lnTo>
                  <a:lnTo>
                    <a:pt x="310" y="24"/>
                  </a:lnTo>
                  <a:lnTo>
                    <a:pt x="310" y="24"/>
                  </a:lnTo>
                  <a:lnTo>
                    <a:pt x="0" y="510"/>
                  </a:lnTo>
                  <a:lnTo>
                    <a:pt x="0" y="510"/>
                  </a:lnTo>
                  <a:lnTo>
                    <a:pt x="10" y="510"/>
                  </a:lnTo>
                  <a:lnTo>
                    <a:pt x="10" y="510"/>
                  </a:lnTo>
                  <a:lnTo>
                    <a:pt x="578" y="510"/>
                  </a:lnTo>
                  <a:lnTo>
                    <a:pt x="578" y="510"/>
                  </a:lnTo>
                  <a:close/>
                  <a:moveTo>
                    <a:pt x="608" y="364"/>
                  </a:moveTo>
                  <a:lnTo>
                    <a:pt x="608" y="364"/>
                  </a:lnTo>
                  <a:lnTo>
                    <a:pt x="620" y="364"/>
                  </a:lnTo>
                  <a:lnTo>
                    <a:pt x="620" y="364"/>
                  </a:lnTo>
                  <a:lnTo>
                    <a:pt x="620" y="400"/>
                  </a:lnTo>
                  <a:lnTo>
                    <a:pt x="620" y="400"/>
                  </a:lnTo>
                  <a:lnTo>
                    <a:pt x="608" y="400"/>
                  </a:lnTo>
                  <a:lnTo>
                    <a:pt x="608" y="364"/>
                  </a:lnTo>
                  <a:close/>
                  <a:moveTo>
                    <a:pt x="608" y="436"/>
                  </a:moveTo>
                  <a:lnTo>
                    <a:pt x="608" y="436"/>
                  </a:lnTo>
                  <a:lnTo>
                    <a:pt x="620" y="436"/>
                  </a:lnTo>
                  <a:lnTo>
                    <a:pt x="620" y="436"/>
                  </a:lnTo>
                  <a:lnTo>
                    <a:pt x="618" y="446"/>
                  </a:lnTo>
                  <a:lnTo>
                    <a:pt x="616" y="456"/>
                  </a:lnTo>
                  <a:lnTo>
                    <a:pt x="612" y="466"/>
                  </a:lnTo>
                  <a:lnTo>
                    <a:pt x="606" y="474"/>
                  </a:lnTo>
                  <a:lnTo>
                    <a:pt x="606" y="474"/>
                  </a:lnTo>
                  <a:lnTo>
                    <a:pt x="598" y="468"/>
                  </a:lnTo>
                  <a:lnTo>
                    <a:pt x="598" y="468"/>
                  </a:lnTo>
                  <a:lnTo>
                    <a:pt x="602" y="460"/>
                  </a:lnTo>
                  <a:lnTo>
                    <a:pt x="606" y="454"/>
                  </a:lnTo>
                  <a:lnTo>
                    <a:pt x="608" y="444"/>
                  </a:lnTo>
                  <a:lnTo>
                    <a:pt x="608" y="436"/>
                  </a:lnTo>
                  <a:lnTo>
                    <a:pt x="608" y="436"/>
                  </a:lnTo>
                  <a:close/>
                  <a:moveTo>
                    <a:pt x="536" y="486"/>
                  </a:moveTo>
                  <a:lnTo>
                    <a:pt x="536" y="486"/>
                  </a:lnTo>
                  <a:lnTo>
                    <a:pt x="558" y="486"/>
                  </a:lnTo>
                  <a:lnTo>
                    <a:pt x="558" y="486"/>
                  </a:lnTo>
                  <a:lnTo>
                    <a:pt x="570" y="484"/>
                  </a:lnTo>
                  <a:lnTo>
                    <a:pt x="570" y="484"/>
                  </a:lnTo>
                  <a:lnTo>
                    <a:pt x="574" y="496"/>
                  </a:lnTo>
                  <a:lnTo>
                    <a:pt x="574" y="496"/>
                  </a:lnTo>
                  <a:lnTo>
                    <a:pt x="558" y="498"/>
                  </a:lnTo>
                  <a:lnTo>
                    <a:pt x="558" y="498"/>
                  </a:lnTo>
                  <a:lnTo>
                    <a:pt x="536" y="498"/>
                  </a:lnTo>
                  <a:lnTo>
                    <a:pt x="536" y="486"/>
                  </a:lnTo>
                  <a:close/>
                  <a:moveTo>
                    <a:pt x="462" y="486"/>
                  </a:moveTo>
                  <a:lnTo>
                    <a:pt x="462" y="486"/>
                  </a:lnTo>
                  <a:lnTo>
                    <a:pt x="498" y="486"/>
                  </a:lnTo>
                  <a:lnTo>
                    <a:pt x="498" y="498"/>
                  </a:lnTo>
                  <a:lnTo>
                    <a:pt x="498" y="498"/>
                  </a:lnTo>
                  <a:lnTo>
                    <a:pt x="462" y="498"/>
                  </a:lnTo>
                  <a:lnTo>
                    <a:pt x="462" y="498"/>
                  </a:lnTo>
                  <a:lnTo>
                    <a:pt x="462" y="486"/>
                  </a:lnTo>
                  <a:lnTo>
                    <a:pt x="462" y="486"/>
                  </a:lnTo>
                  <a:close/>
                  <a:moveTo>
                    <a:pt x="608" y="74"/>
                  </a:moveTo>
                  <a:lnTo>
                    <a:pt x="608" y="74"/>
                  </a:lnTo>
                  <a:lnTo>
                    <a:pt x="608" y="70"/>
                  </a:lnTo>
                  <a:lnTo>
                    <a:pt x="620" y="70"/>
                  </a:lnTo>
                  <a:lnTo>
                    <a:pt x="620" y="70"/>
                  </a:lnTo>
                  <a:lnTo>
                    <a:pt x="620" y="74"/>
                  </a:lnTo>
                  <a:lnTo>
                    <a:pt x="620" y="74"/>
                  </a:lnTo>
                  <a:lnTo>
                    <a:pt x="620" y="106"/>
                  </a:lnTo>
                  <a:lnTo>
                    <a:pt x="620" y="106"/>
                  </a:lnTo>
                  <a:lnTo>
                    <a:pt x="608" y="106"/>
                  </a:lnTo>
                  <a:lnTo>
                    <a:pt x="608" y="106"/>
                  </a:lnTo>
                  <a:lnTo>
                    <a:pt x="608" y="74"/>
                  </a:lnTo>
                  <a:lnTo>
                    <a:pt x="608" y="74"/>
                  </a:lnTo>
                  <a:close/>
                  <a:moveTo>
                    <a:pt x="608" y="142"/>
                  </a:moveTo>
                  <a:lnTo>
                    <a:pt x="608" y="142"/>
                  </a:lnTo>
                  <a:lnTo>
                    <a:pt x="620" y="142"/>
                  </a:lnTo>
                  <a:lnTo>
                    <a:pt x="620" y="180"/>
                  </a:lnTo>
                  <a:lnTo>
                    <a:pt x="620" y="180"/>
                  </a:lnTo>
                  <a:lnTo>
                    <a:pt x="608" y="180"/>
                  </a:lnTo>
                  <a:lnTo>
                    <a:pt x="608" y="180"/>
                  </a:lnTo>
                  <a:lnTo>
                    <a:pt x="608" y="142"/>
                  </a:lnTo>
                  <a:lnTo>
                    <a:pt x="608" y="142"/>
                  </a:lnTo>
                  <a:close/>
                  <a:moveTo>
                    <a:pt x="568" y="14"/>
                  </a:moveTo>
                  <a:lnTo>
                    <a:pt x="568" y="14"/>
                  </a:lnTo>
                  <a:lnTo>
                    <a:pt x="578" y="16"/>
                  </a:lnTo>
                  <a:lnTo>
                    <a:pt x="588" y="20"/>
                  </a:lnTo>
                  <a:lnTo>
                    <a:pt x="596" y="26"/>
                  </a:lnTo>
                  <a:lnTo>
                    <a:pt x="604" y="32"/>
                  </a:lnTo>
                  <a:lnTo>
                    <a:pt x="604" y="32"/>
                  </a:lnTo>
                  <a:lnTo>
                    <a:pt x="596" y="40"/>
                  </a:lnTo>
                  <a:lnTo>
                    <a:pt x="596" y="40"/>
                  </a:lnTo>
                  <a:lnTo>
                    <a:pt x="590" y="34"/>
                  </a:lnTo>
                  <a:lnTo>
                    <a:pt x="582" y="30"/>
                  </a:lnTo>
                  <a:lnTo>
                    <a:pt x="574" y="26"/>
                  </a:lnTo>
                  <a:lnTo>
                    <a:pt x="566" y="24"/>
                  </a:lnTo>
                  <a:lnTo>
                    <a:pt x="568" y="14"/>
                  </a:lnTo>
                  <a:close/>
                  <a:moveTo>
                    <a:pt x="494" y="12"/>
                  </a:moveTo>
                  <a:lnTo>
                    <a:pt x="494" y="12"/>
                  </a:lnTo>
                  <a:lnTo>
                    <a:pt x="532" y="12"/>
                  </a:lnTo>
                  <a:lnTo>
                    <a:pt x="532" y="12"/>
                  </a:lnTo>
                  <a:lnTo>
                    <a:pt x="532" y="24"/>
                  </a:lnTo>
                  <a:lnTo>
                    <a:pt x="532" y="24"/>
                  </a:lnTo>
                  <a:lnTo>
                    <a:pt x="494" y="24"/>
                  </a:lnTo>
                  <a:lnTo>
                    <a:pt x="494" y="12"/>
                  </a:lnTo>
                  <a:close/>
                  <a:moveTo>
                    <a:pt x="420" y="12"/>
                  </a:moveTo>
                  <a:lnTo>
                    <a:pt x="420" y="12"/>
                  </a:lnTo>
                  <a:lnTo>
                    <a:pt x="458" y="12"/>
                  </a:lnTo>
                  <a:lnTo>
                    <a:pt x="458" y="12"/>
                  </a:lnTo>
                  <a:lnTo>
                    <a:pt x="458" y="24"/>
                  </a:lnTo>
                  <a:lnTo>
                    <a:pt x="458" y="24"/>
                  </a:lnTo>
                  <a:lnTo>
                    <a:pt x="420" y="24"/>
                  </a:lnTo>
                  <a:lnTo>
                    <a:pt x="420" y="12"/>
                  </a:lnTo>
                  <a:close/>
                  <a:moveTo>
                    <a:pt x="388" y="486"/>
                  </a:moveTo>
                  <a:lnTo>
                    <a:pt x="388" y="486"/>
                  </a:lnTo>
                  <a:lnTo>
                    <a:pt x="424" y="486"/>
                  </a:lnTo>
                  <a:lnTo>
                    <a:pt x="424" y="498"/>
                  </a:lnTo>
                  <a:lnTo>
                    <a:pt x="424" y="498"/>
                  </a:lnTo>
                  <a:lnTo>
                    <a:pt x="388" y="498"/>
                  </a:lnTo>
                  <a:lnTo>
                    <a:pt x="388" y="498"/>
                  </a:lnTo>
                  <a:lnTo>
                    <a:pt x="388" y="486"/>
                  </a:lnTo>
                  <a:lnTo>
                    <a:pt x="388" y="486"/>
                  </a:lnTo>
                  <a:close/>
                  <a:moveTo>
                    <a:pt x="348" y="12"/>
                  </a:moveTo>
                  <a:lnTo>
                    <a:pt x="348" y="12"/>
                  </a:lnTo>
                  <a:lnTo>
                    <a:pt x="384" y="12"/>
                  </a:lnTo>
                  <a:lnTo>
                    <a:pt x="384" y="24"/>
                  </a:lnTo>
                  <a:lnTo>
                    <a:pt x="384" y="24"/>
                  </a:lnTo>
                  <a:lnTo>
                    <a:pt x="348" y="24"/>
                  </a:lnTo>
                  <a:lnTo>
                    <a:pt x="348" y="24"/>
                  </a:lnTo>
                  <a:lnTo>
                    <a:pt x="348" y="12"/>
                  </a:lnTo>
                  <a:lnTo>
                    <a:pt x="348" y="12"/>
                  </a:lnTo>
                  <a:close/>
                  <a:moveTo>
                    <a:pt x="314" y="486"/>
                  </a:moveTo>
                  <a:lnTo>
                    <a:pt x="314" y="486"/>
                  </a:lnTo>
                  <a:lnTo>
                    <a:pt x="352" y="486"/>
                  </a:lnTo>
                  <a:lnTo>
                    <a:pt x="352" y="498"/>
                  </a:lnTo>
                  <a:lnTo>
                    <a:pt x="352" y="498"/>
                  </a:lnTo>
                  <a:lnTo>
                    <a:pt x="314" y="498"/>
                  </a:lnTo>
                  <a:lnTo>
                    <a:pt x="314" y="498"/>
                  </a:lnTo>
                  <a:lnTo>
                    <a:pt x="314" y="486"/>
                  </a:lnTo>
                  <a:lnTo>
                    <a:pt x="314" y="486"/>
                  </a:lnTo>
                  <a:close/>
                  <a:moveTo>
                    <a:pt x="242" y="486"/>
                  </a:moveTo>
                  <a:lnTo>
                    <a:pt x="242" y="486"/>
                  </a:lnTo>
                  <a:lnTo>
                    <a:pt x="278" y="486"/>
                  </a:lnTo>
                  <a:lnTo>
                    <a:pt x="278" y="498"/>
                  </a:lnTo>
                  <a:lnTo>
                    <a:pt x="278" y="498"/>
                  </a:lnTo>
                  <a:lnTo>
                    <a:pt x="242" y="498"/>
                  </a:lnTo>
                  <a:lnTo>
                    <a:pt x="242" y="498"/>
                  </a:lnTo>
                  <a:lnTo>
                    <a:pt x="242" y="486"/>
                  </a:lnTo>
                  <a:lnTo>
                    <a:pt x="242" y="486"/>
                  </a:lnTo>
                  <a:close/>
                  <a:moveTo>
                    <a:pt x="168" y="486"/>
                  </a:moveTo>
                  <a:lnTo>
                    <a:pt x="168" y="486"/>
                  </a:lnTo>
                  <a:lnTo>
                    <a:pt x="204" y="486"/>
                  </a:lnTo>
                  <a:lnTo>
                    <a:pt x="204" y="498"/>
                  </a:lnTo>
                  <a:lnTo>
                    <a:pt x="204" y="498"/>
                  </a:lnTo>
                  <a:lnTo>
                    <a:pt x="168" y="498"/>
                  </a:lnTo>
                  <a:lnTo>
                    <a:pt x="168" y="498"/>
                  </a:lnTo>
                  <a:lnTo>
                    <a:pt x="168" y="486"/>
                  </a:lnTo>
                  <a:lnTo>
                    <a:pt x="168" y="486"/>
                  </a:lnTo>
                  <a:close/>
                  <a:moveTo>
                    <a:pt x="94" y="486"/>
                  </a:moveTo>
                  <a:lnTo>
                    <a:pt x="94" y="486"/>
                  </a:lnTo>
                  <a:lnTo>
                    <a:pt x="132" y="486"/>
                  </a:lnTo>
                  <a:lnTo>
                    <a:pt x="132" y="498"/>
                  </a:lnTo>
                  <a:lnTo>
                    <a:pt x="132" y="498"/>
                  </a:lnTo>
                  <a:lnTo>
                    <a:pt x="94" y="498"/>
                  </a:lnTo>
                  <a:lnTo>
                    <a:pt x="94" y="498"/>
                  </a:lnTo>
                  <a:lnTo>
                    <a:pt x="94" y="486"/>
                  </a:lnTo>
                  <a:lnTo>
                    <a:pt x="94" y="486"/>
                  </a:lnTo>
                  <a:close/>
                  <a:moveTo>
                    <a:pt x="22" y="486"/>
                  </a:moveTo>
                  <a:lnTo>
                    <a:pt x="22" y="486"/>
                  </a:lnTo>
                  <a:lnTo>
                    <a:pt x="30" y="486"/>
                  </a:lnTo>
                  <a:lnTo>
                    <a:pt x="30" y="486"/>
                  </a:lnTo>
                  <a:lnTo>
                    <a:pt x="58" y="486"/>
                  </a:lnTo>
                  <a:lnTo>
                    <a:pt x="58" y="498"/>
                  </a:lnTo>
                  <a:lnTo>
                    <a:pt x="58" y="498"/>
                  </a:lnTo>
                  <a:lnTo>
                    <a:pt x="30" y="498"/>
                  </a:lnTo>
                  <a:lnTo>
                    <a:pt x="30" y="498"/>
                  </a:lnTo>
                  <a:lnTo>
                    <a:pt x="20" y="496"/>
                  </a:lnTo>
                  <a:lnTo>
                    <a:pt x="20" y="496"/>
                  </a:lnTo>
                  <a:lnTo>
                    <a:pt x="22" y="486"/>
                  </a:lnTo>
                  <a:lnTo>
                    <a:pt x="22" y="48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grpSp>
      <p:grpSp>
        <p:nvGrpSpPr>
          <p:cNvPr id="56" name="Group 55"/>
          <p:cNvGrpSpPr>
            <a:grpSpLocks noChangeAspect="1"/>
          </p:cNvGrpSpPr>
          <p:nvPr userDrawn="1"/>
        </p:nvGrpSpPr>
        <p:grpSpPr>
          <a:xfrm>
            <a:off x="8211513" y="416336"/>
            <a:ext cx="2599856" cy="280805"/>
            <a:chOff x="-1460183" y="143128"/>
            <a:chExt cx="12931776" cy="1755775"/>
          </a:xfrm>
        </p:grpSpPr>
        <p:sp>
          <p:nvSpPr>
            <p:cNvPr id="57" name="Freeform 64"/>
            <p:cNvSpPr>
              <a:spLocks/>
            </p:cNvSpPr>
            <p:nvPr/>
          </p:nvSpPr>
          <p:spPr bwMode="auto">
            <a:xfrm>
              <a:off x="-1460183" y="247903"/>
              <a:ext cx="330200" cy="1235075"/>
            </a:xfrm>
            <a:custGeom>
              <a:avLst/>
              <a:gdLst>
                <a:gd name="T0" fmla="*/ 18 w 208"/>
                <a:gd name="T1" fmla="*/ 778 h 778"/>
                <a:gd name="T2" fmla="*/ 18 w 208"/>
                <a:gd name="T3" fmla="*/ 778 h 778"/>
                <a:gd name="T4" fmla="*/ 22 w 208"/>
                <a:gd name="T5" fmla="*/ 688 h 778"/>
                <a:gd name="T6" fmla="*/ 22 w 208"/>
                <a:gd name="T7" fmla="*/ 578 h 778"/>
                <a:gd name="T8" fmla="*/ 22 w 208"/>
                <a:gd name="T9" fmla="*/ 274 h 778"/>
                <a:gd name="T10" fmla="*/ 22 w 208"/>
                <a:gd name="T11" fmla="*/ 274 h 778"/>
                <a:gd name="T12" fmla="*/ 22 w 208"/>
                <a:gd name="T13" fmla="*/ 196 h 778"/>
                <a:gd name="T14" fmla="*/ 18 w 208"/>
                <a:gd name="T15" fmla="*/ 126 h 778"/>
                <a:gd name="T16" fmla="*/ 10 w 208"/>
                <a:gd name="T17" fmla="*/ 62 h 778"/>
                <a:gd name="T18" fmla="*/ 0 w 208"/>
                <a:gd name="T19" fmla="*/ 0 h 778"/>
                <a:gd name="T20" fmla="*/ 192 w 208"/>
                <a:gd name="T21" fmla="*/ 0 h 778"/>
                <a:gd name="T22" fmla="*/ 192 w 208"/>
                <a:gd name="T23" fmla="*/ 0 h 778"/>
                <a:gd name="T24" fmla="*/ 190 w 208"/>
                <a:gd name="T25" fmla="*/ 100 h 778"/>
                <a:gd name="T26" fmla="*/ 188 w 208"/>
                <a:gd name="T27" fmla="*/ 158 h 778"/>
                <a:gd name="T28" fmla="*/ 186 w 208"/>
                <a:gd name="T29" fmla="*/ 222 h 778"/>
                <a:gd name="T30" fmla="*/ 186 w 208"/>
                <a:gd name="T31" fmla="*/ 506 h 778"/>
                <a:gd name="T32" fmla="*/ 186 w 208"/>
                <a:gd name="T33" fmla="*/ 506 h 778"/>
                <a:gd name="T34" fmla="*/ 188 w 208"/>
                <a:gd name="T35" fmla="*/ 572 h 778"/>
                <a:gd name="T36" fmla="*/ 194 w 208"/>
                <a:gd name="T37" fmla="*/ 644 h 778"/>
                <a:gd name="T38" fmla="*/ 200 w 208"/>
                <a:gd name="T39" fmla="*/ 716 h 778"/>
                <a:gd name="T40" fmla="*/ 208 w 208"/>
                <a:gd name="T41" fmla="*/ 778 h 778"/>
                <a:gd name="T42" fmla="*/ 18 w 208"/>
                <a:gd name="T43"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 h="778">
                  <a:moveTo>
                    <a:pt x="18" y="778"/>
                  </a:moveTo>
                  <a:lnTo>
                    <a:pt x="18" y="778"/>
                  </a:lnTo>
                  <a:lnTo>
                    <a:pt x="22" y="688"/>
                  </a:lnTo>
                  <a:lnTo>
                    <a:pt x="22" y="578"/>
                  </a:lnTo>
                  <a:lnTo>
                    <a:pt x="22" y="274"/>
                  </a:lnTo>
                  <a:lnTo>
                    <a:pt x="22" y="274"/>
                  </a:lnTo>
                  <a:lnTo>
                    <a:pt x="22" y="196"/>
                  </a:lnTo>
                  <a:lnTo>
                    <a:pt x="18" y="126"/>
                  </a:lnTo>
                  <a:lnTo>
                    <a:pt x="10" y="62"/>
                  </a:lnTo>
                  <a:lnTo>
                    <a:pt x="0" y="0"/>
                  </a:lnTo>
                  <a:lnTo>
                    <a:pt x="192" y="0"/>
                  </a:lnTo>
                  <a:lnTo>
                    <a:pt x="192" y="0"/>
                  </a:lnTo>
                  <a:lnTo>
                    <a:pt x="190" y="100"/>
                  </a:lnTo>
                  <a:lnTo>
                    <a:pt x="188" y="158"/>
                  </a:lnTo>
                  <a:lnTo>
                    <a:pt x="186" y="222"/>
                  </a:lnTo>
                  <a:lnTo>
                    <a:pt x="186" y="506"/>
                  </a:lnTo>
                  <a:lnTo>
                    <a:pt x="186" y="506"/>
                  </a:lnTo>
                  <a:lnTo>
                    <a:pt x="188" y="572"/>
                  </a:lnTo>
                  <a:lnTo>
                    <a:pt x="194" y="644"/>
                  </a:lnTo>
                  <a:lnTo>
                    <a:pt x="200" y="716"/>
                  </a:lnTo>
                  <a:lnTo>
                    <a:pt x="208" y="778"/>
                  </a:lnTo>
                  <a:lnTo>
                    <a:pt x="18" y="778"/>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58" name="Freeform 65"/>
            <p:cNvSpPr>
              <a:spLocks/>
            </p:cNvSpPr>
            <p:nvPr/>
          </p:nvSpPr>
          <p:spPr bwMode="auto">
            <a:xfrm>
              <a:off x="-1460183" y="247903"/>
              <a:ext cx="330200" cy="1235075"/>
            </a:xfrm>
            <a:custGeom>
              <a:avLst/>
              <a:gdLst>
                <a:gd name="T0" fmla="*/ 18 w 208"/>
                <a:gd name="T1" fmla="*/ 778 h 778"/>
                <a:gd name="T2" fmla="*/ 18 w 208"/>
                <a:gd name="T3" fmla="*/ 778 h 778"/>
                <a:gd name="T4" fmla="*/ 22 w 208"/>
                <a:gd name="T5" fmla="*/ 688 h 778"/>
                <a:gd name="T6" fmla="*/ 22 w 208"/>
                <a:gd name="T7" fmla="*/ 578 h 778"/>
                <a:gd name="T8" fmla="*/ 22 w 208"/>
                <a:gd name="T9" fmla="*/ 274 h 778"/>
                <a:gd name="T10" fmla="*/ 22 w 208"/>
                <a:gd name="T11" fmla="*/ 274 h 778"/>
                <a:gd name="T12" fmla="*/ 22 w 208"/>
                <a:gd name="T13" fmla="*/ 196 h 778"/>
                <a:gd name="T14" fmla="*/ 18 w 208"/>
                <a:gd name="T15" fmla="*/ 126 h 778"/>
                <a:gd name="T16" fmla="*/ 10 w 208"/>
                <a:gd name="T17" fmla="*/ 62 h 778"/>
                <a:gd name="T18" fmla="*/ 0 w 208"/>
                <a:gd name="T19" fmla="*/ 0 h 778"/>
                <a:gd name="T20" fmla="*/ 192 w 208"/>
                <a:gd name="T21" fmla="*/ 0 h 778"/>
                <a:gd name="T22" fmla="*/ 192 w 208"/>
                <a:gd name="T23" fmla="*/ 0 h 778"/>
                <a:gd name="T24" fmla="*/ 190 w 208"/>
                <a:gd name="T25" fmla="*/ 100 h 778"/>
                <a:gd name="T26" fmla="*/ 188 w 208"/>
                <a:gd name="T27" fmla="*/ 158 h 778"/>
                <a:gd name="T28" fmla="*/ 186 w 208"/>
                <a:gd name="T29" fmla="*/ 222 h 778"/>
                <a:gd name="T30" fmla="*/ 186 w 208"/>
                <a:gd name="T31" fmla="*/ 506 h 778"/>
                <a:gd name="T32" fmla="*/ 186 w 208"/>
                <a:gd name="T33" fmla="*/ 506 h 778"/>
                <a:gd name="T34" fmla="*/ 188 w 208"/>
                <a:gd name="T35" fmla="*/ 572 h 778"/>
                <a:gd name="T36" fmla="*/ 194 w 208"/>
                <a:gd name="T37" fmla="*/ 644 h 778"/>
                <a:gd name="T38" fmla="*/ 200 w 208"/>
                <a:gd name="T39" fmla="*/ 716 h 778"/>
                <a:gd name="T40" fmla="*/ 208 w 208"/>
                <a:gd name="T41" fmla="*/ 778 h 778"/>
                <a:gd name="T42" fmla="*/ 18 w 208"/>
                <a:gd name="T43" fmla="*/ 778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 h="778">
                  <a:moveTo>
                    <a:pt x="18" y="778"/>
                  </a:moveTo>
                  <a:lnTo>
                    <a:pt x="18" y="778"/>
                  </a:lnTo>
                  <a:lnTo>
                    <a:pt x="22" y="688"/>
                  </a:lnTo>
                  <a:lnTo>
                    <a:pt x="22" y="578"/>
                  </a:lnTo>
                  <a:lnTo>
                    <a:pt x="22" y="274"/>
                  </a:lnTo>
                  <a:lnTo>
                    <a:pt x="22" y="274"/>
                  </a:lnTo>
                  <a:lnTo>
                    <a:pt x="22" y="196"/>
                  </a:lnTo>
                  <a:lnTo>
                    <a:pt x="18" y="126"/>
                  </a:lnTo>
                  <a:lnTo>
                    <a:pt x="10" y="62"/>
                  </a:lnTo>
                  <a:lnTo>
                    <a:pt x="0" y="0"/>
                  </a:lnTo>
                  <a:lnTo>
                    <a:pt x="192" y="0"/>
                  </a:lnTo>
                  <a:lnTo>
                    <a:pt x="192" y="0"/>
                  </a:lnTo>
                  <a:lnTo>
                    <a:pt x="190" y="100"/>
                  </a:lnTo>
                  <a:lnTo>
                    <a:pt x="188" y="158"/>
                  </a:lnTo>
                  <a:lnTo>
                    <a:pt x="186" y="222"/>
                  </a:lnTo>
                  <a:lnTo>
                    <a:pt x="186" y="506"/>
                  </a:lnTo>
                  <a:lnTo>
                    <a:pt x="186" y="506"/>
                  </a:lnTo>
                  <a:lnTo>
                    <a:pt x="188" y="572"/>
                  </a:lnTo>
                  <a:lnTo>
                    <a:pt x="194" y="644"/>
                  </a:lnTo>
                  <a:lnTo>
                    <a:pt x="200" y="716"/>
                  </a:lnTo>
                  <a:lnTo>
                    <a:pt x="208" y="778"/>
                  </a:lnTo>
                  <a:lnTo>
                    <a:pt x="18" y="778"/>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59" name="Freeform 66"/>
            <p:cNvSpPr>
              <a:spLocks noEditPoints="1"/>
            </p:cNvSpPr>
            <p:nvPr/>
          </p:nvSpPr>
          <p:spPr bwMode="auto">
            <a:xfrm>
              <a:off x="-949008" y="571753"/>
              <a:ext cx="952500" cy="1308101"/>
            </a:xfrm>
            <a:custGeom>
              <a:avLst/>
              <a:gdLst>
                <a:gd name="T0" fmla="*/ 24 w 600"/>
                <a:gd name="T1" fmla="*/ 692 h 824"/>
                <a:gd name="T2" fmla="*/ 32 w 600"/>
                <a:gd name="T3" fmla="*/ 308 h 824"/>
                <a:gd name="T4" fmla="*/ 30 w 600"/>
                <a:gd name="T5" fmla="*/ 236 h 824"/>
                <a:gd name="T6" fmla="*/ 0 w 600"/>
                <a:gd name="T7" fmla="*/ 24 h 824"/>
                <a:gd name="T8" fmla="*/ 144 w 600"/>
                <a:gd name="T9" fmla="*/ 32 h 824"/>
                <a:gd name="T10" fmla="*/ 158 w 600"/>
                <a:gd name="T11" fmla="*/ 94 h 824"/>
                <a:gd name="T12" fmla="*/ 224 w 600"/>
                <a:gd name="T13" fmla="*/ 32 h 824"/>
                <a:gd name="T14" fmla="*/ 290 w 600"/>
                <a:gd name="T15" fmla="*/ 6 h 824"/>
                <a:gd name="T16" fmla="*/ 342 w 600"/>
                <a:gd name="T17" fmla="*/ 0 h 824"/>
                <a:gd name="T18" fmla="*/ 398 w 600"/>
                <a:gd name="T19" fmla="*/ 6 h 824"/>
                <a:gd name="T20" fmla="*/ 470 w 600"/>
                <a:gd name="T21" fmla="*/ 36 h 824"/>
                <a:gd name="T22" fmla="*/ 530 w 600"/>
                <a:gd name="T23" fmla="*/ 88 h 824"/>
                <a:gd name="T24" fmla="*/ 572 w 600"/>
                <a:gd name="T25" fmla="*/ 158 h 824"/>
                <a:gd name="T26" fmla="*/ 596 w 600"/>
                <a:gd name="T27" fmla="*/ 244 h 824"/>
                <a:gd name="T28" fmla="*/ 600 w 600"/>
                <a:gd name="T29" fmla="*/ 308 h 824"/>
                <a:gd name="T30" fmla="*/ 590 w 600"/>
                <a:gd name="T31" fmla="*/ 396 h 824"/>
                <a:gd name="T32" fmla="*/ 560 w 600"/>
                <a:gd name="T33" fmla="*/ 470 h 824"/>
                <a:gd name="T34" fmla="*/ 514 w 600"/>
                <a:gd name="T35" fmla="*/ 530 h 824"/>
                <a:gd name="T36" fmla="*/ 452 w 600"/>
                <a:gd name="T37" fmla="*/ 572 h 824"/>
                <a:gd name="T38" fmla="*/ 376 w 600"/>
                <a:gd name="T39" fmla="*/ 592 h 824"/>
                <a:gd name="T40" fmla="*/ 318 w 600"/>
                <a:gd name="T41" fmla="*/ 592 h 824"/>
                <a:gd name="T42" fmla="*/ 246 w 600"/>
                <a:gd name="T43" fmla="*/ 574 h 824"/>
                <a:gd name="T44" fmla="*/ 180 w 600"/>
                <a:gd name="T45" fmla="*/ 538 h 824"/>
                <a:gd name="T46" fmla="*/ 182 w 600"/>
                <a:gd name="T47" fmla="*/ 688 h 824"/>
                <a:gd name="T48" fmla="*/ 10 w 600"/>
                <a:gd name="T49" fmla="*/ 824 h 824"/>
                <a:gd name="T50" fmla="*/ 330 w 600"/>
                <a:gd name="T51" fmla="*/ 472 h 824"/>
                <a:gd name="T52" fmla="*/ 374 w 600"/>
                <a:gd name="T53" fmla="*/ 460 h 824"/>
                <a:gd name="T54" fmla="*/ 408 w 600"/>
                <a:gd name="T55" fmla="*/ 438 h 824"/>
                <a:gd name="T56" fmla="*/ 434 w 600"/>
                <a:gd name="T57" fmla="*/ 404 h 824"/>
                <a:gd name="T58" fmla="*/ 448 w 600"/>
                <a:gd name="T59" fmla="*/ 360 h 824"/>
                <a:gd name="T60" fmla="*/ 454 w 600"/>
                <a:gd name="T61" fmla="*/ 308 h 824"/>
                <a:gd name="T62" fmla="*/ 448 w 600"/>
                <a:gd name="T63" fmla="*/ 250 h 824"/>
                <a:gd name="T64" fmla="*/ 430 w 600"/>
                <a:gd name="T65" fmla="*/ 200 h 824"/>
                <a:gd name="T66" fmla="*/ 402 w 600"/>
                <a:gd name="T67" fmla="*/ 162 h 824"/>
                <a:gd name="T68" fmla="*/ 366 w 600"/>
                <a:gd name="T69" fmla="*/ 134 h 824"/>
                <a:gd name="T70" fmla="*/ 322 w 600"/>
                <a:gd name="T71" fmla="*/ 122 h 824"/>
                <a:gd name="T72" fmla="*/ 290 w 600"/>
                <a:gd name="T73" fmla="*/ 122 h 824"/>
                <a:gd name="T74" fmla="*/ 246 w 600"/>
                <a:gd name="T75" fmla="*/ 134 h 824"/>
                <a:gd name="T76" fmla="*/ 212 w 600"/>
                <a:gd name="T77" fmla="*/ 162 h 824"/>
                <a:gd name="T78" fmla="*/ 188 w 600"/>
                <a:gd name="T79" fmla="*/ 200 h 824"/>
                <a:gd name="T80" fmla="*/ 174 w 600"/>
                <a:gd name="T81" fmla="*/ 250 h 824"/>
                <a:gd name="T82" fmla="*/ 170 w 600"/>
                <a:gd name="T83" fmla="*/ 308 h 824"/>
                <a:gd name="T84" fmla="*/ 174 w 600"/>
                <a:gd name="T85" fmla="*/ 364 h 824"/>
                <a:gd name="T86" fmla="*/ 190 w 600"/>
                <a:gd name="T87" fmla="*/ 408 h 824"/>
                <a:gd name="T88" fmla="*/ 216 w 600"/>
                <a:gd name="T89" fmla="*/ 442 h 824"/>
                <a:gd name="T90" fmla="*/ 252 w 600"/>
                <a:gd name="T91" fmla="*/ 462 h 824"/>
                <a:gd name="T92" fmla="*/ 296 w 600"/>
                <a:gd name="T93" fmla="*/ 472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0" h="824">
                  <a:moveTo>
                    <a:pt x="10" y="824"/>
                  </a:moveTo>
                  <a:lnTo>
                    <a:pt x="10" y="824"/>
                  </a:lnTo>
                  <a:lnTo>
                    <a:pt x="24" y="692"/>
                  </a:lnTo>
                  <a:lnTo>
                    <a:pt x="30" y="610"/>
                  </a:lnTo>
                  <a:lnTo>
                    <a:pt x="32" y="538"/>
                  </a:lnTo>
                  <a:lnTo>
                    <a:pt x="32" y="308"/>
                  </a:lnTo>
                  <a:lnTo>
                    <a:pt x="32" y="308"/>
                  </a:lnTo>
                  <a:lnTo>
                    <a:pt x="32" y="272"/>
                  </a:lnTo>
                  <a:lnTo>
                    <a:pt x="30" y="236"/>
                  </a:lnTo>
                  <a:lnTo>
                    <a:pt x="22" y="166"/>
                  </a:lnTo>
                  <a:lnTo>
                    <a:pt x="12" y="96"/>
                  </a:lnTo>
                  <a:lnTo>
                    <a:pt x="0" y="24"/>
                  </a:lnTo>
                  <a:lnTo>
                    <a:pt x="138" y="14"/>
                  </a:lnTo>
                  <a:lnTo>
                    <a:pt x="138" y="14"/>
                  </a:lnTo>
                  <a:lnTo>
                    <a:pt x="144" y="32"/>
                  </a:lnTo>
                  <a:lnTo>
                    <a:pt x="148" y="52"/>
                  </a:lnTo>
                  <a:lnTo>
                    <a:pt x="158" y="94"/>
                  </a:lnTo>
                  <a:lnTo>
                    <a:pt x="158" y="94"/>
                  </a:lnTo>
                  <a:lnTo>
                    <a:pt x="186" y="64"/>
                  </a:lnTo>
                  <a:lnTo>
                    <a:pt x="204" y="48"/>
                  </a:lnTo>
                  <a:lnTo>
                    <a:pt x="224" y="32"/>
                  </a:lnTo>
                  <a:lnTo>
                    <a:pt x="248" y="20"/>
                  </a:lnTo>
                  <a:lnTo>
                    <a:pt x="274" y="10"/>
                  </a:lnTo>
                  <a:lnTo>
                    <a:pt x="290" y="6"/>
                  </a:lnTo>
                  <a:lnTo>
                    <a:pt x="306" y="4"/>
                  </a:lnTo>
                  <a:lnTo>
                    <a:pt x="324" y="2"/>
                  </a:lnTo>
                  <a:lnTo>
                    <a:pt x="342" y="0"/>
                  </a:lnTo>
                  <a:lnTo>
                    <a:pt x="342" y="0"/>
                  </a:lnTo>
                  <a:lnTo>
                    <a:pt x="370" y="2"/>
                  </a:lnTo>
                  <a:lnTo>
                    <a:pt x="398" y="6"/>
                  </a:lnTo>
                  <a:lnTo>
                    <a:pt x="424" y="14"/>
                  </a:lnTo>
                  <a:lnTo>
                    <a:pt x="448" y="24"/>
                  </a:lnTo>
                  <a:lnTo>
                    <a:pt x="470" y="36"/>
                  </a:lnTo>
                  <a:lnTo>
                    <a:pt x="492" y="50"/>
                  </a:lnTo>
                  <a:lnTo>
                    <a:pt x="512" y="68"/>
                  </a:lnTo>
                  <a:lnTo>
                    <a:pt x="530" y="88"/>
                  </a:lnTo>
                  <a:lnTo>
                    <a:pt x="546" y="108"/>
                  </a:lnTo>
                  <a:lnTo>
                    <a:pt x="560" y="132"/>
                  </a:lnTo>
                  <a:lnTo>
                    <a:pt x="572" y="158"/>
                  </a:lnTo>
                  <a:lnTo>
                    <a:pt x="582" y="184"/>
                  </a:lnTo>
                  <a:lnTo>
                    <a:pt x="590" y="212"/>
                  </a:lnTo>
                  <a:lnTo>
                    <a:pt x="596" y="244"/>
                  </a:lnTo>
                  <a:lnTo>
                    <a:pt x="600" y="274"/>
                  </a:lnTo>
                  <a:lnTo>
                    <a:pt x="600" y="308"/>
                  </a:lnTo>
                  <a:lnTo>
                    <a:pt x="600" y="308"/>
                  </a:lnTo>
                  <a:lnTo>
                    <a:pt x="600" y="338"/>
                  </a:lnTo>
                  <a:lnTo>
                    <a:pt x="596" y="368"/>
                  </a:lnTo>
                  <a:lnTo>
                    <a:pt x="590" y="396"/>
                  </a:lnTo>
                  <a:lnTo>
                    <a:pt x="582" y="422"/>
                  </a:lnTo>
                  <a:lnTo>
                    <a:pt x="572" y="448"/>
                  </a:lnTo>
                  <a:lnTo>
                    <a:pt x="560" y="470"/>
                  </a:lnTo>
                  <a:lnTo>
                    <a:pt x="546" y="492"/>
                  </a:lnTo>
                  <a:lnTo>
                    <a:pt x="532" y="512"/>
                  </a:lnTo>
                  <a:lnTo>
                    <a:pt x="514" y="530"/>
                  </a:lnTo>
                  <a:lnTo>
                    <a:pt x="494" y="546"/>
                  </a:lnTo>
                  <a:lnTo>
                    <a:pt x="474" y="560"/>
                  </a:lnTo>
                  <a:lnTo>
                    <a:pt x="452" y="572"/>
                  </a:lnTo>
                  <a:lnTo>
                    <a:pt x="428" y="580"/>
                  </a:lnTo>
                  <a:lnTo>
                    <a:pt x="404" y="588"/>
                  </a:lnTo>
                  <a:lnTo>
                    <a:pt x="376" y="592"/>
                  </a:lnTo>
                  <a:lnTo>
                    <a:pt x="350" y="592"/>
                  </a:lnTo>
                  <a:lnTo>
                    <a:pt x="350" y="592"/>
                  </a:lnTo>
                  <a:lnTo>
                    <a:pt x="318" y="592"/>
                  </a:lnTo>
                  <a:lnTo>
                    <a:pt x="292" y="588"/>
                  </a:lnTo>
                  <a:lnTo>
                    <a:pt x="268" y="582"/>
                  </a:lnTo>
                  <a:lnTo>
                    <a:pt x="246" y="574"/>
                  </a:lnTo>
                  <a:lnTo>
                    <a:pt x="228" y="566"/>
                  </a:lnTo>
                  <a:lnTo>
                    <a:pt x="210" y="556"/>
                  </a:lnTo>
                  <a:lnTo>
                    <a:pt x="180" y="538"/>
                  </a:lnTo>
                  <a:lnTo>
                    <a:pt x="180" y="604"/>
                  </a:lnTo>
                  <a:lnTo>
                    <a:pt x="180" y="604"/>
                  </a:lnTo>
                  <a:lnTo>
                    <a:pt x="182" y="688"/>
                  </a:lnTo>
                  <a:lnTo>
                    <a:pt x="184" y="748"/>
                  </a:lnTo>
                  <a:lnTo>
                    <a:pt x="192" y="812"/>
                  </a:lnTo>
                  <a:lnTo>
                    <a:pt x="10" y="824"/>
                  </a:lnTo>
                  <a:close/>
                  <a:moveTo>
                    <a:pt x="314" y="472"/>
                  </a:moveTo>
                  <a:lnTo>
                    <a:pt x="314" y="472"/>
                  </a:lnTo>
                  <a:lnTo>
                    <a:pt x="330" y="472"/>
                  </a:lnTo>
                  <a:lnTo>
                    <a:pt x="346" y="470"/>
                  </a:lnTo>
                  <a:lnTo>
                    <a:pt x="360" y="466"/>
                  </a:lnTo>
                  <a:lnTo>
                    <a:pt x="374" y="460"/>
                  </a:lnTo>
                  <a:lnTo>
                    <a:pt x="386" y="454"/>
                  </a:lnTo>
                  <a:lnTo>
                    <a:pt x="398" y="446"/>
                  </a:lnTo>
                  <a:lnTo>
                    <a:pt x="408" y="438"/>
                  </a:lnTo>
                  <a:lnTo>
                    <a:pt x="418" y="428"/>
                  </a:lnTo>
                  <a:lnTo>
                    <a:pt x="426" y="416"/>
                  </a:lnTo>
                  <a:lnTo>
                    <a:pt x="434" y="404"/>
                  </a:lnTo>
                  <a:lnTo>
                    <a:pt x="440" y="390"/>
                  </a:lnTo>
                  <a:lnTo>
                    <a:pt x="444" y="376"/>
                  </a:lnTo>
                  <a:lnTo>
                    <a:pt x="448" y="360"/>
                  </a:lnTo>
                  <a:lnTo>
                    <a:pt x="452" y="344"/>
                  </a:lnTo>
                  <a:lnTo>
                    <a:pt x="454" y="308"/>
                  </a:lnTo>
                  <a:lnTo>
                    <a:pt x="454" y="308"/>
                  </a:lnTo>
                  <a:lnTo>
                    <a:pt x="452" y="288"/>
                  </a:lnTo>
                  <a:lnTo>
                    <a:pt x="450" y="270"/>
                  </a:lnTo>
                  <a:lnTo>
                    <a:pt x="448" y="250"/>
                  </a:lnTo>
                  <a:lnTo>
                    <a:pt x="442" y="232"/>
                  </a:lnTo>
                  <a:lnTo>
                    <a:pt x="436" y="216"/>
                  </a:lnTo>
                  <a:lnTo>
                    <a:pt x="430" y="200"/>
                  </a:lnTo>
                  <a:lnTo>
                    <a:pt x="422" y="186"/>
                  </a:lnTo>
                  <a:lnTo>
                    <a:pt x="412" y="174"/>
                  </a:lnTo>
                  <a:lnTo>
                    <a:pt x="402" y="162"/>
                  </a:lnTo>
                  <a:lnTo>
                    <a:pt x="392" y="152"/>
                  </a:lnTo>
                  <a:lnTo>
                    <a:pt x="380" y="142"/>
                  </a:lnTo>
                  <a:lnTo>
                    <a:pt x="366" y="134"/>
                  </a:lnTo>
                  <a:lnTo>
                    <a:pt x="352" y="128"/>
                  </a:lnTo>
                  <a:lnTo>
                    <a:pt x="338" y="124"/>
                  </a:lnTo>
                  <a:lnTo>
                    <a:pt x="322" y="122"/>
                  </a:lnTo>
                  <a:lnTo>
                    <a:pt x="306" y="120"/>
                  </a:lnTo>
                  <a:lnTo>
                    <a:pt x="306" y="120"/>
                  </a:lnTo>
                  <a:lnTo>
                    <a:pt x="290" y="122"/>
                  </a:lnTo>
                  <a:lnTo>
                    <a:pt x="274" y="124"/>
                  </a:lnTo>
                  <a:lnTo>
                    <a:pt x="260" y="128"/>
                  </a:lnTo>
                  <a:lnTo>
                    <a:pt x="246" y="134"/>
                  </a:lnTo>
                  <a:lnTo>
                    <a:pt x="234" y="142"/>
                  </a:lnTo>
                  <a:lnTo>
                    <a:pt x="222" y="152"/>
                  </a:lnTo>
                  <a:lnTo>
                    <a:pt x="212" y="162"/>
                  </a:lnTo>
                  <a:lnTo>
                    <a:pt x="204" y="174"/>
                  </a:lnTo>
                  <a:lnTo>
                    <a:pt x="196" y="186"/>
                  </a:lnTo>
                  <a:lnTo>
                    <a:pt x="188" y="200"/>
                  </a:lnTo>
                  <a:lnTo>
                    <a:pt x="182" y="216"/>
                  </a:lnTo>
                  <a:lnTo>
                    <a:pt x="178" y="232"/>
                  </a:lnTo>
                  <a:lnTo>
                    <a:pt x="174" y="250"/>
                  </a:lnTo>
                  <a:lnTo>
                    <a:pt x="172" y="268"/>
                  </a:lnTo>
                  <a:lnTo>
                    <a:pt x="170" y="308"/>
                  </a:lnTo>
                  <a:lnTo>
                    <a:pt x="170" y="308"/>
                  </a:lnTo>
                  <a:lnTo>
                    <a:pt x="170" y="328"/>
                  </a:lnTo>
                  <a:lnTo>
                    <a:pt x="172" y="348"/>
                  </a:lnTo>
                  <a:lnTo>
                    <a:pt x="174" y="364"/>
                  </a:lnTo>
                  <a:lnTo>
                    <a:pt x="178" y="380"/>
                  </a:lnTo>
                  <a:lnTo>
                    <a:pt x="184" y="394"/>
                  </a:lnTo>
                  <a:lnTo>
                    <a:pt x="190" y="408"/>
                  </a:lnTo>
                  <a:lnTo>
                    <a:pt x="198" y="420"/>
                  </a:lnTo>
                  <a:lnTo>
                    <a:pt x="206" y="432"/>
                  </a:lnTo>
                  <a:lnTo>
                    <a:pt x="216" y="442"/>
                  </a:lnTo>
                  <a:lnTo>
                    <a:pt x="228" y="450"/>
                  </a:lnTo>
                  <a:lnTo>
                    <a:pt x="240" y="456"/>
                  </a:lnTo>
                  <a:lnTo>
                    <a:pt x="252" y="462"/>
                  </a:lnTo>
                  <a:lnTo>
                    <a:pt x="266" y="466"/>
                  </a:lnTo>
                  <a:lnTo>
                    <a:pt x="280" y="470"/>
                  </a:lnTo>
                  <a:lnTo>
                    <a:pt x="296" y="472"/>
                  </a:lnTo>
                  <a:lnTo>
                    <a:pt x="314" y="472"/>
                  </a:lnTo>
                  <a:lnTo>
                    <a:pt x="314" y="47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0" name="Freeform 67"/>
            <p:cNvSpPr>
              <a:spLocks/>
            </p:cNvSpPr>
            <p:nvPr/>
          </p:nvSpPr>
          <p:spPr bwMode="auto">
            <a:xfrm>
              <a:off x="-949008" y="571753"/>
              <a:ext cx="952500" cy="1308100"/>
            </a:xfrm>
            <a:custGeom>
              <a:avLst/>
              <a:gdLst>
                <a:gd name="T0" fmla="*/ 10 w 600"/>
                <a:gd name="T1" fmla="*/ 824 h 824"/>
                <a:gd name="T2" fmla="*/ 30 w 600"/>
                <a:gd name="T3" fmla="*/ 610 h 824"/>
                <a:gd name="T4" fmla="*/ 32 w 600"/>
                <a:gd name="T5" fmla="*/ 308 h 824"/>
                <a:gd name="T6" fmla="*/ 32 w 600"/>
                <a:gd name="T7" fmla="*/ 272 h 824"/>
                <a:gd name="T8" fmla="*/ 22 w 600"/>
                <a:gd name="T9" fmla="*/ 166 h 824"/>
                <a:gd name="T10" fmla="*/ 0 w 600"/>
                <a:gd name="T11" fmla="*/ 24 h 824"/>
                <a:gd name="T12" fmla="*/ 138 w 600"/>
                <a:gd name="T13" fmla="*/ 14 h 824"/>
                <a:gd name="T14" fmla="*/ 148 w 600"/>
                <a:gd name="T15" fmla="*/ 52 h 824"/>
                <a:gd name="T16" fmla="*/ 158 w 600"/>
                <a:gd name="T17" fmla="*/ 94 h 824"/>
                <a:gd name="T18" fmla="*/ 204 w 600"/>
                <a:gd name="T19" fmla="*/ 48 h 824"/>
                <a:gd name="T20" fmla="*/ 248 w 600"/>
                <a:gd name="T21" fmla="*/ 20 h 824"/>
                <a:gd name="T22" fmla="*/ 290 w 600"/>
                <a:gd name="T23" fmla="*/ 6 h 824"/>
                <a:gd name="T24" fmla="*/ 324 w 600"/>
                <a:gd name="T25" fmla="*/ 2 h 824"/>
                <a:gd name="T26" fmla="*/ 342 w 600"/>
                <a:gd name="T27" fmla="*/ 0 h 824"/>
                <a:gd name="T28" fmla="*/ 398 w 600"/>
                <a:gd name="T29" fmla="*/ 6 h 824"/>
                <a:gd name="T30" fmla="*/ 448 w 600"/>
                <a:gd name="T31" fmla="*/ 24 h 824"/>
                <a:gd name="T32" fmla="*/ 492 w 600"/>
                <a:gd name="T33" fmla="*/ 50 h 824"/>
                <a:gd name="T34" fmla="*/ 530 w 600"/>
                <a:gd name="T35" fmla="*/ 88 h 824"/>
                <a:gd name="T36" fmla="*/ 560 w 600"/>
                <a:gd name="T37" fmla="*/ 132 h 824"/>
                <a:gd name="T38" fmla="*/ 582 w 600"/>
                <a:gd name="T39" fmla="*/ 184 h 824"/>
                <a:gd name="T40" fmla="*/ 596 w 600"/>
                <a:gd name="T41" fmla="*/ 244 h 824"/>
                <a:gd name="T42" fmla="*/ 600 w 600"/>
                <a:gd name="T43" fmla="*/ 308 h 824"/>
                <a:gd name="T44" fmla="*/ 600 w 600"/>
                <a:gd name="T45" fmla="*/ 338 h 824"/>
                <a:gd name="T46" fmla="*/ 590 w 600"/>
                <a:gd name="T47" fmla="*/ 396 h 824"/>
                <a:gd name="T48" fmla="*/ 572 w 600"/>
                <a:gd name="T49" fmla="*/ 448 h 824"/>
                <a:gd name="T50" fmla="*/ 546 w 600"/>
                <a:gd name="T51" fmla="*/ 492 h 824"/>
                <a:gd name="T52" fmla="*/ 514 w 600"/>
                <a:gd name="T53" fmla="*/ 530 h 824"/>
                <a:gd name="T54" fmla="*/ 474 w 600"/>
                <a:gd name="T55" fmla="*/ 560 h 824"/>
                <a:gd name="T56" fmla="*/ 428 w 600"/>
                <a:gd name="T57" fmla="*/ 580 h 824"/>
                <a:gd name="T58" fmla="*/ 376 w 600"/>
                <a:gd name="T59" fmla="*/ 592 h 824"/>
                <a:gd name="T60" fmla="*/ 350 w 600"/>
                <a:gd name="T61" fmla="*/ 592 h 824"/>
                <a:gd name="T62" fmla="*/ 292 w 600"/>
                <a:gd name="T63" fmla="*/ 588 h 824"/>
                <a:gd name="T64" fmla="*/ 246 w 600"/>
                <a:gd name="T65" fmla="*/ 574 h 824"/>
                <a:gd name="T66" fmla="*/ 210 w 600"/>
                <a:gd name="T67" fmla="*/ 556 h 824"/>
                <a:gd name="T68" fmla="*/ 180 w 600"/>
                <a:gd name="T69" fmla="*/ 604 h 824"/>
                <a:gd name="T70" fmla="*/ 182 w 600"/>
                <a:gd name="T71" fmla="*/ 688 h 824"/>
                <a:gd name="T72" fmla="*/ 192 w 600"/>
                <a:gd name="T73" fmla="*/ 812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0" h="824">
                  <a:moveTo>
                    <a:pt x="10" y="824"/>
                  </a:moveTo>
                  <a:lnTo>
                    <a:pt x="10" y="824"/>
                  </a:lnTo>
                  <a:lnTo>
                    <a:pt x="24" y="692"/>
                  </a:lnTo>
                  <a:lnTo>
                    <a:pt x="30" y="610"/>
                  </a:lnTo>
                  <a:lnTo>
                    <a:pt x="32" y="538"/>
                  </a:lnTo>
                  <a:lnTo>
                    <a:pt x="32" y="308"/>
                  </a:lnTo>
                  <a:lnTo>
                    <a:pt x="32" y="308"/>
                  </a:lnTo>
                  <a:lnTo>
                    <a:pt x="32" y="272"/>
                  </a:lnTo>
                  <a:lnTo>
                    <a:pt x="30" y="236"/>
                  </a:lnTo>
                  <a:lnTo>
                    <a:pt x="22" y="166"/>
                  </a:lnTo>
                  <a:lnTo>
                    <a:pt x="12" y="96"/>
                  </a:lnTo>
                  <a:lnTo>
                    <a:pt x="0" y="24"/>
                  </a:lnTo>
                  <a:lnTo>
                    <a:pt x="138" y="14"/>
                  </a:lnTo>
                  <a:lnTo>
                    <a:pt x="138" y="14"/>
                  </a:lnTo>
                  <a:lnTo>
                    <a:pt x="144" y="32"/>
                  </a:lnTo>
                  <a:lnTo>
                    <a:pt x="148" y="52"/>
                  </a:lnTo>
                  <a:lnTo>
                    <a:pt x="158" y="94"/>
                  </a:lnTo>
                  <a:lnTo>
                    <a:pt x="158" y="94"/>
                  </a:lnTo>
                  <a:lnTo>
                    <a:pt x="186" y="64"/>
                  </a:lnTo>
                  <a:lnTo>
                    <a:pt x="204" y="48"/>
                  </a:lnTo>
                  <a:lnTo>
                    <a:pt x="224" y="32"/>
                  </a:lnTo>
                  <a:lnTo>
                    <a:pt x="248" y="20"/>
                  </a:lnTo>
                  <a:lnTo>
                    <a:pt x="274" y="10"/>
                  </a:lnTo>
                  <a:lnTo>
                    <a:pt x="290" y="6"/>
                  </a:lnTo>
                  <a:lnTo>
                    <a:pt x="306" y="4"/>
                  </a:lnTo>
                  <a:lnTo>
                    <a:pt x="324" y="2"/>
                  </a:lnTo>
                  <a:lnTo>
                    <a:pt x="342" y="0"/>
                  </a:lnTo>
                  <a:lnTo>
                    <a:pt x="342" y="0"/>
                  </a:lnTo>
                  <a:lnTo>
                    <a:pt x="370" y="2"/>
                  </a:lnTo>
                  <a:lnTo>
                    <a:pt x="398" y="6"/>
                  </a:lnTo>
                  <a:lnTo>
                    <a:pt x="424" y="14"/>
                  </a:lnTo>
                  <a:lnTo>
                    <a:pt x="448" y="24"/>
                  </a:lnTo>
                  <a:lnTo>
                    <a:pt x="470" y="36"/>
                  </a:lnTo>
                  <a:lnTo>
                    <a:pt x="492" y="50"/>
                  </a:lnTo>
                  <a:lnTo>
                    <a:pt x="512" y="68"/>
                  </a:lnTo>
                  <a:lnTo>
                    <a:pt x="530" y="88"/>
                  </a:lnTo>
                  <a:lnTo>
                    <a:pt x="546" y="108"/>
                  </a:lnTo>
                  <a:lnTo>
                    <a:pt x="560" y="132"/>
                  </a:lnTo>
                  <a:lnTo>
                    <a:pt x="572" y="158"/>
                  </a:lnTo>
                  <a:lnTo>
                    <a:pt x="582" y="184"/>
                  </a:lnTo>
                  <a:lnTo>
                    <a:pt x="590" y="212"/>
                  </a:lnTo>
                  <a:lnTo>
                    <a:pt x="596" y="244"/>
                  </a:lnTo>
                  <a:lnTo>
                    <a:pt x="600" y="274"/>
                  </a:lnTo>
                  <a:lnTo>
                    <a:pt x="600" y="308"/>
                  </a:lnTo>
                  <a:lnTo>
                    <a:pt x="600" y="308"/>
                  </a:lnTo>
                  <a:lnTo>
                    <a:pt x="600" y="338"/>
                  </a:lnTo>
                  <a:lnTo>
                    <a:pt x="596" y="368"/>
                  </a:lnTo>
                  <a:lnTo>
                    <a:pt x="590" y="396"/>
                  </a:lnTo>
                  <a:lnTo>
                    <a:pt x="582" y="422"/>
                  </a:lnTo>
                  <a:lnTo>
                    <a:pt x="572" y="448"/>
                  </a:lnTo>
                  <a:lnTo>
                    <a:pt x="560" y="470"/>
                  </a:lnTo>
                  <a:lnTo>
                    <a:pt x="546" y="492"/>
                  </a:lnTo>
                  <a:lnTo>
                    <a:pt x="532" y="512"/>
                  </a:lnTo>
                  <a:lnTo>
                    <a:pt x="514" y="530"/>
                  </a:lnTo>
                  <a:lnTo>
                    <a:pt x="494" y="546"/>
                  </a:lnTo>
                  <a:lnTo>
                    <a:pt x="474" y="560"/>
                  </a:lnTo>
                  <a:lnTo>
                    <a:pt x="452" y="572"/>
                  </a:lnTo>
                  <a:lnTo>
                    <a:pt x="428" y="580"/>
                  </a:lnTo>
                  <a:lnTo>
                    <a:pt x="404" y="588"/>
                  </a:lnTo>
                  <a:lnTo>
                    <a:pt x="376" y="592"/>
                  </a:lnTo>
                  <a:lnTo>
                    <a:pt x="350" y="592"/>
                  </a:lnTo>
                  <a:lnTo>
                    <a:pt x="350" y="592"/>
                  </a:lnTo>
                  <a:lnTo>
                    <a:pt x="318" y="592"/>
                  </a:lnTo>
                  <a:lnTo>
                    <a:pt x="292" y="588"/>
                  </a:lnTo>
                  <a:lnTo>
                    <a:pt x="268" y="582"/>
                  </a:lnTo>
                  <a:lnTo>
                    <a:pt x="246" y="574"/>
                  </a:lnTo>
                  <a:lnTo>
                    <a:pt x="228" y="566"/>
                  </a:lnTo>
                  <a:lnTo>
                    <a:pt x="210" y="556"/>
                  </a:lnTo>
                  <a:lnTo>
                    <a:pt x="180" y="538"/>
                  </a:lnTo>
                  <a:lnTo>
                    <a:pt x="180" y="604"/>
                  </a:lnTo>
                  <a:lnTo>
                    <a:pt x="180" y="604"/>
                  </a:lnTo>
                  <a:lnTo>
                    <a:pt x="182" y="688"/>
                  </a:lnTo>
                  <a:lnTo>
                    <a:pt x="184" y="748"/>
                  </a:lnTo>
                  <a:lnTo>
                    <a:pt x="192" y="812"/>
                  </a:lnTo>
                  <a:lnTo>
                    <a:pt x="10" y="82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1" name="Freeform 69"/>
            <p:cNvSpPr>
              <a:spLocks/>
            </p:cNvSpPr>
            <p:nvPr/>
          </p:nvSpPr>
          <p:spPr bwMode="auto">
            <a:xfrm>
              <a:off x="117792" y="571753"/>
              <a:ext cx="635001" cy="939800"/>
            </a:xfrm>
            <a:custGeom>
              <a:avLst/>
              <a:gdLst>
                <a:gd name="T0" fmla="*/ 342 w 400"/>
                <a:gd name="T1" fmla="*/ 124 h 592"/>
                <a:gd name="T2" fmla="*/ 270 w 400"/>
                <a:gd name="T3" fmla="*/ 112 h 592"/>
                <a:gd name="T4" fmla="*/ 246 w 400"/>
                <a:gd name="T5" fmla="*/ 110 h 592"/>
                <a:gd name="T6" fmla="*/ 206 w 400"/>
                <a:gd name="T7" fmla="*/ 112 h 592"/>
                <a:gd name="T8" fmla="*/ 174 w 400"/>
                <a:gd name="T9" fmla="*/ 120 h 592"/>
                <a:gd name="T10" fmla="*/ 154 w 400"/>
                <a:gd name="T11" fmla="*/ 134 h 592"/>
                <a:gd name="T12" fmla="*/ 146 w 400"/>
                <a:gd name="T13" fmla="*/ 154 h 592"/>
                <a:gd name="T14" fmla="*/ 148 w 400"/>
                <a:gd name="T15" fmla="*/ 160 h 592"/>
                <a:gd name="T16" fmla="*/ 156 w 400"/>
                <a:gd name="T17" fmla="*/ 178 h 592"/>
                <a:gd name="T18" fmla="*/ 182 w 400"/>
                <a:gd name="T19" fmla="*/ 202 h 592"/>
                <a:gd name="T20" fmla="*/ 218 w 400"/>
                <a:gd name="T21" fmla="*/ 224 h 592"/>
                <a:gd name="T22" fmla="*/ 262 w 400"/>
                <a:gd name="T23" fmla="*/ 248 h 592"/>
                <a:gd name="T24" fmla="*/ 308 w 400"/>
                <a:gd name="T25" fmla="*/ 276 h 592"/>
                <a:gd name="T26" fmla="*/ 354 w 400"/>
                <a:gd name="T27" fmla="*/ 312 h 592"/>
                <a:gd name="T28" fmla="*/ 372 w 400"/>
                <a:gd name="T29" fmla="*/ 334 h 592"/>
                <a:gd name="T30" fmla="*/ 388 w 400"/>
                <a:gd name="T31" fmla="*/ 360 h 592"/>
                <a:gd name="T32" fmla="*/ 396 w 400"/>
                <a:gd name="T33" fmla="*/ 390 h 592"/>
                <a:gd name="T34" fmla="*/ 400 w 400"/>
                <a:gd name="T35" fmla="*/ 424 h 592"/>
                <a:gd name="T36" fmla="*/ 400 w 400"/>
                <a:gd name="T37" fmla="*/ 444 h 592"/>
                <a:gd name="T38" fmla="*/ 392 w 400"/>
                <a:gd name="T39" fmla="*/ 480 h 592"/>
                <a:gd name="T40" fmla="*/ 374 w 400"/>
                <a:gd name="T41" fmla="*/ 510 h 592"/>
                <a:gd name="T42" fmla="*/ 352 w 400"/>
                <a:gd name="T43" fmla="*/ 538 h 592"/>
                <a:gd name="T44" fmla="*/ 322 w 400"/>
                <a:gd name="T45" fmla="*/ 558 h 592"/>
                <a:gd name="T46" fmla="*/ 284 w 400"/>
                <a:gd name="T47" fmla="*/ 576 h 592"/>
                <a:gd name="T48" fmla="*/ 242 w 400"/>
                <a:gd name="T49" fmla="*/ 586 h 592"/>
                <a:gd name="T50" fmla="*/ 194 w 400"/>
                <a:gd name="T51" fmla="*/ 592 h 592"/>
                <a:gd name="T52" fmla="*/ 168 w 400"/>
                <a:gd name="T53" fmla="*/ 592 h 592"/>
                <a:gd name="T54" fmla="*/ 84 w 400"/>
                <a:gd name="T55" fmla="*/ 584 h 592"/>
                <a:gd name="T56" fmla="*/ 10 w 400"/>
                <a:gd name="T57" fmla="*/ 568 h 592"/>
                <a:gd name="T58" fmla="*/ 10 w 400"/>
                <a:gd name="T59" fmla="*/ 448 h 592"/>
                <a:gd name="T60" fmla="*/ 84 w 400"/>
                <a:gd name="T61" fmla="*/ 470 h 592"/>
                <a:gd name="T62" fmla="*/ 152 w 400"/>
                <a:gd name="T63" fmla="*/ 482 h 592"/>
                <a:gd name="T64" fmla="*/ 174 w 400"/>
                <a:gd name="T65" fmla="*/ 484 h 592"/>
                <a:gd name="T66" fmla="*/ 204 w 400"/>
                <a:gd name="T67" fmla="*/ 480 h 592"/>
                <a:gd name="T68" fmla="*/ 228 w 400"/>
                <a:gd name="T69" fmla="*/ 470 h 592"/>
                <a:gd name="T70" fmla="*/ 246 w 400"/>
                <a:gd name="T71" fmla="*/ 452 h 592"/>
                <a:gd name="T72" fmla="*/ 252 w 400"/>
                <a:gd name="T73" fmla="*/ 428 h 592"/>
                <a:gd name="T74" fmla="*/ 250 w 400"/>
                <a:gd name="T75" fmla="*/ 416 h 592"/>
                <a:gd name="T76" fmla="*/ 234 w 400"/>
                <a:gd name="T77" fmla="*/ 394 h 592"/>
                <a:gd name="T78" fmla="*/ 184 w 400"/>
                <a:gd name="T79" fmla="*/ 360 h 592"/>
                <a:gd name="T80" fmla="*/ 138 w 400"/>
                <a:gd name="T81" fmla="*/ 334 h 592"/>
                <a:gd name="T82" fmla="*/ 90 w 400"/>
                <a:gd name="T83" fmla="*/ 304 h 592"/>
                <a:gd name="T84" fmla="*/ 46 w 400"/>
                <a:gd name="T85" fmla="*/ 264 h 592"/>
                <a:gd name="T86" fmla="*/ 20 w 400"/>
                <a:gd name="T87" fmla="*/ 226 h 592"/>
                <a:gd name="T88" fmla="*/ 8 w 400"/>
                <a:gd name="T89" fmla="*/ 198 h 592"/>
                <a:gd name="T90" fmla="*/ 0 w 400"/>
                <a:gd name="T91" fmla="*/ 170 h 592"/>
                <a:gd name="T92" fmla="*/ 0 w 400"/>
                <a:gd name="T93" fmla="*/ 154 h 592"/>
                <a:gd name="T94" fmla="*/ 4 w 400"/>
                <a:gd name="T95" fmla="*/ 120 h 592"/>
                <a:gd name="T96" fmla="*/ 16 w 400"/>
                <a:gd name="T97" fmla="*/ 88 h 592"/>
                <a:gd name="T98" fmla="*/ 36 w 400"/>
                <a:gd name="T99" fmla="*/ 62 h 592"/>
                <a:gd name="T100" fmla="*/ 62 w 400"/>
                <a:gd name="T101" fmla="*/ 40 h 592"/>
                <a:gd name="T102" fmla="*/ 94 w 400"/>
                <a:gd name="T103" fmla="*/ 24 h 592"/>
                <a:gd name="T104" fmla="*/ 132 w 400"/>
                <a:gd name="T105" fmla="*/ 10 h 592"/>
                <a:gd name="T106" fmla="*/ 174 w 400"/>
                <a:gd name="T107" fmla="*/ 4 h 592"/>
                <a:gd name="T108" fmla="*/ 220 w 400"/>
                <a:gd name="T109" fmla="*/ 0 h 592"/>
                <a:gd name="T110" fmla="*/ 252 w 400"/>
                <a:gd name="T111" fmla="*/ 2 h 592"/>
                <a:gd name="T112" fmla="*/ 342 w 400"/>
                <a:gd name="T113" fmla="*/ 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0" h="592">
                  <a:moveTo>
                    <a:pt x="342" y="124"/>
                  </a:moveTo>
                  <a:lnTo>
                    <a:pt x="342" y="124"/>
                  </a:lnTo>
                  <a:lnTo>
                    <a:pt x="294" y="114"/>
                  </a:lnTo>
                  <a:lnTo>
                    <a:pt x="270" y="112"/>
                  </a:lnTo>
                  <a:lnTo>
                    <a:pt x="246" y="110"/>
                  </a:lnTo>
                  <a:lnTo>
                    <a:pt x="246" y="110"/>
                  </a:lnTo>
                  <a:lnTo>
                    <a:pt x="224" y="110"/>
                  </a:lnTo>
                  <a:lnTo>
                    <a:pt x="206" y="112"/>
                  </a:lnTo>
                  <a:lnTo>
                    <a:pt x="188" y="116"/>
                  </a:lnTo>
                  <a:lnTo>
                    <a:pt x="174" y="120"/>
                  </a:lnTo>
                  <a:lnTo>
                    <a:pt x="162" y="128"/>
                  </a:lnTo>
                  <a:lnTo>
                    <a:pt x="154" y="134"/>
                  </a:lnTo>
                  <a:lnTo>
                    <a:pt x="148" y="144"/>
                  </a:lnTo>
                  <a:lnTo>
                    <a:pt x="146" y="154"/>
                  </a:lnTo>
                  <a:lnTo>
                    <a:pt x="146" y="154"/>
                  </a:lnTo>
                  <a:lnTo>
                    <a:pt x="148" y="160"/>
                  </a:lnTo>
                  <a:lnTo>
                    <a:pt x="150" y="166"/>
                  </a:lnTo>
                  <a:lnTo>
                    <a:pt x="156" y="178"/>
                  </a:lnTo>
                  <a:lnTo>
                    <a:pt x="168" y="190"/>
                  </a:lnTo>
                  <a:lnTo>
                    <a:pt x="182" y="202"/>
                  </a:lnTo>
                  <a:lnTo>
                    <a:pt x="200" y="212"/>
                  </a:lnTo>
                  <a:lnTo>
                    <a:pt x="218" y="224"/>
                  </a:lnTo>
                  <a:lnTo>
                    <a:pt x="262" y="248"/>
                  </a:lnTo>
                  <a:lnTo>
                    <a:pt x="262" y="248"/>
                  </a:lnTo>
                  <a:lnTo>
                    <a:pt x="286" y="262"/>
                  </a:lnTo>
                  <a:lnTo>
                    <a:pt x="308" y="276"/>
                  </a:lnTo>
                  <a:lnTo>
                    <a:pt x="332" y="292"/>
                  </a:lnTo>
                  <a:lnTo>
                    <a:pt x="354" y="312"/>
                  </a:lnTo>
                  <a:lnTo>
                    <a:pt x="364" y="322"/>
                  </a:lnTo>
                  <a:lnTo>
                    <a:pt x="372" y="334"/>
                  </a:lnTo>
                  <a:lnTo>
                    <a:pt x="380" y="346"/>
                  </a:lnTo>
                  <a:lnTo>
                    <a:pt x="388" y="360"/>
                  </a:lnTo>
                  <a:lnTo>
                    <a:pt x="392" y="374"/>
                  </a:lnTo>
                  <a:lnTo>
                    <a:pt x="396" y="390"/>
                  </a:lnTo>
                  <a:lnTo>
                    <a:pt x="400" y="406"/>
                  </a:lnTo>
                  <a:lnTo>
                    <a:pt x="400" y="424"/>
                  </a:lnTo>
                  <a:lnTo>
                    <a:pt x="400" y="424"/>
                  </a:lnTo>
                  <a:lnTo>
                    <a:pt x="400" y="444"/>
                  </a:lnTo>
                  <a:lnTo>
                    <a:pt x="396" y="462"/>
                  </a:lnTo>
                  <a:lnTo>
                    <a:pt x="392" y="480"/>
                  </a:lnTo>
                  <a:lnTo>
                    <a:pt x="384" y="496"/>
                  </a:lnTo>
                  <a:lnTo>
                    <a:pt x="374" y="510"/>
                  </a:lnTo>
                  <a:lnTo>
                    <a:pt x="364" y="524"/>
                  </a:lnTo>
                  <a:lnTo>
                    <a:pt x="352" y="538"/>
                  </a:lnTo>
                  <a:lnTo>
                    <a:pt x="338" y="548"/>
                  </a:lnTo>
                  <a:lnTo>
                    <a:pt x="322" y="558"/>
                  </a:lnTo>
                  <a:lnTo>
                    <a:pt x="304" y="568"/>
                  </a:lnTo>
                  <a:lnTo>
                    <a:pt x="284" y="576"/>
                  </a:lnTo>
                  <a:lnTo>
                    <a:pt x="264" y="582"/>
                  </a:lnTo>
                  <a:lnTo>
                    <a:pt x="242" y="586"/>
                  </a:lnTo>
                  <a:lnTo>
                    <a:pt x="218" y="590"/>
                  </a:lnTo>
                  <a:lnTo>
                    <a:pt x="194" y="592"/>
                  </a:lnTo>
                  <a:lnTo>
                    <a:pt x="168" y="592"/>
                  </a:lnTo>
                  <a:lnTo>
                    <a:pt x="168" y="592"/>
                  </a:lnTo>
                  <a:lnTo>
                    <a:pt x="124" y="590"/>
                  </a:lnTo>
                  <a:lnTo>
                    <a:pt x="84" y="584"/>
                  </a:lnTo>
                  <a:lnTo>
                    <a:pt x="48" y="576"/>
                  </a:lnTo>
                  <a:lnTo>
                    <a:pt x="10" y="568"/>
                  </a:lnTo>
                  <a:lnTo>
                    <a:pt x="10" y="448"/>
                  </a:lnTo>
                  <a:lnTo>
                    <a:pt x="10" y="448"/>
                  </a:lnTo>
                  <a:lnTo>
                    <a:pt x="44" y="458"/>
                  </a:lnTo>
                  <a:lnTo>
                    <a:pt x="84" y="470"/>
                  </a:lnTo>
                  <a:lnTo>
                    <a:pt x="130" y="480"/>
                  </a:lnTo>
                  <a:lnTo>
                    <a:pt x="152" y="482"/>
                  </a:lnTo>
                  <a:lnTo>
                    <a:pt x="174" y="484"/>
                  </a:lnTo>
                  <a:lnTo>
                    <a:pt x="174" y="484"/>
                  </a:lnTo>
                  <a:lnTo>
                    <a:pt x="188" y="482"/>
                  </a:lnTo>
                  <a:lnTo>
                    <a:pt x="204" y="480"/>
                  </a:lnTo>
                  <a:lnTo>
                    <a:pt x="216" y="476"/>
                  </a:lnTo>
                  <a:lnTo>
                    <a:pt x="228" y="470"/>
                  </a:lnTo>
                  <a:lnTo>
                    <a:pt x="238" y="462"/>
                  </a:lnTo>
                  <a:lnTo>
                    <a:pt x="246" y="452"/>
                  </a:lnTo>
                  <a:lnTo>
                    <a:pt x="252" y="442"/>
                  </a:lnTo>
                  <a:lnTo>
                    <a:pt x="252" y="428"/>
                  </a:lnTo>
                  <a:lnTo>
                    <a:pt x="252" y="428"/>
                  </a:lnTo>
                  <a:lnTo>
                    <a:pt x="250" y="416"/>
                  </a:lnTo>
                  <a:lnTo>
                    <a:pt x="244" y="404"/>
                  </a:lnTo>
                  <a:lnTo>
                    <a:pt x="234" y="394"/>
                  </a:lnTo>
                  <a:lnTo>
                    <a:pt x="220" y="384"/>
                  </a:lnTo>
                  <a:lnTo>
                    <a:pt x="184" y="360"/>
                  </a:lnTo>
                  <a:lnTo>
                    <a:pt x="138" y="334"/>
                  </a:lnTo>
                  <a:lnTo>
                    <a:pt x="138" y="334"/>
                  </a:lnTo>
                  <a:lnTo>
                    <a:pt x="114" y="320"/>
                  </a:lnTo>
                  <a:lnTo>
                    <a:pt x="90" y="304"/>
                  </a:lnTo>
                  <a:lnTo>
                    <a:pt x="68" y="284"/>
                  </a:lnTo>
                  <a:lnTo>
                    <a:pt x="46" y="264"/>
                  </a:lnTo>
                  <a:lnTo>
                    <a:pt x="28" y="238"/>
                  </a:lnTo>
                  <a:lnTo>
                    <a:pt x="20" y="226"/>
                  </a:lnTo>
                  <a:lnTo>
                    <a:pt x="12" y="212"/>
                  </a:lnTo>
                  <a:lnTo>
                    <a:pt x="8" y="198"/>
                  </a:lnTo>
                  <a:lnTo>
                    <a:pt x="2" y="184"/>
                  </a:lnTo>
                  <a:lnTo>
                    <a:pt x="0" y="170"/>
                  </a:lnTo>
                  <a:lnTo>
                    <a:pt x="0" y="154"/>
                  </a:lnTo>
                  <a:lnTo>
                    <a:pt x="0" y="154"/>
                  </a:lnTo>
                  <a:lnTo>
                    <a:pt x="0" y="136"/>
                  </a:lnTo>
                  <a:lnTo>
                    <a:pt x="4" y="120"/>
                  </a:lnTo>
                  <a:lnTo>
                    <a:pt x="8" y="104"/>
                  </a:lnTo>
                  <a:lnTo>
                    <a:pt x="16" y="88"/>
                  </a:lnTo>
                  <a:lnTo>
                    <a:pt x="26" y="74"/>
                  </a:lnTo>
                  <a:lnTo>
                    <a:pt x="36" y="62"/>
                  </a:lnTo>
                  <a:lnTo>
                    <a:pt x="48" y="50"/>
                  </a:lnTo>
                  <a:lnTo>
                    <a:pt x="62" y="40"/>
                  </a:lnTo>
                  <a:lnTo>
                    <a:pt x="78" y="32"/>
                  </a:lnTo>
                  <a:lnTo>
                    <a:pt x="94" y="24"/>
                  </a:lnTo>
                  <a:lnTo>
                    <a:pt x="112" y="16"/>
                  </a:lnTo>
                  <a:lnTo>
                    <a:pt x="132" y="10"/>
                  </a:lnTo>
                  <a:lnTo>
                    <a:pt x="152" y="6"/>
                  </a:lnTo>
                  <a:lnTo>
                    <a:pt x="174" y="4"/>
                  </a:lnTo>
                  <a:lnTo>
                    <a:pt x="196" y="2"/>
                  </a:lnTo>
                  <a:lnTo>
                    <a:pt x="220" y="0"/>
                  </a:lnTo>
                  <a:lnTo>
                    <a:pt x="220" y="0"/>
                  </a:lnTo>
                  <a:lnTo>
                    <a:pt x="252" y="2"/>
                  </a:lnTo>
                  <a:lnTo>
                    <a:pt x="282" y="4"/>
                  </a:lnTo>
                  <a:lnTo>
                    <a:pt x="342" y="10"/>
                  </a:lnTo>
                  <a:lnTo>
                    <a:pt x="342" y="12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3" name="Freeform 71"/>
            <p:cNvSpPr>
              <a:spLocks noEditPoints="1"/>
            </p:cNvSpPr>
            <p:nvPr/>
          </p:nvSpPr>
          <p:spPr bwMode="auto">
            <a:xfrm>
              <a:off x="841692" y="571753"/>
              <a:ext cx="923925" cy="939800"/>
            </a:xfrm>
            <a:custGeom>
              <a:avLst/>
              <a:gdLst>
                <a:gd name="T0" fmla="*/ 2 w 582"/>
                <a:gd name="T1" fmla="*/ 262 h 592"/>
                <a:gd name="T2" fmla="*/ 22 w 582"/>
                <a:gd name="T3" fmla="*/ 174 h 592"/>
                <a:gd name="T4" fmla="*/ 62 w 582"/>
                <a:gd name="T5" fmla="*/ 102 h 592"/>
                <a:gd name="T6" fmla="*/ 124 w 582"/>
                <a:gd name="T7" fmla="*/ 46 h 592"/>
                <a:gd name="T8" fmla="*/ 200 w 582"/>
                <a:gd name="T9" fmla="*/ 12 h 592"/>
                <a:gd name="T10" fmla="*/ 292 w 582"/>
                <a:gd name="T11" fmla="*/ 0 h 592"/>
                <a:gd name="T12" fmla="*/ 354 w 582"/>
                <a:gd name="T13" fmla="*/ 6 h 592"/>
                <a:gd name="T14" fmla="*/ 436 w 582"/>
                <a:gd name="T15" fmla="*/ 34 h 592"/>
                <a:gd name="T16" fmla="*/ 502 w 582"/>
                <a:gd name="T17" fmla="*/ 82 h 592"/>
                <a:gd name="T18" fmla="*/ 548 w 582"/>
                <a:gd name="T19" fmla="*/ 148 h 592"/>
                <a:gd name="T20" fmla="*/ 576 w 582"/>
                <a:gd name="T21" fmla="*/ 232 h 592"/>
                <a:gd name="T22" fmla="*/ 582 w 582"/>
                <a:gd name="T23" fmla="*/ 294 h 592"/>
                <a:gd name="T24" fmla="*/ 570 w 582"/>
                <a:gd name="T25" fmla="*/ 382 h 592"/>
                <a:gd name="T26" fmla="*/ 536 w 582"/>
                <a:gd name="T27" fmla="*/ 460 h 592"/>
                <a:gd name="T28" fmla="*/ 482 w 582"/>
                <a:gd name="T29" fmla="*/ 524 h 592"/>
                <a:gd name="T30" fmla="*/ 410 w 582"/>
                <a:gd name="T31" fmla="*/ 570 h 592"/>
                <a:gd name="T32" fmla="*/ 324 w 582"/>
                <a:gd name="T33" fmla="*/ 592 h 592"/>
                <a:gd name="T34" fmla="*/ 260 w 582"/>
                <a:gd name="T35" fmla="*/ 592 h 592"/>
                <a:gd name="T36" fmla="*/ 174 w 582"/>
                <a:gd name="T37" fmla="*/ 570 h 592"/>
                <a:gd name="T38" fmla="*/ 102 w 582"/>
                <a:gd name="T39" fmla="*/ 528 h 592"/>
                <a:gd name="T40" fmla="*/ 48 w 582"/>
                <a:gd name="T41" fmla="*/ 464 h 592"/>
                <a:gd name="T42" fmla="*/ 12 w 582"/>
                <a:gd name="T43" fmla="*/ 386 h 592"/>
                <a:gd name="T44" fmla="*/ 0 w 582"/>
                <a:gd name="T45" fmla="*/ 294 h 592"/>
                <a:gd name="T46" fmla="*/ 310 w 582"/>
                <a:gd name="T47" fmla="*/ 472 h 592"/>
                <a:gd name="T48" fmla="*/ 354 w 582"/>
                <a:gd name="T49" fmla="*/ 460 h 592"/>
                <a:gd name="T50" fmla="*/ 390 w 582"/>
                <a:gd name="T51" fmla="*/ 432 h 592"/>
                <a:gd name="T52" fmla="*/ 414 w 582"/>
                <a:gd name="T53" fmla="*/ 394 h 592"/>
                <a:gd name="T54" fmla="*/ 428 w 582"/>
                <a:gd name="T55" fmla="*/ 348 h 592"/>
                <a:gd name="T56" fmla="*/ 434 w 582"/>
                <a:gd name="T57" fmla="*/ 294 h 592"/>
                <a:gd name="T58" fmla="*/ 424 w 582"/>
                <a:gd name="T59" fmla="*/ 220 h 592"/>
                <a:gd name="T60" fmla="*/ 406 w 582"/>
                <a:gd name="T61" fmla="*/ 178 h 592"/>
                <a:gd name="T62" fmla="*/ 378 w 582"/>
                <a:gd name="T63" fmla="*/ 146 h 592"/>
                <a:gd name="T64" fmla="*/ 340 w 582"/>
                <a:gd name="T65" fmla="*/ 128 h 592"/>
                <a:gd name="T66" fmla="*/ 292 w 582"/>
                <a:gd name="T67" fmla="*/ 120 h 592"/>
                <a:gd name="T68" fmla="*/ 258 w 582"/>
                <a:gd name="T69" fmla="*/ 124 h 592"/>
                <a:gd name="T70" fmla="*/ 216 w 582"/>
                <a:gd name="T71" fmla="*/ 140 h 592"/>
                <a:gd name="T72" fmla="*/ 184 w 582"/>
                <a:gd name="T73" fmla="*/ 168 h 592"/>
                <a:gd name="T74" fmla="*/ 162 w 582"/>
                <a:gd name="T75" fmla="*/ 208 h 592"/>
                <a:gd name="T76" fmla="*/ 150 w 582"/>
                <a:gd name="T77" fmla="*/ 256 h 592"/>
                <a:gd name="T78" fmla="*/ 148 w 582"/>
                <a:gd name="T79" fmla="*/ 312 h 592"/>
                <a:gd name="T80" fmla="*/ 158 w 582"/>
                <a:gd name="T81" fmla="*/ 364 h 592"/>
                <a:gd name="T82" fmla="*/ 176 w 582"/>
                <a:gd name="T83" fmla="*/ 410 h 592"/>
                <a:gd name="T84" fmla="*/ 206 w 582"/>
                <a:gd name="T85" fmla="*/ 444 h 592"/>
                <a:gd name="T86" fmla="*/ 244 w 582"/>
                <a:gd name="T87" fmla="*/ 466 h 592"/>
                <a:gd name="T88" fmla="*/ 292 w 582"/>
                <a:gd name="T89" fmla="*/ 472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2" h="592">
                  <a:moveTo>
                    <a:pt x="0" y="294"/>
                  </a:moveTo>
                  <a:lnTo>
                    <a:pt x="0" y="294"/>
                  </a:lnTo>
                  <a:lnTo>
                    <a:pt x="2" y="262"/>
                  </a:lnTo>
                  <a:lnTo>
                    <a:pt x="6" y="230"/>
                  </a:lnTo>
                  <a:lnTo>
                    <a:pt x="12" y="200"/>
                  </a:lnTo>
                  <a:lnTo>
                    <a:pt x="22" y="174"/>
                  </a:lnTo>
                  <a:lnTo>
                    <a:pt x="32" y="148"/>
                  </a:lnTo>
                  <a:lnTo>
                    <a:pt x="46" y="124"/>
                  </a:lnTo>
                  <a:lnTo>
                    <a:pt x="62" y="102"/>
                  </a:lnTo>
                  <a:lnTo>
                    <a:pt x="80" y="80"/>
                  </a:lnTo>
                  <a:lnTo>
                    <a:pt x="100" y="62"/>
                  </a:lnTo>
                  <a:lnTo>
                    <a:pt x="124" y="46"/>
                  </a:lnTo>
                  <a:lnTo>
                    <a:pt x="148" y="34"/>
                  </a:lnTo>
                  <a:lnTo>
                    <a:pt x="172" y="22"/>
                  </a:lnTo>
                  <a:lnTo>
                    <a:pt x="200" y="12"/>
                  </a:lnTo>
                  <a:lnTo>
                    <a:pt x="230" y="6"/>
                  </a:lnTo>
                  <a:lnTo>
                    <a:pt x="260" y="2"/>
                  </a:lnTo>
                  <a:lnTo>
                    <a:pt x="292" y="0"/>
                  </a:lnTo>
                  <a:lnTo>
                    <a:pt x="292" y="0"/>
                  </a:lnTo>
                  <a:lnTo>
                    <a:pt x="324" y="2"/>
                  </a:lnTo>
                  <a:lnTo>
                    <a:pt x="354" y="6"/>
                  </a:lnTo>
                  <a:lnTo>
                    <a:pt x="382" y="12"/>
                  </a:lnTo>
                  <a:lnTo>
                    <a:pt x="410" y="22"/>
                  </a:lnTo>
                  <a:lnTo>
                    <a:pt x="436" y="34"/>
                  </a:lnTo>
                  <a:lnTo>
                    <a:pt x="460" y="48"/>
                  </a:lnTo>
                  <a:lnTo>
                    <a:pt x="482" y="64"/>
                  </a:lnTo>
                  <a:lnTo>
                    <a:pt x="502" y="82"/>
                  </a:lnTo>
                  <a:lnTo>
                    <a:pt x="520" y="102"/>
                  </a:lnTo>
                  <a:lnTo>
                    <a:pt x="536" y="124"/>
                  </a:lnTo>
                  <a:lnTo>
                    <a:pt x="548" y="148"/>
                  </a:lnTo>
                  <a:lnTo>
                    <a:pt x="560" y="174"/>
                  </a:lnTo>
                  <a:lnTo>
                    <a:pt x="570" y="202"/>
                  </a:lnTo>
                  <a:lnTo>
                    <a:pt x="576" y="232"/>
                  </a:lnTo>
                  <a:lnTo>
                    <a:pt x="580" y="262"/>
                  </a:lnTo>
                  <a:lnTo>
                    <a:pt x="582" y="294"/>
                  </a:lnTo>
                  <a:lnTo>
                    <a:pt x="582" y="294"/>
                  </a:lnTo>
                  <a:lnTo>
                    <a:pt x="580" y="324"/>
                  </a:lnTo>
                  <a:lnTo>
                    <a:pt x="576" y="354"/>
                  </a:lnTo>
                  <a:lnTo>
                    <a:pt x="570" y="382"/>
                  </a:lnTo>
                  <a:lnTo>
                    <a:pt x="560" y="410"/>
                  </a:lnTo>
                  <a:lnTo>
                    <a:pt x="550" y="436"/>
                  </a:lnTo>
                  <a:lnTo>
                    <a:pt x="536" y="460"/>
                  </a:lnTo>
                  <a:lnTo>
                    <a:pt x="520" y="484"/>
                  </a:lnTo>
                  <a:lnTo>
                    <a:pt x="502" y="506"/>
                  </a:lnTo>
                  <a:lnTo>
                    <a:pt x="482" y="524"/>
                  </a:lnTo>
                  <a:lnTo>
                    <a:pt x="460" y="542"/>
                  </a:lnTo>
                  <a:lnTo>
                    <a:pt x="436" y="556"/>
                  </a:lnTo>
                  <a:lnTo>
                    <a:pt x="410" y="570"/>
                  </a:lnTo>
                  <a:lnTo>
                    <a:pt x="382" y="580"/>
                  </a:lnTo>
                  <a:lnTo>
                    <a:pt x="354" y="586"/>
                  </a:lnTo>
                  <a:lnTo>
                    <a:pt x="324" y="592"/>
                  </a:lnTo>
                  <a:lnTo>
                    <a:pt x="292" y="592"/>
                  </a:lnTo>
                  <a:lnTo>
                    <a:pt x="292" y="592"/>
                  </a:lnTo>
                  <a:lnTo>
                    <a:pt x="260" y="592"/>
                  </a:lnTo>
                  <a:lnTo>
                    <a:pt x="230" y="588"/>
                  </a:lnTo>
                  <a:lnTo>
                    <a:pt x="202" y="580"/>
                  </a:lnTo>
                  <a:lnTo>
                    <a:pt x="174" y="570"/>
                  </a:lnTo>
                  <a:lnTo>
                    <a:pt x="148" y="558"/>
                  </a:lnTo>
                  <a:lnTo>
                    <a:pt x="124" y="544"/>
                  </a:lnTo>
                  <a:lnTo>
                    <a:pt x="102" y="528"/>
                  </a:lnTo>
                  <a:lnTo>
                    <a:pt x="82" y="508"/>
                  </a:lnTo>
                  <a:lnTo>
                    <a:pt x="64" y="488"/>
                  </a:lnTo>
                  <a:lnTo>
                    <a:pt x="48" y="464"/>
                  </a:lnTo>
                  <a:lnTo>
                    <a:pt x="34" y="440"/>
                  </a:lnTo>
                  <a:lnTo>
                    <a:pt x="22" y="414"/>
                  </a:lnTo>
                  <a:lnTo>
                    <a:pt x="12" y="386"/>
                  </a:lnTo>
                  <a:lnTo>
                    <a:pt x="6" y="356"/>
                  </a:lnTo>
                  <a:lnTo>
                    <a:pt x="2" y="326"/>
                  </a:lnTo>
                  <a:lnTo>
                    <a:pt x="0" y="294"/>
                  </a:lnTo>
                  <a:close/>
                  <a:moveTo>
                    <a:pt x="292" y="472"/>
                  </a:moveTo>
                  <a:lnTo>
                    <a:pt x="292" y="472"/>
                  </a:lnTo>
                  <a:lnTo>
                    <a:pt x="310" y="472"/>
                  </a:lnTo>
                  <a:lnTo>
                    <a:pt x="326" y="470"/>
                  </a:lnTo>
                  <a:lnTo>
                    <a:pt x="340" y="464"/>
                  </a:lnTo>
                  <a:lnTo>
                    <a:pt x="354" y="460"/>
                  </a:lnTo>
                  <a:lnTo>
                    <a:pt x="368" y="452"/>
                  </a:lnTo>
                  <a:lnTo>
                    <a:pt x="378" y="442"/>
                  </a:lnTo>
                  <a:lnTo>
                    <a:pt x="390" y="432"/>
                  </a:lnTo>
                  <a:lnTo>
                    <a:pt x="398" y="422"/>
                  </a:lnTo>
                  <a:lnTo>
                    <a:pt x="406" y="408"/>
                  </a:lnTo>
                  <a:lnTo>
                    <a:pt x="414" y="394"/>
                  </a:lnTo>
                  <a:lnTo>
                    <a:pt x="420" y="380"/>
                  </a:lnTo>
                  <a:lnTo>
                    <a:pt x="426" y="364"/>
                  </a:lnTo>
                  <a:lnTo>
                    <a:pt x="428" y="348"/>
                  </a:lnTo>
                  <a:lnTo>
                    <a:pt x="432" y="330"/>
                  </a:lnTo>
                  <a:lnTo>
                    <a:pt x="434" y="294"/>
                  </a:lnTo>
                  <a:lnTo>
                    <a:pt x="434" y="294"/>
                  </a:lnTo>
                  <a:lnTo>
                    <a:pt x="432" y="254"/>
                  </a:lnTo>
                  <a:lnTo>
                    <a:pt x="428" y="238"/>
                  </a:lnTo>
                  <a:lnTo>
                    <a:pt x="424" y="220"/>
                  </a:lnTo>
                  <a:lnTo>
                    <a:pt x="420" y="206"/>
                  </a:lnTo>
                  <a:lnTo>
                    <a:pt x="414" y="190"/>
                  </a:lnTo>
                  <a:lnTo>
                    <a:pt x="406" y="178"/>
                  </a:lnTo>
                  <a:lnTo>
                    <a:pt x="398" y="166"/>
                  </a:lnTo>
                  <a:lnTo>
                    <a:pt x="388" y="156"/>
                  </a:lnTo>
                  <a:lnTo>
                    <a:pt x="378" y="146"/>
                  </a:lnTo>
                  <a:lnTo>
                    <a:pt x="366" y="140"/>
                  </a:lnTo>
                  <a:lnTo>
                    <a:pt x="354" y="132"/>
                  </a:lnTo>
                  <a:lnTo>
                    <a:pt x="340" y="128"/>
                  </a:lnTo>
                  <a:lnTo>
                    <a:pt x="326" y="124"/>
                  </a:lnTo>
                  <a:lnTo>
                    <a:pt x="308" y="122"/>
                  </a:lnTo>
                  <a:lnTo>
                    <a:pt x="292" y="120"/>
                  </a:lnTo>
                  <a:lnTo>
                    <a:pt x="292" y="120"/>
                  </a:lnTo>
                  <a:lnTo>
                    <a:pt x="274" y="122"/>
                  </a:lnTo>
                  <a:lnTo>
                    <a:pt x="258" y="124"/>
                  </a:lnTo>
                  <a:lnTo>
                    <a:pt x="242" y="128"/>
                  </a:lnTo>
                  <a:lnTo>
                    <a:pt x="228" y="134"/>
                  </a:lnTo>
                  <a:lnTo>
                    <a:pt x="216" y="140"/>
                  </a:lnTo>
                  <a:lnTo>
                    <a:pt x="204" y="148"/>
                  </a:lnTo>
                  <a:lnTo>
                    <a:pt x="192" y="158"/>
                  </a:lnTo>
                  <a:lnTo>
                    <a:pt x="184" y="168"/>
                  </a:lnTo>
                  <a:lnTo>
                    <a:pt x="174" y="180"/>
                  </a:lnTo>
                  <a:lnTo>
                    <a:pt x="168" y="194"/>
                  </a:lnTo>
                  <a:lnTo>
                    <a:pt x="162" y="208"/>
                  </a:lnTo>
                  <a:lnTo>
                    <a:pt x="156" y="222"/>
                  </a:lnTo>
                  <a:lnTo>
                    <a:pt x="152" y="240"/>
                  </a:lnTo>
                  <a:lnTo>
                    <a:pt x="150" y="256"/>
                  </a:lnTo>
                  <a:lnTo>
                    <a:pt x="148" y="294"/>
                  </a:lnTo>
                  <a:lnTo>
                    <a:pt x="148" y="294"/>
                  </a:lnTo>
                  <a:lnTo>
                    <a:pt x="148" y="312"/>
                  </a:lnTo>
                  <a:lnTo>
                    <a:pt x="150" y="330"/>
                  </a:lnTo>
                  <a:lnTo>
                    <a:pt x="152" y="348"/>
                  </a:lnTo>
                  <a:lnTo>
                    <a:pt x="158" y="364"/>
                  </a:lnTo>
                  <a:lnTo>
                    <a:pt x="162" y="380"/>
                  </a:lnTo>
                  <a:lnTo>
                    <a:pt x="168" y="396"/>
                  </a:lnTo>
                  <a:lnTo>
                    <a:pt x="176" y="410"/>
                  </a:lnTo>
                  <a:lnTo>
                    <a:pt x="186" y="422"/>
                  </a:lnTo>
                  <a:lnTo>
                    <a:pt x="194" y="434"/>
                  </a:lnTo>
                  <a:lnTo>
                    <a:pt x="206" y="444"/>
                  </a:lnTo>
                  <a:lnTo>
                    <a:pt x="218" y="452"/>
                  </a:lnTo>
                  <a:lnTo>
                    <a:pt x="230" y="460"/>
                  </a:lnTo>
                  <a:lnTo>
                    <a:pt x="244" y="466"/>
                  </a:lnTo>
                  <a:lnTo>
                    <a:pt x="260" y="470"/>
                  </a:lnTo>
                  <a:lnTo>
                    <a:pt x="274" y="472"/>
                  </a:lnTo>
                  <a:lnTo>
                    <a:pt x="292" y="472"/>
                  </a:lnTo>
                  <a:lnTo>
                    <a:pt x="292" y="47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4" name="Freeform 72"/>
            <p:cNvSpPr>
              <a:spLocks/>
            </p:cNvSpPr>
            <p:nvPr/>
          </p:nvSpPr>
          <p:spPr bwMode="auto">
            <a:xfrm>
              <a:off x="841692" y="571753"/>
              <a:ext cx="923925" cy="939800"/>
            </a:xfrm>
            <a:custGeom>
              <a:avLst/>
              <a:gdLst>
                <a:gd name="T0" fmla="*/ 0 w 582"/>
                <a:gd name="T1" fmla="*/ 294 h 592"/>
                <a:gd name="T2" fmla="*/ 6 w 582"/>
                <a:gd name="T3" fmla="*/ 230 h 592"/>
                <a:gd name="T4" fmla="*/ 22 w 582"/>
                <a:gd name="T5" fmla="*/ 174 h 592"/>
                <a:gd name="T6" fmla="*/ 46 w 582"/>
                <a:gd name="T7" fmla="*/ 124 h 592"/>
                <a:gd name="T8" fmla="*/ 80 w 582"/>
                <a:gd name="T9" fmla="*/ 80 h 592"/>
                <a:gd name="T10" fmla="*/ 124 w 582"/>
                <a:gd name="T11" fmla="*/ 46 h 592"/>
                <a:gd name="T12" fmla="*/ 172 w 582"/>
                <a:gd name="T13" fmla="*/ 22 h 592"/>
                <a:gd name="T14" fmla="*/ 230 w 582"/>
                <a:gd name="T15" fmla="*/ 6 h 592"/>
                <a:gd name="T16" fmla="*/ 292 w 582"/>
                <a:gd name="T17" fmla="*/ 0 h 592"/>
                <a:gd name="T18" fmla="*/ 324 w 582"/>
                <a:gd name="T19" fmla="*/ 2 h 592"/>
                <a:gd name="T20" fmla="*/ 382 w 582"/>
                <a:gd name="T21" fmla="*/ 12 h 592"/>
                <a:gd name="T22" fmla="*/ 436 w 582"/>
                <a:gd name="T23" fmla="*/ 34 h 592"/>
                <a:gd name="T24" fmla="*/ 482 w 582"/>
                <a:gd name="T25" fmla="*/ 64 h 592"/>
                <a:gd name="T26" fmla="*/ 520 w 582"/>
                <a:gd name="T27" fmla="*/ 102 h 592"/>
                <a:gd name="T28" fmla="*/ 548 w 582"/>
                <a:gd name="T29" fmla="*/ 148 h 592"/>
                <a:gd name="T30" fmla="*/ 570 w 582"/>
                <a:gd name="T31" fmla="*/ 202 h 592"/>
                <a:gd name="T32" fmla="*/ 580 w 582"/>
                <a:gd name="T33" fmla="*/ 262 h 592"/>
                <a:gd name="T34" fmla="*/ 582 w 582"/>
                <a:gd name="T35" fmla="*/ 294 h 592"/>
                <a:gd name="T36" fmla="*/ 576 w 582"/>
                <a:gd name="T37" fmla="*/ 354 h 592"/>
                <a:gd name="T38" fmla="*/ 560 w 582"/>
                <a:gd name="T39" fmla="*/ 410 h 592"/>
                <a:gd name="T40" fmla="*/ 536 w 582"/>
                <a:gd name="T41" fmla="*/ 460 h 592"/>
                <a:gd name="T42" fmla="*/ 502 w 582"/>
                <a:gd name="T43" fmla="*/ 506 h 592"/>
                <a:gd name="T44" fmla="*/ 460 w 582"/>
                <a:gd name="T45" fmla="*/ 542 h 592"/>
                <a:gd name="T46" fmla="*/ 410 w 582"/>
                <a:gd name="T47" fmla="*/ 570 h 592"/>
                <a:gd name="T48" fmla="*/ 354 w 582"/>
                <a:gd name="T49" fmla="*/ 586 h 592"/>
                <a:gd name="T50" fmla="*/ 292 w 582"/>
                <a:gd name="T51" fmla="*/ 592 h 592"/>
                <a:gd name="T52" fmla="*/ 260 w 582"/>
                <a:gd name="T53" fmla="*/ 592 h 592"/>
                <a:gd name="T54" fmla="*/ 202 w 582"/>
                <a:gd name="T55" fmla="*/ 580 h 592"/>
                <a:gd name="T56" fmla="*/ 148 w 582"/>
                <a:gd name="T57" fmla="*/ 558 h 592"/>
                <a:gd name="T58" fmla="*/ 102 w 582"/>
                <a:gd name="T59" fmla="*/ 528 h 592"/>
                <a:gd name="T60" fmla="*/ 64 w 582"/>
                <a:gd name="T61" fmla="*/ 488 h 592"/>
                <a:gd name="T62" fmla="*/ 34 w 582"/>
                <a:gd name="T63" fmla="*/ 440 h 592"/>
                <a:gd name="T64" fmla="*/ 12 w 582"/>
                <a:gd name="T65" fmla="*/ 386 h 592"/>
                <a:gd name="T66" fmla="*/ 2 w 582"/>
                <a:gd name="T67" fmla="*/ 32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2" h="592">
                  <a:moveTo>
                    <a:pt x="0" y="294"/>
                  </a:moveTo>
                  <a:lnTo>
                    <a:pt x="0" y="294"/>
                  </a:lnTo>
                  <a:lnTo>
                    <a:pt x="2" y="262"/>
                  </a:lnTo>
                  <a:lnTo>
                    <a:pt x="6" y="230"/>
                  </a:lnTo>
                  <a:lnTo>
                    <a:pt x="12" y="200"/>
                  </a:lnTo>
                  <a:lnTo>
                    <a:pt x="22" y="174"/>
                  </a:lnTo>
                  <a:lnTo>
                    <a:pt x="32" y="148"/>
                  </a:lnTo>
                  <a:lnTo>
                    <a:pt x="46" y="124"/>
                  </a:lnTo>
                  <a:lnTo>
                    <a:pt x="62" y="102"/>
                  </a:lnTo>
                  <a:lnTo>
                    <a:pt x="80" y="80"/>
                  </a:lnTo>
                  <a:lnTo>
                    <a:pt x="100" y="62"/>
                  </a:lnTo>
                  <a:lnTo>
                    <a:pt x="124" y="46"/>
                  </a:lnTo>
                  <a:lnTo>
                    <a:pt x="148" y="34"/>
                  </a:lnTo>
                  <a:lnTo>
                    <a:pt x="172" y="22"/>
                  </a:lnTo>
                  <a:lnTo>
                    <a:pt x="200" y="12"/>
                  </a:lnTo>
                  <a:lnTo>
                    <a:pt x="230" y="6"/>
                  </a:lnTo>
                  <a:lnTo>
                    <a:pt x="260" y="2"/>
                  </a:lnTo>
                  <a:lnTo>
                    <a:pt x="292" y="0"/>
                  </a:lnTo>
                  <a:lnTo>
                    <a:pt x="292" y="0"/>
                  </a:lnTo>
                  <a:lnTo>
                    <a:pt x="324" y="2"/>
                  </a:lnTo>
                  <a:lnTo>
                    <a:pt x="354" y="6"/>
                  </a:lnTo>
                  <a:lnTo>
                    <a:pt x="382" y="12"/>
                  </a:lnTo>
                  <a:lnTo>
                    <a:pt x="410" y="22"/>
                  </a:lnTo>
                  <a:lnTo>
                    <a:pt x="436" y="34"/>
                  </a:lnTo>
                  <a:lnTo>
                    <a:pt x="460" y="48"/>
                  </a:lnTo>
                  <a:lnTo>
                    <a:pt x="482" y="64"/>
                  </a:lnTo>
                  <a:lnTo>
                    <a:pt x="502" y="82"/>
                  </a:lnTo>
                  <a:lnTo>
                    <a:pt x="520" y="102"/>
                  </a:lnTo>
                  <a:lnTo>
                    <a:pt x="536" y="124"/>
                  </a:lnTo>
                  <a:lnTo>
                    <a:pt x="548" y="148"/>
                  </a:lnTo>
                  <a:lnTo>
                    <a:pt x="560" y="174"/>
                  </a:lnTo>
                  <a:lnTo>
                    <a:pt x="570" y="202"/>
                  </a:lnTo>
                  <a:lnTo>
                    <a:pt x="576" y="232"/>
                  </a:lnTo>
                  <a:lnTo>
                    <a:pt x="580" y="262"/>
                  </a:lnTo>
                  <a:lnTo>
                    <a:pt x="582" y="294"/>
                  </a:lnTo>
                  <a:lnTo>
                    <a:pt x="582" y="294"/>
                  </a:lnTo>
                  <a:lnTo>
                    <a:pt x="580" y="324"/>
                  </a:lnTo>
                  <a:lnTo>
                    <a:pt x="576" y="354"/>
                  </a:lnTo>
                  <a:lnTo>
                    <a:pt x="570" y="382"/>
                  </a:lnTo>
                  <a:lnTo>
                    <a:pt x="560" y="410"/>
                  </a:lnTo>
                  <a:lnTo>
                    <a:pt x="550" y="436"/>
                  </a:lnTo>
                  <a:lnTo>
                    <a:pt x="536" y="460"/>
                  </a:lnTo>
                  <a:lnTo>
                    <a:pt x="520" y="484"/>
                  </a:lnTo>
                  <a:lnTo>
                    <a:pt x="502" y="506"/>
                  </a:lnTo>
                  <a:lnTo>
                    <a:pt x="482" y="524"/>
                  </a:lnTo>
                  <a:lnTo>
                    <a:pt x="460" y="542"/>
                  </a:lnTo>
                  <a:lnTo>
                    <a:pt x="436" y="556"/>
                  </a:lnTo>
                  <a:lnTo>
                    <a:pt x="410" y="570"/>
                  </a:lnTo>
                  <a:lnTo>
                    <a:pt x="382" y="580"/>
                  </a:lnTo>
                  <a:lnTo>
                    <a:pt x="354" y="586"/>
                  </a:lnTo>
                  <a:lnTo>
                    <a:pt x="324" y="592"/>
                  </a:lnTo>
                  <a:lnTo>
                    <a:pt x="292" y="592"/>
                  </a:lnTo>
                  <a:lnTo>
                    <a:pt x="292" y="592"/>
                  </a:lnTo>
                  <a:lnTo>
                    <a:pt x="260" y="592"/>
                  </a:lnTo>
                  <a:lnTo>
                    <a:pt x="230" y="588"/>
                  </a:lnTo>
                  <a:lnTo>
                    <a:pt x="202" y="580"/>
                  </a:lnTo>
                  <a:lnTo>
                    <a:pt x="174" y="570"/>
                  </a:lnTo>
                  <a:lnTo>
                    <a:pt x="148" y="558"/>
                  </a:lnTo>
                  <a:lnTo>
                    <a:pt x="124" y="544"/>
                  </a:lnTo>
                  <a:lnTo>
                    <a:pt x="102" y="528"/>
                  </a:lnTo>
                  <a:lnTo>
                    <a:pt x="82" y="508"/>
                  </a:lnTo>
                  <a:lnTo>
                    <a:pt x="64" y="488"/>
                  </a:lnTo>
                  <a:lnTo>
                    <a:pt x="48" y="464"/>
                  </a:lnTo>
                  <a:lnTo>
                    <a:pt x="34" y="440"/>
                  </a:lnTo>
                  <a:lnTo>
                    <a:pt x="22" y="414"/>
                  </a:lnTo>
                  <a:lnTo>
                    <a:pt x="12" y="386"/>
                  </a:lnTo>
                  <a:lnTo>
                    <a:pt x="6" y="356"/>
                  </a:lnTo>
                  <a:lnTo>
                    <a:pt x="2" y="326"/>
                  </a:lnTo>
                  <a:lnTo>
                    <a:pt x="0" y="29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5" name="Freeform 74"/>
            <p:cNvSpPr>
              <a:spLocks/>
            </p:cNvSpPr>
            <p:nvPr/>
          </p:nvSpPr>
          <p:spPr bwMode="auto">
            <a:xfrm>
              <a:off x="1883091" y="571753"/>
              <a:ext cx="638175" cy="939800"/>
            </a:xfrm>
            <a:custGeom>
              <a:avLst/>
              <a:gdLst>
                <a:gd name="T0" fmla="*/ 344 w 402"/>
                <a:gd name="T1" fmla="*/ 124 h 592"/>
                <a:gd name="T2" fmla="*/ 270 w 402"/>
                <a:gd name="T3" fmla="*/ 112 h 592"/>
                <a:gd name="T4" fmla="*/ 246 w 402"/>
                <a:gd name="T5" fmla="*/ 110 h 592"/>
                <a:gd name="T6" fmla="*/ 206 w 402"/>
                <a:gd name="T7" fmla="*/ 112 h 592"/>
                <a:gd name="T8" fmla="*/ 176 w 402"/>
                <a:gd name="T9" fmla="*/ 120 h 592"/>
                <a:gd name="T10" fmla="*/ 156 w 402"/>
                <a:gd name="T11" fmla="*/ 134 h 592"/>
                <a:gd name="T12" fmla="*/ 148 w 402"/>
                <a:gd name="T13" fmla="*/ 154 h 592"/>
                <a:gd name="T14" fmla="*/ 148 w 402"/>
                <a:gd name="T15" fmla="*/ 160 h 592"/>
                <a:gd name="T16" fmla="*/ 158 w 402"/>
                <a:gd name="T17" fmla="*/ 178 h 592"/>
                <a:gd name="T18" fmla="*/ 182 w 402"/>
                <a:gd name="T19" fmla="*/ 202 h 592"/>
                <a:gd name="T20" fmla="*/ 220 w 402"/>
                <a:gd name="T21" fmla="*/ 224 h 592"/>
                <a:gd name="T22" fmla="*/ 264 w 402"/>
                <a:gd name="T23" fmla="*/ 248 h 592"/>
                <a:gd name="T24" fmla="*/ 310 w 402"/>
                <a:gd name="T25" fmla="*/ 276 h 592"/>
                <a:gd name="T26" fmla="*/ 354 w 402"/>
                <a:gd name="T27" fmla="*/ 312 h 592"/>
                <a:gd name="T28" fmla="*/ 372 w 402"/>
                <a:gd name="T29" fmla="*/ 334 h 592"/>
                <a:gd name="T30" fmla="*/ 388 w 402"/>
                <a:gd name="T31" fmla="*/ 360 h 592"/>
                <a:gd name="T32" fmla="*/ 398 w 402"/>
                <a:gd name="T33" fmla="*/ 390 h 592"/>
                <a:gd name="T34" fmla="*/ 402 w 402"/>
                <a:gd name="T35" fmla="*/ 424 h 592"/>
                <a:gd name="T36" fmla="*/ 400 w 402"/>
                <a:gd name="T37" fmla="*/ 444 h 592"/>
                <a:gd name="T38" fmla="*/ 392 w 402"/>
                <a:gd name="T39" fmla="*/ 480 h 592"/>
                <a:gd name="T40" fmla="*/ 376 w 402"/>
                <a:gd name="T41" fmla="*/ 510 h 592"/>
                <a:gd name="T42" fmla="*/ 352 w 402"/>
                <a:gd name="T43" fmla="*/ 538 h 592"/>
                <a:gd name="T44" fmla="*/ 322 w 402"/>
                <a:gd name="T45" fmla="*/ 558 h 592"/>
                <a:gd name="T46" fmla="*/ 286 w 402"/>
                <a:gd name="T47" fmla="*/ 576 h 592"/>
                <a:gd name="T48" fmla="*/ 242 w 402"/>
                <a:gd name="T49" fmla="*/ 586 h 592"/>
                <a:gd name="T50" fmla="*/ 196 w 402"/>
                <a:gd name="T51" fmla="*/ 592 h 592"/>
                <a:gd name="T52" fmla="*/ 170 w 402"/>
                <a:gd name="T53" fmla="*/ 592 h 592"/>
                <a:gd name="T54" fmla="*/ 86 w 402"/>
                <a:gd name="T55" fmla="*/ 584 h 592"/>
                <a:gd name="T56" fmla="*/ 10 w 402"/>
                <a:gd name="T57" fmla="*/ 568 h 592"/>
                <a:gd name="T58" fmla="*/ 10 w 402"/>
                <a:gd name="T59" fmla="*/ 448 h 592"/>
                <a:gd name="T60" fmla="*/ 86 w 402"/>
                <a:gd name="T61" fmla="*/ 470 h 592"/>
                <a:gd name="T62" fmla="*/ 152 w 402"/>
                <a:gd name="T63" fmla="*/ 482 h 592"/>
                <a:gd name="T64" fmla="*/ 176 w 402"/>
                <a:gd name="T65" fmla="*/ 484 h 592"/>
                <a:gd name="T66" fmla="*/ 204 w 402"/>
                <a:gd name="T67" fmla="*/ 480 h 592"/>
                <a:gd name="T68" fmla="*/ 230 w 402"/>
                <a:gd name="T69" fmla="*/ 470 h 592"/>
                <a:gd name="T70" fmla="*/ 248 w 402"/>
                <a:gd name="T71" fmla="*/ 452 h 592"/>
                <a:gd name="T72" fmla="*/ 254 w 402"/>
                <a:gd name="T73" fmla="*/ 428 h 592"/>
                <a:gd name="T74" fmla="*/ 252 w 402"/>
                <a:gd name="T75" fmla="*/ 416 h 592"/>
                <a:gd name="T76" fmla="*/ 236 w 402"/>
                <a:gd name="T77" fmla="*/ 394 h 592"/>
                <a:gd name="T78" fmla="*/ 186 w 402"/>
                <a:gd name="T79" fmla="*/ 360 h 592"/>
                <a:gd name="T80" fmla="*/ 140 w 402"/>
                <a:gd name="T81" fmla="*/ 334 h 592"/>
                <a:gd name="T82" fmla="*/ 92 w 402"/>
                <a:gd name="T83" fmla="*/ 304 h 592"/>
                <a:gd name="T84" fmla="*/ 46 w 402"/>
                <a:gd name="T85" fmla="*/ 264 h 592"/>
                <a:gd name="T86" fmla="*/ 20 w 402"/>
                <a:gd name="T87" fmla="*/ 226 h 592"/>
                <a:gd name="T88" fmla="*/ 8 w 402"/>
                <a:gd name="T89" fmla="*/ 198 h 592"/>
                <a:gd name="T90" fmla="*/ 2 w 402"/>
                <a:gd name="T91" fmla="*/ 170 h 592"/>
                <a:gd name="T92" fmla="*/ 0 w 402"/>
                <a:gd name="T93" fmla="*/ 154 h 592"/>
                <a:gd name="T94" fmla="*/ 4 w 402"/>
                <a:gd name="T95" fmla="*/ 120 h 592"/>
                <a:gd name="T96" fmla="*/ 16 w 402"/>
                <a:gd name="T97" fmla="*/ 88 h 592"/>
                <a:gd name="T98" fmla="*/ 36 w 402"/>
                <a:gd name="T99" fmla="*/ 62 h 592"/>
                <a:gd name="T100" fmla="*/ 64 w 402"/>
                <a:gd name="T101" fmla="*/ 40 h 592"/>
                <a:gd name="T102" fmla="*/ 96 w 402"/>
                <a:gd name="T103" fmla="*/ 24 h 592"/>
                <a:gd name="T104" fmla="*/ 134 w 402"/>
                <a:gd name="T105" fmla="*/ 10 h 592"/>
                <a:gd name="T106" fmla="*/ 176 w 402"/>
                <a:gd name="T107" fmla="*/ 4 h 592"/>
                <a:gd name="T108" fmla="*/ 220 w 402"/>
                <a:gd name="T109" fmla="*/ 0 h 592"/>
                <a:gd name="T110" fmla="*/ 252 w 402"/>
                <a:gd name="T111" fmla="*/ 2 h 592"/>
                <a:gd name="T112" fmla="*/ 344 w 402"/>
                <a:gd name="T113" fmla="*/ 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 h="592">
                  <a:moveTo>
                    <a:pt x="344" y="124"/>
                  </a:moveTo>
                  <a:lnTo>
                    <a:pt x="344" y="124"/>
                  </a:lnTo>
                  <a:lnTo>
                    <a:pt x="294" y="114"/>
                  </a:lnTo>
                  <a:lnTo>
                    <a:pt x="270" y="112"/>
                  </a:lnTo>
                  <a:lnTo>
                    <a:pt x="246" y="110"/>
                  </a:lnTo>
                  <a:lnTo>
                    <a:pt x="246" y="110"/>
                  </a:lnTo>
                  <a:lnTo>
                    <a:pt x="226" y="110"/>
                  </a:lnTo>
                  <a:lnTo>
                    <a:pt x="206" y="112"/>
                  </a:lnTo>
                  <a:lnTo>
                    <a:pt x="190" y="116"/>
                  </a:lnTo>
                  <a:lnTo>
                    <a:pt x="176" y="120"/>
                  </a:lnTo>
                  <a:lnTo>
                    <a:pt x="164" y="128"/>
                  </a:lnTo>
                  <a:lnTo>
                    <a:pt x="156" y="134"/>
                  </a:lnTo>
                  <a:lnTo>
                    <a:pt x="150" y="144"/>
                  </a:lnTo>
                  <a:lnTo>
                    <a:pt x="148" y="154"/>
                  </a:lnTo>
                  <a:lnTo>
                    <a:pt x="148" y="154"/>
                  </a:lnTo>
                  <a:lnTo>
                    <a:pt x="148" y="160"/>
                  </a:lnTo>
                  <a:lnTo>
                    <a:pt x="150" y="166"/>
                  </a:lnTo>
                  <a:lnTo>
                    <a:pt x="158" y="178"/>
                  </a:lnTo>
                  <a:lnTo>
                    <a:pt x="168" y="190"/>
                  </a:lnTo>
                  <a:lnTo>
                    <a:pt x="182" y="202"/>
                  </a:lnTo>
                  <a:lnTo>
                    <a:pt x="200" y="212"/>
                  </a:lnTo>
                  <a:lnTo>
                    <a:pt x="220" y="224"/>
                  </a:lnTo>
                  <a:lnTo>
                    <a:pt x="264" y="248"/>
                  </a:lnTo>
                  <a:lnTo>
                    <a:pt x="264" y="248"/>
                  </a:lnTo>
                  <a:lnTo>
                    <a:pt x="286" y="262"/>
                  </a:lnTo>
                  <a:lnTo>
                    <a:pt x="310" y="276"/>
                  </a:lnTo>
                  <a:lnTo>
                    <a:pt x="332" y="292"/>
                  </a:lnTo>
                  <a:lnTo>
                    <a:pt x="354" y="312"/>
                  </a:lnTo>
                  <a:lnTo>
                    <a:pt x="364" y="322"/>
                  </a:lnTo>
                  <a:lnTo>
                    <a:pt x="372" y="334"/>
                  </a:lnTo>
                  <a:lnTo>
                    <a:pt x="380" y="346"/>
                  </a:lnTo>
                  <a:lnTo>
                    <a:pt x="388" y="360"/>
                  </a:lnTo>
                  <a:lnTo>
                    <a:pt x="394" y="374"/>
                  </a:lnTo>
                  <a:lnTo>
                    <a:pt x="398" y="390"/>
                  </a:lnTo>
                  <a:lnTo>
                    <a:pt x="400" y="406"/>
                  </a:lnTo>
                  <a:lnTo>
                    <a:pt x="402" y="424"/>
                  </a:lnTo>
                  <a:lnTo>
                    <a:pt x="402" y="424"/>
                  </a:lnTo>
                  <a:lnTo>
                    <a:pt x="400" y="444"/>
                  </a:lnTo>
                  <a:lnTo>
                    <a:pt x="398" y="462"/>
                  </a:lnTo>
                  <a:lnTo>
                    <a:pt x="392" y="480"/>
                  </a:lnTo>
                  <a:lnTo>
                    <a:pt x="384" y="496"/>
                  </a:lnTo>
                  <a:lnTo>
                    <a:pt x="376" y="510"/>
                  </a:lnTo>
                  <a:lnTo>
                    <a:pt x="364" y="524"/>
                  </a:lnTo>
                  <a:lnTo>
                    <a:pt x="352" y="538"/>
                  </a:lnTo>
                  <a:lnTo>
                    <a:pt x="338" y="548"/>
                  </a:lnTo>
                  <a:lnTo>
                    <a:pt x="322" y="558"/>
                  </a:lnTo>
                  <a:lnTo>
                    <a:pt x="304" y="568"/>
                  </a:lnTo>
                  <a:lnTo>
                    <a:pt x="286" y="576"/>
                  </a:lnTo>
                  <a:lnTo>
                    <a:pt x="264" y="582"/>
                  </a:lnTo>
                  <a:lnTo>
                    <a:pt x="242" y="586"/>
                  </a:lnTo>
                  <a:lnTo>
                    <a:pt x="220" y="590"/>
                  </a:lnTo>
                  <a:lnTo>
                    <a:pt x="196" y="592"/>
                  </a:lnTo>
                  <a:lnTo>
                    <a:pt x="170" y="592"/>
                  </a:lnTo>
                  <a:lnTo>
                    <a:pt x="170" y="592"/>
                  </a:lnTo>
                  <a:lnTo>
                    <a:pt x="126" y="590"/>
                  </a:lnTo>
                  <a:lnTo>
                    <a:pt x="86" y="584"/>
                  </a:lnTo>
                  <a:lnTo>
                    <a:pt x="48" y="576"/>
                  </a:lnTo>
                  <a:lnTo>
                    <a:pt x="10" y="568"/>
                  </a:lnTo>
                  <a:lnTo>
                    <a:pt x="10" y="448"/>
                  </a:lnTo>
                  <a:lnTo>
                    <a:pt x="10" y="448"/>
                  </a:lnTo>
                  <a:lnTo>
                    <a:pt x="44" y="458"/>
                  </a:lnTo>
                  <a:lnTo>
                    <a:pt x="86" y="470"/>
                  </a:lnTo>
                  <a:lnTo>
                    <a:pt x="130" y="480"/>
                  </a:lnTo>
                  <a:lnTo>
                    <a:pt x="152" y="482"/>
                  </a:lnTo>
                  <a:lnTo>
                    <a:pt x="176" y="484"/>
                  </a:lnTo>
                  <a:lnTo>
                    <a:pt x="176" y="484"/>
                  </a:lnTo>
                  <a:lnTo>
                    <a:pt x="190" y="482"/>
                  </a:lnTo>
                  <a:lnTo>
                    <a:pt x="204" y="480"/>
                  </a:lnTo>
                  <a:lnTo>
                    <a:pt x="218" y="476"/>
                  </a:lnTo>
                  <a:lnTo>
                    <a:pt x="230" y="470"/>
                  </a:lnTo>
                  <a:lnTo>
                    <a:pt x="240" y="462"/>
                  </a:lnTo>
                  <a:lnTo>
                    <a:pt x="248" y="452"/>
                  </a:lnTo>
                  <a:lnTo>
                    <a:pt x="252" y="442"/>
                  </a:lnTo>
                  <a:lnTo>
                    <a:pt x="254" y="428"/>
                  </a:lnTo>
                  <a:lnTo>
                    <a:pt x="254" y="428"/>
                  </a:lnTo>
                  <a:lnTo>
                    <a:pt x="252" y="416"/>
                  </a:lnTo>
                  <a:lnTo>
                    <a:pt x="246" y="404"/>
                  </a:lnTo>
                  <a:lnTo>
                    <a:pt x="236" y="394"/>
                  </a:lnTo>
                  <a:lnTo>
                    <a:pt x="222" y="384"/>
                  </a:lnTo>
                  <a:lnTo>
                    <a:pt x="186" y="360"/>
                  </a:lnTo>
                  <a:lnTo>
                    <a:pt x="140" y="334"/>
                  </a:lnTo>
                  <a:lnTo>
                    <a:pt x="140" y="334"/>
                  </a:lnTo>
                  <a:lnTo>
                    <a:pt x="116" y="320"/>
                  </a:lnTo>
                  <a:lnTo>
                    <a:pt x="92" y="304"/>
                  </a:lnTo>
                  <a:lnTo>
                    <a:pt x="68" y="284"/>
                  </a:lnTo>
                  <a:lnTo>
                    <a:pt x="46" y="264"/>
                  </a:lnTo>
                  <a:lnTo>
                    <a:pt x="28" y="238"/>
                  </a:lnTo>
                  <a:lnTo>
                    <a:pt x="20" y="226"/>
                  </a:lnTo>
                  <a:lnTo>
                    <a:pt x="14" y="212"/>
                  </a:lnTo>
                  <a:lnTo>
                    <a:pt x="8" y="198"/>
                  </a:lnTo>
                  <a:lnTo>
                    <a:pt x="4" y="184"/>
                  </a:lnTo>
                  <a:lnTo>
                    <a:pt x="2" y="170"/>
                  </a:lnTo>
                  <a:lnTo>
                    <a:pt x="0" y="154"/>
                  </a:lnTo>
                  <a:lnTo>
                    <a:pt x="0" y="154"/>
                  </a:lnTo>
                  <a:lnTo>
                    <a:pt x="2" y="136"/>
                  </a:lnTo>
                  <a:lnTo>
                    <a:pt x="4" y="120"/>
                  </a:lnTo>
                  <a:lnTo>
                    <a:pt x="10" y="104"/>
                  </a:lnTo>
                  <a:lnTo>
                    <a:pt x="16" y="88"/>
                  </a:lnTo>
                  <a:lnTo>
                    <a:pt x="26" y="74"/>
                  </a:lnTo>
                  <a:lnTo>
                    <a:pt x="36" y="62"/>
                  </a:lnTo>
                  <a:lnTo>
                    <a:pt x="50" y="50"/>
                  </a:lnTo>
                  <a:lnTo>
                    <a:pt x="64" y="40"/>
                  </a:lnTo>
                  <a:lnTo>
                    <a:pt x="78" y="32"/>
                  </a:lnTo>
                  <a:lnTo>
                    <a:pt x="96" y="24"/>
                  </a:lnTo>
                  <a:lnTo>
                    <a:pt x="114" y="16"/>
                  </a:lnTo>
                  <a:lnTo>
                    <a:pt x="134" y="10"/>
                  </a:lnTo>
                  <a:lnTo>
                    <a:pt x="154" y="6"/>
                  </a:lnTo>
                  <a:lnTo>
                    <a:pt x="176" y="4"/>
                  </a:lnTo>
                  <a:lnTo>
                    <a:pt x="198" y="2"/>
                  </a:lnTo>
                  <a:lnTo>
                    <a:pt x="220" y="0"/>
                  </a:lnTo>
                  <a:lnTo>
                    <a:pt x="220" y="0"/>
                  </a:lnTo>
                  <a:lnTo>
                    <a:pt x="252" y="2"/>
                  </a:lnTo>
                  <a:lnTo>
                    <a:pt x="282" y="4"/>
                  </a:lnTo>
                  <a:lnTo>
                    <a:pt x="344" y="10"/>
                  </a:lnTo>
                  <a:lnTo>
                    <a:pt x="344" y="12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6" name="Freeform 75"/>
            <p:cNvSpPr>
              <a:spLocks/>
            </p:cNvSpPr>
            <p:nvPr/>
          </p:nvSpPr>
          <p:spPr bwMode="auto">
            <a:xfrm>
              <a:off x="1883092" y="571753"/>
              <a:ext cx="638175" cy="939800"/>
            </a:xfrm>
            <a:custGeom>
              <a:avLst/>
              <a:gdLst>
                <a:gd name="T0" fmla="*/ 344 w 402"/>
                <a:gd name="T1" fmla="*/ 124 h 592"/>
                <a:gd name="T2" fmla="*/ 270 w 402"/>
                <a:gd name="T3" fmla="*/ 112 h 592"/>
                <a:gd name="T4" fmla="*/ 246 w 402"/>
                <a:gd name="T5" fmla="*/ 110 h 592"/>
                <a:gd name="T6" fmla="*/ 206 w 402"/>
                <a:gd name="T7" fmla="*/ 112 h 592"/>
                <a:gd name="T8" fmla="*/ 176 w 402"/>
                <a:gd name="T9" fmla="*/ 120 h 592"/>
                <a:gd name="T10" fmla="*/ 156 w 402"/>
                <a:gd name="T11" fmla="*/ 134 h 592"/>
                <a:gd name="T12" fmla="*/ 148 w 402"/>
                <a:gd name="T13" fmla="*/ 154 h 592"/>
                <a:gd name="T14" fmla="*/ 148 w 402"/>
                <a:gd name="T15" fmla="*/ 160 h 592"/>
                <a:gd name="T16" fmla="*/ 158 w 402"/>
                <a:gd name="T17" fmla="*/ 178 h 592"/>
                <a:gd name="T18" fmla="*/ 182 w 402"/>
                <a:gd name="T19" fmla="*/ 202 h 592"/>
                <a:gd name="T20" fmla="*/ 220 w 402"/>
                <a:gd name="T21" fmla="*/ 224 h 592"/>
                <a:gd name="T22" fmla="*/ 264 w 402"/>
                <a:gd name="T23" fmla="*/ 248 h 592"/>
                <a:gd name="T24" fmla="*/ 310 w 402"/>
                <a:gd name="T25" fmla="*/ 276 h 592"/>
                <a:gd name="T26" fmla="*/ 354 w 402"/>
                <a:gd name="T27" fmla="*/ 312 h 592"/>
                <a:gd name="T28" fmla="*/ 372 w 402"/>
                <a:gd name="T29" fmla="*/ 334 h 592"/>
                <a:gd name="T30" fmla="*/ 388 w 402"/>
                <a:gd name="T31" fmla="*/ 360 h 592"/>
                <a:gd name="T32" fmla="*/ 398 w 402"/>
                <a:gd name="T33" fmla="*/ 390 h 592"/>
                <a:gd name="T34" fmla="*/ 402 w 402"/>
                <a:gd name="T35" fmla="*/ 424 h 592"/>
                <a:gd name="T36" fmla="*/ 400 w 402"/>
                <a:gd name="T37" fmla="*/ 444 h 592"/>
                <a:gd name="T38" fmla="*/ 392 w 402"/>
                <a:gd name="T39" fmla="*/ 480 h 592"/>
                <a:gd name="T40" fmla="*/ 376 w 402"/>
                <a:gd name="T41" fmla="*/ 510 h 592"/>
                <a:gd name="T42" fmla="*/ 352 w 402"/>
                <a:gd name="T43" fmla="*/ 538 h 592"/>
                <a:gd name="T44" fmla="*/ 322 w 402"/>
                <a:gd name="T45" fmla="*/ 558 h 592"/>
                <a:gd name="T46" fmla="*/ 286 w 402"/>
                <a:gd name="T47" fmla="*/ 576 h 592"/>
                <a:gd name="T48" fmla="*/ 242 w 402"/>
                <a:gd name="T49" fmla="*/ 586 h 592"/>
                <a:gd name="T50" fmla="*/ 196 w 402"/>
                <a:gd name="T51" fmla="*/ 592 h 592"/>
                <a:gd name="T52" fmla="*/ 170 w 402"/>
                <a:gd name="T53" fmla="*/ 592 h 592"/>
                <a:gd name="T54" fmla="*/ 86 w 402"/>
                <a:gd name="T55" fmla="*/ 584 h 592"/>
                <a:gd name="T56" fmla="*/ 10 w 402"/>
                <a:gd name="T57" fmla="*/ 568 h 592"/>
                <a:gd name="T58" fmla="*/ 10 w 402"/>
                <a:gd name="T59" fmla="*/ 448 h 592"/>
                <a:gd name="T60" fmla="*/ 86 w 402"/>
                <a:gd name="T61" fmla="*/ 470 h 592"/>
                <a:gd name="T62" fmla="*/ 152 w 402"/>
                <a:gd name="T63" fmla="*/ 482 h 592"/>
                <a:gd name="T64" fmla="*/ 176 w 402"/>
                <a:gd name="T65" fmla="*/ 484 h 592"/>
                <a:gd name="T66" fmla="*/ 204 w 402"/>
                <a:gd name="T67" fmla="*/ 480 h 592"/>
                <a:gd name="T68" fmla="*/ 230 w 402"/>
                <a:gd name="T69" fmla="*/ 470 h 592"/>
                <a:gd name="T70" fmla="*/ 248 w 402"/>
                <a:gd name="T71" fmla="*/ 452 h 592"/>
                <a:gd name="T72" fmla="*/ 254 w 402"/>
                <a:gd name="T73" fmla="*/ 428 h 592"/>
                <a:gd name="T74" fmla="*/ 252 w 402"/>
                <a:gd name="T75" fmla="*/ 416 h 592"/>
                <a:gd name="T76" fmla="*/ 236 w 402"/>
                <a:gd name="T77" fmla="*/ 394 h 592"/>
                <a:gd name="T78" fmla="*/ 186 w 402"/>
                <a:gd name="T79" fmla="*/ 360 h 592"/>
                <a:gd name="T80" fmla="*/ 140 w 402"/>
                <a:gd name="T81" fmla="*/ 334 h 592"/>
                <a:gd name="T82" fmla="*/ 92 w 402"/>
                <a:gd name="T83" fmla="*/ 304 h 592"/>
                <a:gd name="T84" fmla="*/ 46 w 402"/>
                <a:gd name="T85" fmla="*/ 264 h 592"/>
                <a:gd name="T86" fmla="*/ 20 w 402"/>
                <a:gd name="T87" fmla="*/ 226 h 592"/>
                <a:gd name="T88" fmla="*/ 8 w 402"/>
                <a:gd name="T89" fmla="*/ 198 h 592"/>
                <a:gd name="T90" fmla="*/ 2 w 402"/>
                <a:gd name="T91" fmla="*/ 170 h 592"/>
                <a:gd name="T92" fmla="*/ 0 w 402"/>
                <a:gd name="T93" fmla="*/ 154 h 592"/>
                <a:gd name="T94" fmla="*/ 4 w 402"/>
                <a:gd name="T95" fmla="*/ 120 h 592"/>
                <a:gd name="T96" fmla="*/ 16 w 402"/>
                <a:gd name="T97" fmla="*/ 88 h 592"/>
                <a:gd name="T98" fmla="*/ 36 w 402"/>
                <a:gd name="T99" fmla="*/ 62 h 592"/>
                <a:gd name="T100" fmla="*/ 64 w 402"/>
                <a:gd name="T101" fmla="*/ 40 h 592"/>
                <a:gd name="T102" fmla="*/ 96 w 402"/>
                <a:gd name="T103" fmla="*/ 24 h 592"/>
                <a:gd name="T104" fmla="*/ 134 w 402"/>
                <a:gd name="T105" fmla="*/ 10 h 592"/>
                <a:gd name="T106" fmla="*/ 176 w 402"/>
                <a:gd name="T107" fmla="*/ 4 h 592"/>
                <a:gd name="T108" fmla="*/ 220 w 402"/>
                <a:gd name="T109" fmla="*/ 0 h 592"/>
                <a:gd name="T110" fmla="*/ 252 w 402"/>
                <a:gd name="T111" fmla="*/ 2 h 592"/>
                <a:gd name="T112" fmla="*/ 344 w 402"/>
                <a:gd name="T113" fmla="*/ 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 h="592">
                  <a:moveTo>
                    <a:pt x="344" y="124"/>
                  </a:moveTo>
                  <a:lnTo>
                    <a:pt x="344" y="124"/>
                  </a:lnTo>
                  <a:lnTo>
                    <a:pt x="294" y="114"/>
                  </a:lnTo>
                  <a:lnTo>
                    <a:pt x="270" y="112"/>
                  </a:lnTo>
                  <a:lnTo>
                    <a:pt x="246" y="110"/>
                  </a:lnTo>
                  <a:lnTo>
                    <a:pt x="246" y="110"/>
                  </a:lnTo>
                  <a:lnTo>
                    <a:pt x="226" y="110"/>
                  </a:lnTo>
                  <a:lnTo>
                    <a:pt x="206" y="112"/>
                  </a:lnTo>
                  <a:lnTo>
                    <a:pt x="190" y="116"/>
                  </a:lnTo>
                  <a:lnTo>
                    <a:pt x="176" y="120"/>
                  </a:lnTo>
                  <a:lnTo>
                    <a:pt x="164" y="128"/>
                  </a:lnTo>
                  <a:lnTo>
                    <a:pt x="156" y="134"/>
                  </a:lnTo>
                  <a:lnTo>
                    <a:pt x="150" y="144"/>
                  </a:lnTo>
                  <a:lnTo>
                    <a:pt x="148" y="154"/>
                  </a:lnTo>
                  <a:lnTo>
                    <a:pt x="148" y="154"/>
                  </a:lnTo>
                  <a:lnTo>
                    <a:pt x="148" y="160"/>
                  </a:lnTo>
                  <a:lnTo>
                    <a:pt x="150" y="166"/>
                  </a:lnTo>
                  <a:lnTo>
                    <a:pt x="158" y="178"/>
                  </a:lnTo>
                  <a:lnTo>
                    <a:pt x="168" y="190"/>
                  </a:lnTo>
                  <a:lnTo>
                    <a:pt x="182" y="202"/>
                  </a:lnTo>
                  <a:lnTo>
                    <a:pt x="200" y="212"/>
                  </a:lnTo>
                  <a:lnTo>
                    <a:pt x="220" y="224"/>
                  </a:lnTo>
                  <a:lnTo>
                    <a:pt x="264" y="248"/>
                  </a:lnTo>
                  <a:lnTo>
                    <a:pt x="264" y="248"/>
                  </a:lnTo>
                  <a:lnTo>
                    <a:pt x="286" y="262"/>
                  </a:lnTo>
                  <a:lnTo>
                    <a:pt x="310" y="276"/>
                  </a:lnTo>
                  <a:lnTo>
                    <a:pt x="332" y="292"/>
                  </a:lnTo>
                  <a:lnTo>
                    <a:pt x="354" y="312"/>
                  </a:lnTo>
                  <a:lnTo>
                    <a:pt x="364" y="322"/>
                  </a:lnTo>
                  <a:lnTo>
                    <a:pt x="372" y="334"/>
                  </a:lnTo>
                  <a:lnTo>
                    <a:pt x="380" y="346"/>
                  </a:lnTo>
                  <a:lnTo>
                    <a:pt x="388" y="360"/>
                  </a:lnTo>
                  <a:lnTo>
                    <a:pt x="394" y="374"/>
                  </a:lnTo>
                  <a:lnTo>
                    <a:pt x="398" y="390"/>
                  </a:lnTo>
                  <a:lnTo>
                    <a:pt x="400" y="406"/>
                  </a:lnTo>
                  <a:lnTo>
                    <a:pt x="402" y="424"/>
                  </a:lnTo>
                  <a:lnTo>
                    <a:pt x="402" y="424"/>
                  </a:lnTo>
                  <a:lnTo>
                    <a:pt x="400" y="444"/>
                  </a:lnTo>
                  <a:lnTo>
                    <a:pt x="398" y="462"/>
                  </a:lnTo>
                  <a:lnTo>
                    <a:pt x="392" y="480"/>
                  </a:lnTo>
                  <a:lnTo>
                    <a:pt x="384" y="496"/>
                  </a:lnTo>
                  <a:lnTo>
                    <a:pt x="376" y="510"/>
                  </a:lnTo>
                  <a:lnTo>
                    <a:pt x="364" y="524"/>
                  </a:lnTo>
                  <a:lnTo>
                    <a:pt x="352" y="538"/>
                  </a:lnTo>
                  <a:lnTo>
                    <a:pt x="338" y="548"/>
                  </a:lnTo>
                  <a:lnTo>
                    <a:pt x="322" y="558"/>
                  </a:lnTo>
                  <a:lnTo>
                    <a:pt x="304" y="568"/>
                  </a:lnTo>
                  <a:lnTo>
                    <a:pt x="286" y="576"/>
                  </a:lnTo>
                  <a:lnTo>
                    <a:pt x="264" y="582"/>
                  </a:lnTo>
                  <a:lnTo>
                    <a:pt x="242" y="586"/>
                  </a:lnTo>
                  <a:lnTo>
                    <a:pt x="220" y="590"/>
                  </a:lnTo>
                  <a:lnTo>
                    <a:pt x="196" y="592"/>
                  </a:lnTo>
                  <a:lnTo>
                    <a:pt x="170" y="592"/>
                  </a:lnTo>
                  <a:lnTo>
                    <a:pt x="170" y="592"/>
                  </a:lnTo>
                  <a:lnTo>
                    <a:pt x="126" y="590"/>
                  </a:lnTo>
                  <a:lnTo>
                    <a:pt x="86" y="584"/>
                  </a:lnTo>
                  <a:lnTo>
                    <a:pt x="48" y="576"/>
                  </a:lnTo>
                  <a:lnTo>
                    <a:pt x="10" y="568"/>
                  </a:lnTo>
                  <a:lnTo>
                    <a:pt x="10" y="448"/>
                  </a:lnTo>
                  <a:lnTo>
                    <a:pt x="10" y="448"/>
                  </a:lnTo>
                  <a:lnTo>
                    <a:pt x="44" y="458"/>
                  </a:lnTo>
                  <a:lnTo>
                    <a:pt x="86" y="470"/>
                  </a:lnTo>
                  <a:lnTo>
                    <a:pt x="130" y="480"/>
                  </a:lnTo>
                  <a:lnTo>
                    <a:pt x="152" y="482"/>
                  </a:lnTo>
                  <a:lnTo>
                    <a:pt x="176" y="484"/>
                  </a:lnTo>
                  <a:lnTo>
                    <a:pt x="176" y="484"/>
                  </a:lnTo>
                  <a:lnTo>
                    <a:pt x="190" y="482"/>
                  </a:lnTo>
                  <a:lnTo>
                    <a:pt x="204" y="480"/>
                  </a:lnTo>
                  <a:lnTo>
                    <a:pt x="218" y="476"/>
                  </a:lnTo>
                  <a:lnTo>
                    <a:pt x="230" y="470"/>
                  </a:lnTo>
                  <a:lnTo>
                    <a:pt x="240" y="462"/>
                  </a:lnTo>
                  <a:lnTo>
                    <a:pt x="248" y="452"/>
                  </a:lnTo>
                  <a:lnTo>
                    <a:pt x="252" y="442"/>
                  </a:lnTo>
                  <a:lnTo>
                    <a:pt x="254" y="428"/>
                  </a:lnTo>
                  <a:lnTo>
                    <a:pt x="254" y="428"/>
                  </a:lnTo>
                  <a:lnTo>
                    <a:pt x="252" y="416"/>
                  </a:lnTo>
                  <a:lnTo>
                    <a:pt x="246" y="404"/>
                  </a:lnTo>
                  <a:lnTo>
                    <a:pt x="236" y="394"/>
                  </a:lnTo>
                  <a:lnTo>
                    <a:pt x="222" y="384"/>
                  </a:lnTo>
                  <a:lnTo>
                    <a:pt x="186" y="360"/>
                  </a:lnTo>
                  <a:lnTo>
                    <a:pt x="140" y="334"/>
                  </a:lnTo>
                  <a:lnTo>
                    <a:pt x="140" y="334"/>
                  </a:lnTo>
                  <a:lnTo>
                    <a:pt x="116" y="320"/>
                  </a:lnTo>
                  <a:lnTo>
                    <a:pt x="92" y="304"/>
                  </a:lnTo>
                  <a:lnTo>
                    <a:pt x="68" y="284"/>
                  </a:lnTo>
                  <a:lnTo>
                    <a:pt x="46" y="264"/>
                  </a:lnTo>
                  <a:lnTo>
                    <a:pt x="28" y="238"/>
                  </a:lnTo>
                  <a:lnTo>
                    <a:pt x="20" y="226"/>
                  </a:lnTo>
                  <a:lnTo>
                    <a:pt x="14" y="212"/>
                  </a:lnTo>
                  <a:lnTo>
                    <a:pt x="8" y="198"/>
                  </a:lnTo>
                  <a:lnTo>
                    <a:pt x="4" y="184"/>
                  </a:lnTo>
                  <a:lnTo>
                    <a:pt x="2" y="170"/>
                  </a:lnTo>
                  <a:lnTo>
                    <a:pt x="0" y="154"/>
                  </a:lnTo>
                  <a:lnTo>
                    <a:pt x="0" y="154"/>
                  </a:lnTo>
                  <a:lnTo>
                    <a:pt x="2" y="136"/>
                  </a:lnTo>
                  <a:lnTo>
                    <a:pt x="4" y="120"/>
                  </a:lnTo>
                  <a:lnTo>
                    <a:pt x="10" y="104"/>
                  </a:lnTo>
                  <a:lnTo>
                    <a:pt x="16" y="88"/>
                  </a:lnTo>
                  <a:lnTo>
                    <a:pt x="26" y="74"/>
                  </a:lnTo>
                  <a:lnTo>
                    <a:pt x="36" y="62"/>
                  </a:lnTo>
                  <a:lnTo>
                    <a:pt x="50" y="50"/>
                  </a:lnTo>
                  <a:lnTo>
                    <a:pt x="64" y="40"/>
                  </a:lnTo>
                  <a:lnTo>
                    <a:pt x="78" y="32"/>
                  </a:lnTo>
                  <a:lnTo>
                    <a:pt x="96" y="24"/>
                  </a:lnTo>
                  <a:lnTo>
                    <a:pt x="114" y="16"/>
                  </a:lnTo>
                  <a:lnTo>
                    <a:pt x="134" y="10"/>
                  </a:lnTo>
                  <a:lnTo>
                    <a:pt x="154" y="6"/>
                  </a:lnTo>
                  <a:lnTo>
                    <a:pt x="176" y="4"/>
                  </a:lnTo>
                  <a:lnTo>
                    <a:pt x="198" y="2"/>
                  </a:lnTo>
                  <a:lnTo>
                    <a:pt x="220" y="0"/>
                  </a:lnTo>
                  <a:lnTo>
                    <a:pt x="220" y="0"/>
                  </a:lnTo>
                  <a:lnTo>
                    <a:pt x="252" y="2"/>
                  </a:lnTo>
                  <a:lnTo>
                    <a:pt x="282" y="4"/>
                  </a:lnTo>
                  <a:lnTo>
                    <a:pt x="344" y="10"/>
                  </a:lnTo>
                  <a:lnTo>
                    <a:pt x="344" y="12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7" name="Freeform 76"/>
            <p:cNvSpPr>
              <a:spLocks/>
            </p:cNvSpPr>
            <p:nvPr/>
          </p:nvSpPr>
          <p:spPr bwMode="auto">
            <a:xfrm>
              <a:off x="3283267" y="247903"/>
              <a:ext cx="1473201" cy="1263650"/>
            </a:xfrm>
            <a:custGeom>
              <a:avLst/>
              <a:gdLst>
                <a:gd name="T0" fmla="*/ 0 w 928"/>
                <a:gd name="T1" fmla="*/ 778 h 796"/>
                <a:gd name="T2" fmla="*/ 0 w 928"/>
                <a:gd name="T3" fmla="*/ 778 h 796"/>
                <a:gd name="T4" fmla="*/ 8 w 928"/>
                <a:gd name="T5" fmla="*/ 680 h 796"/>
                <a:gd name="T6" fmla="*/ 12 w 928"/>
                <a:gd name="T7" fmla="*/ 618 h 796"/>
                <a:gd name="T8" fmla="*/ 14 w 928"/>
                <a:gd name="T9" fmla="*/ 548 h 796"/>
                <a:gd name="T10" fmla="*/ 22 w 928"/>
                <a:gd name="T11" fmla="*/ 268 h 796"/>
                <a:gd name="T12" fmla="*/ 22 w 928"/>
                <a:gd name="T13" fmla="*/ 268 h 796"/>
                <a:gd name="T14" fmla="*/ 24 w 928"/>
                <a:gd name="T15" fmla="*/ 178 h 796"/>
                <a:gd name="T16" fmla="*/ 24 w 928"/>
                <a:gd name="T17" fmla="*/ 178 h 796"/>
                <a:gd name="T18" fmla="*/ 22 w 928"/>
                <a:gd name="T19" fmla="*/ 96 h 796"/>
                <a:gd name="T20" fmla="*/ 16 w 928"/>
                <a:gd name="T21" fmla="*/ 0 h 796"/>
                <a:gd name="T22" fmla="*/ 260 w 928"/>
                <a:gd name="T23" fmla="*/ 0 h 796"/>
                <a:gd name="T24" fmla="*/ 260 w 928"/>
                <a:gd name="T25" fmla="*/ 0 h 796"/>
                <a:gd name="T26" fmla="*/ 302 w 928"/>
                <a:gd name="T27" fmla="*/ 132 h 796"/>
                <a:gd name="T28" fmla="*/ 364 w 928"/>
                <a:gd name="T29" fmla="*/ 324 h 796"/>
                <a:gd name="T30" fmla="*/ 422 w 928"/>
                <a:gd name="T31" fmla="*/ 514 h 796"/>
                <a:gd name="T32" fmla="*/ 444 w 928"/>
                <a:gd name="T33" fmla="*/ 588 h 796"/>
                <a:gd name="T34" fmla="*/ 456 w 928"/>
                <a:gd name="T35" fmla="*/ 640 h 796"/>
                <a:gd name="T36" fmla="*/ 458 w 928"/>
                <a:gd name="T37" fmla="*/ 640 h 796"/>
                <a:gd name="T38" fmla="*/ 458 w 928"/>
                <a:gd name="T39" fmla="*/ 640 h 796"/>
                <a:gd name="T40" fmla="*/ 498 w 928"/>
                <a:gd name="T41" fmla="*/ 508 h 796"/>
                <a:gd name="T42" fmla="*/ 554 w 928"/>
                <a:gd name="T43" fmla="*/ 332 h 796"/>
                <a:gd name="T44" fmla="*/ 612 w 928"/>
                <a:gd name="T45" fmla="*/ 150 h 796"/>
                <a:gd name="T46" fmla="*/ 662 w 928"/>
                <a:gd name="T47" fmla="*/ 0 h 796"/>
                <a:gd name="T48" fmla="*/ 902 w 928"/>
                <a:gd name="T49" fmla="*/ 0 h 796"/>
                <a:gd name="T50" fmla="*/ 902 w 928"/>
                <a:gd name="T51" fmla="*/ 250 h 796"/>
                <a:gd name="T52" fmla="*/ 910 w 928"/>
                <a:gd name="T53" fmla="*/ 548 h 796"/>
                <a:gd name="T54" fmla="*/ 910 w 928"/>
                <a:gd name="T55" fmla="*/ 548 h 796"/>
                <a:gd name="T56" fmla="*/ 912 w 928"/>
                <a:gd name="T57" fmla="*/ 604 h 796"/>
                <a:gd name="T58" fmla="*/ 916 w 928"/>
                <a:gd name="T59" fmla="*/ 662 h 796"/>
                <a:gd name="T60" fmla="*/ 928 w 928"/>
                <a:gd name="T61" fmla="*/ 778 h 796"/>
                <a:gd name="T62" fmla="*/ 754 w 928"/>
                <a:gd name="T63" fmla="*/ 778 h 796"/>
                <a:gd name="T64" fmla="*/ 754 w 928"/>
                <a:gd name="T65" fmla="*/ 778 h 796"/>
                <a:gd name="T66" fmla="*/ 758 w 928"/>
                <a:gd name="T67" fmla="*/ 716 h 796"/>
                <a:gd name="T68" fmla="*/ 758 w 928"/>
                <a:gd name="T69" fmla="*/ 652 h 796"/>
                <a:gd name="T70" fmla="*/ 758 w 928"/>
                <a:gd name="T71" fmla="*/ 548 h 796"/>
                <a:gd name="T72" fmla="*/ 748 w 928"/>
                <a:gd name="T73" fmla="*/ 164 h 796"/>
                <a:gd name="T74" fmla="*/ 746 w 928"/>
                <a:gd name="T75" fmla="*/ 164 h 796"/>
                <a:gd name="T76" fmla="*/ 746 w 928"/>
                <a:gd name="T77" fmla="*/ 164 h 796"/>
                <a:gd name="T78" fmla="*/ 694 w 928"/>
                <a:gd name="T79" fmla="*/ 310 h 796"/>
                <a:gd name="T80" fmla="*/ 636 w 928"/>
                <a:gd name="T81" fmla="*/ 480 h 796"/>
                <a:gd name="T82" fmla="*/ 584 w 928"/>
                <a:gd name="T83" fmla="*/ 646 h 796"/>
                <a:gd name="T84" fmla="*/ 562 w 928"/>
                <a:gd name="T85" fmla="*/ 718 h 796"/>
                <a:gd name="T86" fmla="*/ 546 w 928"/>
                <a:gd name="T87" fmla="*/ 778 h 796"/>
                <a:gd name="T88" fmla="*/ 362 w 928"/>
                <a:gd name="T89" fmla="*/ 796 h 796"/>
                <a:gd name="T90" fmla="*/ 362 w 928"/>
                <a:gd name="T91" fmla="*/ 796 h 796"/>
                <a:gd name="T92" fmla="*/ 346 w 928"/>
                <a:gd name="T93" fmla="*/ 736 h 796"/>
                <a:gd name="T94" fmla="*/ 326 w 928"/>
                <a:gd name="T95" fmla="*/ 664 h 796"/>
                <a:gd name="T96" fmla="*/ 300 w 928"/>
                <a:gd name="T97" fmla="*/ 584 h 796"/>
                <a:gd name="T98" fmla="*/ 272 w 928"/>
                <a:gd name="T99" fmla="*/ 500 h 796"/>
                <a:gd name="T100" fmla="*/ 156 w 928"/>
                <a:gd name="T101" fmla="*/ 164 h 796"/>
                <a:gd name="T102" fmla="*/ 154 w 928"/>
                <a:gd name="T103" fmla="*/ 164 h 796"/>
                <a:gd name="T104" fmla="*/ 146 w 928"/>
                <a:gd name="T105" fmla="*/ 548 h 796"/>
                <a:gd name="T106" fmla="*/ 146 w 928"/>
                <a:gd name="T107" fmla="*/ 548 h 796"/>
                <a:gd name="T108" fmla="*/ 146 w 928"/>
                <a:gd name="T109" fmla="*/ 608 h 796"/>
                <a:gd name="T110" fmla="*/ 146 w 928"/>
                <a:gd name="T111" fmla="*/ 668 h 796"/>
                <a:gd name="T112" fmla="*/ 150 w 928"/>
                <a:gd name="T113" fmla="*/ 726 h 796"/>
                <a:gd name="T114" fmla="*/ 154 w 928"/>
                <a:gd name="T115" fmla="*/ 778 h 796"/>
                <a:gd name="T116" fmla="*/ 0 w 928"/>
                <a:gd name="T117" fmla="*/ 77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8" h="796">
                  <a:moveTo>
                    <a:pt x="0" y="778"/>
                  </a:moveTo>
                  <a:lnTo>
                    <a:pt x="0" y="778"/>
                  </a:lnTo>
                  <a:lnTo>
                    <a:pt x="8" y="680"/>
                  </a:lnTo>
                  <a:lnTo>
                    <a:pt x="12" y="618"/>
                  </a:lnTo>
                  <a:lnTo>
                    <a:pt x="14" y="548"/>
                  </a:lnTo>
                  <a:lnTo>
                    <a:pt x="22" y="268"/>
                  </a:lnTo>
                  <a:lnTo>
                    <a:pt x="22" y="268"/>
                  </a:lnTo>
                  <a:lnTo>
                    <a:pt x="24" y="178"/>
                  </a:lnTo>
                  <a:lnTo>
                    <a:pt x="24" y="178"/>
                  </a:lnTo>
                  <a:lnTo>
                    <a:pt x="22" y="96"/>
                  </a:lnTo>
                  <a:lnTo>
                    <a:pt x="16" y="0"/>
                  </a:lnTo>
                  <a:lnTo>
                    <a:pt x="260" y="0"/>
                  </a:lnTo>
                  <a:lnTo>
                    <a:pt x="260" y="0"/>
                  </a:lnTo>
                  <a:lnTo>
                    <a:pt x="302" y="132"/>
                  </a:lnTo>
                  <a:lnTo>
                    <a:pt x="364" y="324"/>
                  </a:lnTo>
                  <a:lnTo>
                    <a:pt x="422" y="514"/>
                  </a:lnTo>
                  <a:lnTo>
                    <a:pt x="444" y="588"/>
                  </a:lnTo>
                  <a:lnTo>
                    <a:pt x="456" y="640"/>
                  </a:lnTo>
                  <a:lnTo>
                    <a:pt x="458" y="640"/>
                  </a:lnTo>
                  <a:lnTo>
                    <a:pt x="458" y="640"/>
                  </a:lnTo>
                  <a:lnTo>
                    <a:pt x="498" y="508"/>
                  </a:lnTo>
                  <a:lnTo>
                    <a:pt x="554" y="332"/>
                  </a:lnTo>
                  <a:lnTo>
                    <a:pt x="612" y="150"/>
                  </a:lnTo>
                  <a:lnTo>
                    <a:pt x="662" y="0"/>
                  </a:lnTo>
                  <a:lnTo>
                    <a:pt x="902" y="0"/>
                  </a:lnTo>
                  <a:lnTo>
                    <a:pt x="902" y="250"/>
                  </a:lnTo>
                  <a:lnTo>
                    <a:pt x="910" y="548"/>
                  </a:lnTo>
                  <a:lnTo>
                    <a:pt x="910" y="548"/>
                  </a:lnTo>
                  <a:lnTo>
                    <a:pt x="912" y="604"/>
                  </a:lnTo>
                  <a:lnTo>
                    <a:pt x="916" y="662"/>
                  </a:lnTo>
                  <a:lnTo>
                    <a:pt x="928" y="778"/>
                  </a:lnTo>
                  <a:lnTo>
                    <a:pt x="754" y="778"/>
                  </a:lnTo>
                  <a:lnTo>
                    <a:pt x="754" y="778"/>
                  </a:lnTo>
                  <a:lnTo>
                    <a:pt x="758" y="716"/>
                  </a:lnTo>
                  <a:lnTo>
                    <a:pt x="758" y="652"/>
                  </a:lnTo>
                  <a:lnTo>
                    <a:pt x="758" y="548"/>
                  </a:lnTo>
                  <a:lnTo>
                    <a:pt x="748" y="164"/>
                  </a:lnTo>
                  <a:lnTo>
                    <a:pt x="746" y="164"/>
                  </a:lnTo>
                  <a:lnTo>
                    <a:pt x="746" y="164"/>
                  </a:lnTo>
                  <a:lnTo>
                    <a:pt x="694" y="310"/>
                  </a:lnTo>
                  <a:lnTo>
                    <a:pt x="636" y="480"/>
                  </a:lnTo>
                  <a:lnTo>
                    <a:pt x="584" y="646"/>
                  </a:lnTo>
                  <a:lnTo>
                    <a:pt x="562" y="718"/>
                  </a:lnTo>
                  <a:lnTo>
                    <a:pt x="546" y="778"/>
                  </a:lnTo>
                  <a:lnTo>
                    <a:pt x="362" y="796"/>
                  </a:lnTo>
                  <a:lnTo>
                    <a:pt x="362" y="796"/>
                  </a:lnTo>
                  <a:lnTo>
                    <a:pt x="346" y="736"/>
                  </a:lnTo>
                  <a:lnTo>
                    <a:pt x="326" y="664"/>
                  </a:lnTo>
                  <a:lnTo>
                    <a:pt x="300" y="584"/>
                  </a:lnTo>
                  <a:lnTo>
                    <a:pt x="272" y="500"/>
                  </a:lnTo>
                  <a:lnTo>
                    <a:pt x="156" y="164"/>
                  </a:lnTo>
                  <a:lnTo>
                    <a:pt x="154" y="164"/>
                  </a:lnTo>
                  <a:lnTo>
                    <a:pt x="146" y="548"/>
                  </a:lnTo>
                  <a:lnTo>
                    <a:pt x="146" y="548"/>
                  </a:lnTo>
                  <a:lnTo>
                    <a:pt x="146" y="608"/>
                  </a:lnTo>
                  <a:lnTo>
                    <a:pt x="146" y="668"/>
                  </a:lnTo>
                  <a:lnTo>
                    <a:pt x="150" y="726"/>
                  </a:lnTo>
                  <a:lnTo>
                    <a:pt x="154" y="778"/>
                  </a:lnTo>
                  <a:lnTo>
                    <a:pt x="0" y="778"/>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8" name="Freeform 77"/>
            <p:cNvSpPr>
              <a:spLocks/>
            </p:cNvSpPr>
            <p:nvPr/>
          </p:nvSpPr>
          <p:spPr bwMode="auto">
            <a:xfrm>
              <a:off x="3283267" y="247903"/>
              <a:ext cx="1473200" cy="1263650"/>
            </a:xfrm>
            <a:custGeom>
              <a:avLst/>
              <a:gdLst>
                <a:gd name="T0" fmla="*/ 0 w 928"/>
                <a:gd name="T1" fmla="*/ 778 h 796"/>
                <a:gd name="T2" fmla="*/ 0 w 928"/>
                <a:gd name="T3" fmla="*/ 778 h 796"/>
                <a:gd name="T4" fmla="*/ 8 w 928"/>
                <a:gd name="T5" fmla="*/ 680 h 796"/>
                <a:gd name="T6" fmla="*/ 12 w 928"/>
                <a:gd name="T7" fmla="*/ 618 h 796"/>
                <a:gd name="T8" fmla="*/ 14 w 928"/>
                <a:gd name="T9" fmla="*/ 548 h 796"/>
                <a:gd name="T10" fmla="*/ 22 w 928"/>
                <a:gd name="T11" fmla="*/ 268 h 796"/>
                <a:gd name="T12" fmla="*/ 22 w 928"/>
                <a:gd name="T13" fmla="*/ 268 h 796"/>
                <a:gd name="T14" fmla="*/ 24 w 928"/>
                <a:gd name="T15" fmla="*/ 178 h 796"/>
                <a:gd name="T16" fmla="*/ 24 w 928"/>
                <a:gd name="T17" fmla="*/ 178 h 796"/>
                <a:gd name="T18" fmla="*/ 22 w 928"/>
                <a:gd name="T19" fmla="*/ 96 h 796"/>
                <a:gd name="T20" fmla="*/ 16 w 928"/>
                <a:gd name="T21" fmla="*/ 0 h 796"/>
                <a:gd name="T22" fmla="*/ 260 w 928"/>
                <a:gd name="T23" fmla="*/ 0 h 796"/>
                <a:gd name="T24" fmla="*/ 260 w 928"/>
                <a:gd name="T25" fmla="*/ 0 h 796"/>
                <a:gd name="T26" fmla="*/ 302 w 928"/>
                <a:gd name="T27" fmla="*/ 132 h 796"/>
                <a:gd name="T28" fmla="*/ 364 w 928"/>
                <a:gd name="T29" fmla="*/ 324 h 796"/>
                <a:gd name="T30" fmla="*/ 422 w 928"/>
                <a:gd name="T31" fmla="*/ 514 h 796"/>
                <a:gd name="T32" fmla="*/ 444 w 928"/>
                <a:gd name="T33" fmla="*/ 588 h 796"/>
                <a:gd name="T34" fmla="*/ 456 w 928"/>
                <a:gd name="T35" fmla="*/ 640 h 796"/>
                <a:gd name="T36" fmla="*/ 458 w 928"/>
                <a:gd name="T37" fmla="*/ 640 h 796"/>
                <a:gd name="T38" fmla="*/ 458 w 928"/>
                <a:gd name="T39" fmla="*/ 640 h 796"/>
                <a:gd name="T40" fmla="*/ 498 w 928"/>
                <a:gd name="T41" fmla="*/ 508 h 796"/>
                <a:gd name="T42" fmla="*/ 554 w 928"/>
                <a:gd name="T43" fmla="*/ 332 h 796"/>
                <a:gd name="T44" fmla="*/ 612 w 928"/>
                <a:gd name="T45" fmla="*/ 150 h 796"/>
                <a:gd name="T46" fmla="*/ 662 w 928"/>
                <a:gd name="T47" fmla="*/ 0 h 796"/>
                <a:gd name="T48" fmla="*/ 902 w 928"/>
                <a:gd name="T49" fmla="*/ 0 h 796"/>
                <a:gd name="T50" fmla="*/ 902 w 928"/>
                <a:gd name="T51" fmla="*/ 250 h 796"/>
                <a:gd name="T52" fmla="*/ 910 w 928"/>
                <a:gd name="T53" fmla="*/ 548 h 796"/>
                <a:gd name="T54" fmla="*/ 910 w 928"/>
                <a:gd name="T55" fmla="*/ 548 h 796"/>
                <a:gd name="T56" fmla="*/ 912 w 928"/>
                <a:gd name="T57" fmla="*/ 604 h 796"/>
                <a:gd name="T58" fmla="*/ 916 w 928"/>
                <a:gd name="T59" fmla="*/ 662 h 796"/>
                <a:gd name="T60" fmla="*/ 928 w 928"/>
                <a:gd name="T61" fmla="*/ 778 h 796"/>
                <a:gd name="T62" fmla="*/ 754 w 928"/>
                <a:gd name="T63" fmla="*/ 778 h 796"/>
                <a:gd name="T64" fmla="*/ 754 w 928"/>
                <a:gd name="T65" fmla="*/ 778 h 796"/>
                <a:gd name="T66" fmla="*/ 758 w 928"/>
                <a:gd name="T67" fmla="*/ 716 h 796"/>
                <a:gd name="T68" fmla="*/ 758 w 928"/>
                <a:gd name="T69" fmla="*/ 652 h 796"/>
                <a:gd name="T70" fmla="*/ 758 w 928"/>
                <a:gd name="T71" fmla="*/ 548 h 796"/>
                <a:gd name="T72" fmla="*/ 748 w 928"/>
                <a:gd name="T73" fmla="*/ 164 h 796"/>
                <a:gd name="T74" fmla="*/ 746 w 928"/>
                <a:gd name="T75" fmla="*/ 164 h 796"/>
                <a:gd name="T76" fmla="*/ 746 w 928"/>
                <a:gd name="T77" fmla="*/ 164 h 796"/>
                <a:gd name="T78" fmla="*/ 694 w 928"/>
                <a:gd name="T79" fmla="*/ 310 h 796"/>
                <a:gd name="T80" fmla="*/ 636 w 928"/>
                <a:gd name="T81" fmla="*/ 480 h 796"/>
                <a:gd name="T82" fmla="*/ 584 w 928"/>
                <a:gd name="T83" fmla="*/ 646 h 796"/>
                <a:gd name="T84" fmla="*/ 562 w 928"/>
                <a:gd name="T85" fmla="*/ 718 h 796"/>
                <a:gd name="T86" fmla="*/ 546 w 928"/>
                <a:gd name="T87" fmla="*/ 778 h 796"/>
                <a:gd name="T88" fmla="*/ 362 w 928"/>
                <a:gd name="T89" fmla="*/ 796 h 796"/>
                <a:gd name="T90" fmla="*/ 362 w 928"/>
                <a:gd name="T91" fmla="*/ 796 h 796"/>
                <a:gd name="T92" fmla="*/ 346 w 928"/>
                <a:gd name="T93" fmla="*/ 736 h 796"/>
                <a:gd name="T94" fmla="*/ 326 w 928"/>
                <a:gd name="T95" fmla="*/ 664 h 796"/>
                <a:gd name="T96" fmla="*/ 300 w 928"/>
                <a:gd name="T97" fmla="*/ 584 h 796"/>
                <a:gd name="T98" fmla="*/ 272 w 928"/>
                <a:gd name="T99" fmla="*/ 500 h 796"/>
                <a:gd name="T100" fmla="*/ 156 w 928"/>
                <a:gd name="T101" fmla="*/ 164 h 796"/>
                <a:gd name="T102" fmla="*/ 154 w 928"/>
                <a:gd name="T103" fmla="*/ 164 h 796"/>
                <a:gd name="T104" fmla="*/ 146 w 928"/>
                <a:gd name="T105" fmla="*/ 548 h 796"/>
                <a:gd name="T106" fmla="*/ 146 w 928"/>
                <a:gd name="T107" fmla="*/ 548 h 796"/>
                <a:gd name="T108" fmla="*/ 146 w 928"/>
                <a:gd name="T109" fmla="*/ 608 h 796"/>
                <a:gd name="T110" fmla="*/ 146 w 928"/>
                <a:gd name="T111" fmla="*/ 668 h 796"/>
                <a:gd name="T112" fmla="*/ 150 w 928"/>
                <a:gd name="T113" fmla="*/ 726 h 796"/>
                <a:gd name="T114" fmla="*/ 154 w 928"/>
                <a:gd name="T115" fmla="*/ 778 h 796"/>
                <a:gd name="T116" fmla="*/ 0 w 928"/>
                <a:gd name="T117" fmla="*/ 77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8" h="796">
                  <a:moveTo>
                    <a:pt x="0" y="778"/>
                  </a:moveTo>
                  <a:lnTo>
                    <a:pt x="0" y="778"/>
                  </a:lnTo>
                  <a:lnTo>
                    <a:pt x="8" y="680"/>
                  </a:lnTo>
                  <a:lnTo>
                    <a:pt x="12" y="618"/>
                  </a:lnTo>
                  <a:lnTo>
                    <a:pt x="14" y="548"/>
                  </a:lnTo>
                  <a:lnTo>
                    <a:pt x="22" y="268"/>
                  </a:lnTo>
                  <a:lnTo>
                    <a:pt x="22" y="268"/>
                  </a:lnTo>
                  <a:lnTo>
                    <a:pt x="24" y="178"/>
                  </a:lnTo>
                  <a:lnTo>
                    <a:pt x="24" y="178"/>
                  </a:lnTo>
                  <a:lnTo>
                    <a:pt x="22" y="96"/>
                  </a:lnTo>
                  <a:lnTo>
                    <a:pt x="16" y="0"/>
                  </a:lnTo>
                  <a:lnTo>
                    <a:pt x="260" y="0"/>
                  </a:lnTo>
                  <a:lnTo>
                    <a:pt x="260" y="0"/>
                  </a:lnTo>
                  <a:lnTo>
                    <a:pt x="302" y="132"/>
                  </a:lnTo>
                  <a:lnTo>
                    <a:pt x="364" y="324"/>
                  </a:lnTo>
                  <a:lnTo>
                    <a:pt x="422" y="514"/>
                  </a:lnTo>
                  <a:lnTo>
                    <a:pt x="444" y="588"/>
                  </a:lnTo>
                  <a:lnTo>
                    <a:pt x="456" y="640"/>
                  </a:lnTo>
                  <a:lnTo>
                    <a:pt x="458" y="640"/>
                  </a:lnTo>
                  <a:lnTo>
                    <a:pt x="458" y="640"/>
                  </a:lnTo>
                  <a:lnTo>
                    <a:pt x="498" y="508"/>
                  </a:lnTo>
                  <a:lnTo>
                    <a:pt x="554" y="332"/>
                  </a:lnTo>
                  <a:lnTo>
                    <a:pt x="612" y="150"/>
                  </a:lnTo>
                  <a:lnTo>
                    <a:pt x="662" y="0"/>
                  </a:lnTo>
                  <a:lnTo>
                    <a:pt x="902" y="0"/>
                  </a:lnTo>
                  <a:lnTo>
                    <a:pt x="902" y="250"/>
                  </a:lnTo>
                  <a:lnTo>
                    <a:pt x="910" y="548"/>
                  </a:lnTo>
                  <a:lnTo>
                    <a:pt x="910" y="548"/>
                  </a:lnTo>
                  <a:lnTo>
                    <a:pt x="912" y="604"/>
                  </a:lnTo>
                  <a:lnTo>
                    <a:pt x="916" y="662"/>
                  </a:lnTo>
                  <a:lnTo>
                    <a:pt x="928" y="778"/>
                  </a:lnTo>
                  <a:lnTo>
                    <a:pt x="754" y="778"/>
                  </a:lnTo>
                  <a:lnTo>
                    <a:pt x="754" y="778"/>
                  </a:lnTo>
                  <a:lnTo>
                    <a:pt x="758" y="716"/>
                  </a:lnTo>
                  <a:lnTo>
                    <a:pt x="758" y="652"/>
                  </a:lnTo>
                  <a:lnTo>
                    <a:pt x="758" y="548"/>
                  </a:lnTo>
                  <a:lnTo>
                    <a:pt x="748" y="164"/>
                  </a:lnTo>
                  <a:lnTo>
                    <a:pt x="746" y="164"/>
                  </a:lnTo>
                  <a:lnTo>
                    <a:pt x="746" y="164"/>
                  </a:lnTo>
                  <a:lnTo>
                    <a:pt x="694" y="310"/>
                  </a:lnTo>
                  <a:lnTo>
                    <a:pt x="636" y="480"/>
                  </a:lnTo>
                  <a:lnTo>
                    <a:pt x="584" y="646"/>
                  </a:lnTo>
                  <a:lnTo>
                    <a:pt x="562" y="718"/>
                  </a:lnTo>
                  <a:lnTo>
                    <a:pt x="546" y="778"/>
                  </a:lnTo>
                  <a:lnTo>
                    <a:pt x="362" y="796"/>
                  </a:lnTo>
                  <a:lnTo>
                    <a:pt x="362" y="796"/>
                  </a:lnTo>
                  <a:lnTo>
                    <a:pt x="346" y="736"/>
                  </a:lnTo>
                  <a:lnTo>
                    <a:pt x="326" y="664"/>
                  </a:lnTo>
                  <a:lnTo>
                    <a:pt x="300" y="584"/>
                  </a:lnTo>
                  <a:lnTo>
                    <a:pt x="272" y="500"/>
                  </a:lnTo>
                  <a:lnTo>
                    <a:pt x="156" y="164"/>
                  </a:lnTo>
                  <a:lnTo>
                    <a:pt x="154" y="164"/>
                  </a:lnTo>
                  <a:lnTo>
                    <a:pt x="146" y="548"/>
                  </a:lnTo>
                  <a:lnTo>
                    <a:pt x="146" y="548"/>
                  </a:lnTo>
                  <a:lnTo>
                    <a:pt x="146" y="608"/>
                  </a:lnTo>
                  <a:lnTo>
                    <a:pt x="146" y="668"/>
                  </a:lnTo>
                  <a:lnTo>
                    <a:pt x="150" y="726"/>
                  </a:lnTo>
                  <a:lnTo>
                    <a:pt x="154" y="778"/>
                  </a:lnTo>
                  <a:lnTo>
                    <a:pt x="0" y="778"/>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69" name="Freeform 78"/>
            <p:cNvSpPr>
              <a:spLocks noEditPoints="1"/>
            </p:cNvSpPr>
            <p:nvPr/>
          </p:nvSpPr>
          <p:spPr bwMode="auto">
            <a:xfrm>
              <a:off x="4918392" y="571753"/>
              <a:ext cx="828675" cy="939800"/>
            </a:xfrm>
            <a:custGeom>
              <a:avLst/>
              <a:gdLst>
                <a:gd name="T0" fmla="*/ 382 w 522"/>
                <a:gd name="T1" fmla="*/ 526 h 592"/>
                <a:gd name="T2" fmla="*/ 376 w 522"/>
                <a:gd name="T3" fmla="*/ 480 h 592"/>
                <a:gd name="T4" fmla="*/ 328 w 522"/>
                <a:gd name="T5" fmla="*/ 538 h 592"/>
                <a:gd name="T6" fmla="*/ 266 w 522"/>
                <a:gd name="T7" fmla="*/ 576 h 592"/>
                <a:gd name="T8" fmla="*/ 218 w 522"/>
                <a:gd name="T9" fmla="*/ 590 h 592"/>
                <a:gd name="T10" fmla="*/ 180 w 522"/>
                <a:gd name="T11" fmla="*/ 592 h 592"/>
                <a:gd name="T12" fmla="*/ 126 w 522"/>
                <a:gd name="T13" fmla="*/ 586 h 592"/>
                <a:gd name="T14" fmla="*/ 78 w 522"/>
                <a:gd name="T15" fmla="*/ 566 h 592"/>
                <a:gd name="T16" fmla="*/ 40 w 522"/>
                <a:gd name="T17" fmla="*/ 534 h 592"/>
                <a:gd name="T18" fmla="*/ 14 w 522"/>
                <a:gd name="T19" fmla="*/ 490 h 592"/>
                <a:gd name="T20" fmla="*/ 0 w 522"/>
                <a:gd name="T21" fmla="*/ 438 h 592"/>
                <a:gd name="T22" fmla="*/ 0 w 522"/>
                <a:gd name="T23" fmla="*/ 392 h 592"/>
                <a:gd name="T24" fmla="*/ 22 w 522"/>
                <a:gd name="T25" fmla="*/ 324 h 592"/>
                <a:gd name="T26" fmla="*/ 66 w 522"/>
                <a:gd name="T27" fmla="*/ 270 h 592"/>
                <a:gd name="T28" fmla="*/ 132 w 522"/>
                <a:gd name="T29" fmla="*/ 230 h 592"/>
                <a:gd name="T30" fmla="*/ 214 w 522"/>
                <a:gd name="T31" fmla="*/ 204 h 592"/>
                <a:gd name="T32" fmla="*/ 310 w 522"/>
                <a:gd name="T33" fmla="*/ 196 h 592"/>
                <a:gd name="T34" fmla="*/ 368 w 522"/>
                <a:gd name="T35" fmla="*/ 198 h 592"/>
                <a:gd name="T36" fmla="*/ 350 w 522"/>
                <a:gd name="T37" fmla="*/ 144 h 592"/>
                <a:gd name="T38" fmla="*/ 326 w 522"/>
                <a:gd name="T39" fmla="*/ 124 h 592"/>
                <a:gd name="T40" fmla="*/ 260 w 522"/>
                <a:gd name="T41" fmla="*/ 106 h 592"/>
                <a:gd name="T42" fmla="*/ 200 w 522"/>
                <a:gd name="T43" fmla="*/ 106 h 592"/>
                <a:gd name="T44" fmla="*/ 72 w 522"/>
                <a:gd name="T45" fmla="*/ 126 h 592"/>
                <a:gd name="T46" fmla="*/ 100 w 522"/>
                <a:gd name="T47" fmla="*/ 16 h 592"/>
                <a:gd name="T48" fmla="*/ 250 w 522"/>
                <a:gd name="T49" fmla="*/ 0 h 592"/>
                <a:gd name="T50" fmla="*/ 332 w 522"/>
                <a:gd name="T51" fmla="*/ 6 h 592"/>
                <a:gd name="T52" fmla="*/ 418 w 522"/>
                <a:gd name="T53" fmla="*/ 36 h 592"/>
                <a:gd name="T54" fmla="*/ 470 w 522"/>
                <a:gd name="T55" fmla="*/ 86 h 592"/>
                <a:gd name="T56" fmla="*/ 496 w 522"/>
                <a:gd name="T57" fmla="*/ 148 h 592"/>
                <a:gd name="T58" fmla="*/ 504 w 522"/>
                <a:gd name="T59" fmla="*/ 220 h 592"/>
                <a:gd name="T60" fmla="*/ 506 w 522"/>
                <a:gd name="T61" fmla="*/ 384 h 592"/>
                <a:gd name="T62" fmla="*/ 522 w 522"/>
                <a:gd name="T63" fmla="*/ 574 h 592"/>
                <a:gd name="T64" fmla="*/ 368 w 522"/>
                <a:gd name="T65" fmla="*/ 296 h 592"/>
                <a:gd name="T66" fmla="*/ 310 w 522"/>
                <a:gd name="T67" fmla="*/ 290 h 592"/>
                <a:gd name="T68" fmla="*/ 242 w 522"/>
                <a:gd name="T69" fmla="*/ 298 h 592"/>
                <a:gd name="T70" fmla="*/ 202 w 522"/>
                <a:gd name="T71" fmla="*/ 314 h 592"/>
                <a:gd name="T72" fmla="*/ 172 w 522"/>
                <a:gd name="T73" fmla="*/ 338 h 592"/>
                <a:gd name="T74" fmla="*/ 154 w 522"/>
                <a:gd name="T75" fmla="*/ 368 h 592"/>
                <a:gd name="T76" fmla="*/ 146 w 522"/>
                <a:gd name="T77" fmla="*/ 402 h 592"/>
                <a:gd name="T78" fmla="*/ 154 w 522"/>
                <a:gd name="T79" fmla="*/ 430 h 592"/>
                <a:gd name="T80" fmla="*/ 184 w 522"/>
                <a:gd name="T81" fmla="*/ 462 h 592"/>
                <a:gd name="T82" fmla="*/ 234 w 522"/>
                <a:gd name="T83" fmla="*/ 472 h 592"/>
                <a:gd name="T84" fmla="*/ 266 w 522"/>
                <a:gd name="T85" fmla="*/ 468 h 592"/>
                <a:gd name="T86" fmla="*/ 304 w 522"/>
                <a:gd name="T87" fmla="*/ 450 h 592"/>
                <a:gd name="T88" fmla="*/ 334 w 522"/>
                <a:gd name="T89" fmla="*/ 420 h 592"/>
                <a:gd name="T90" fmla="*/ 360 w 522"/>
                <a:gd name="T91" fmla="*/ 370 h 592"/>
                <a:gd name="T92" fmla="*/ 368 w 522"/>
                <a:gd name="T93" fmla="*/ 29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2" h="592">
                  <a:moveTo>
                    <a:pt x="386" y="574"/>
                  </a:moveTo>
                  <a:lnTo>
                    <a:pt x="386" y="574"/>
                  </a:lnTo>
                  <a:lnTo>
                    <a:pt x="382" y="526"/>
                  </a:lnTo>
                  <a:lnTo>
                    <a:pt x="378" y="480"/>
                  </a:lnTo>
                  <a:lnTo>
                    <a:pt x="376" y="480"/>
                  </a:lnTo>
                  <a:lnTo>
                    <a:pt x="376" y="480"/>
                  </a:lnTo>
                  <a:lnTo>
                    <a:pt x="362" y="500"/>
                  </a:lnTo>
                  <a:lnTo>
                    <a:pt x="346" y="518"/>
                  </a:lnTo>
                  <a:lnTo>
                    <a:pt x="328" y="538"/>
                  </a:lnTo>
                  <a:lnTo>
                    <a:pt x="306" y="554"/>
                  </a:lnTo>
                  <a:lnTo>
                    <a:pt x="280" y="570"/>
                  </a:lnTo>
                  <a:lnTo>
                    <a:pt x="266" y="576"/>
                  </a:lnTo>
                  <a:lnTo>
                    <a:pt x="252" y="582"/>
                  </a:lnTo>
                  <a:lnTo>
                    <a:pt x="236" y="586"/>
                  </a:lnTo>
                  <a:lnTo>
                    <a:pt x="218" y="590"/>
                  </a:lnTo>
                  <a:lnTo>
                    <a:pt x="200" y="592"/>
                  </a:lnTo>
                  <a:lnTo>
                    <a:pt x="180" y="592"/>
                  </a:lnTo>
                  <a:lnTo>
                    <a:pt x="180" y="592"/>
                  </a:lnTo>
                  <a:lnTo>
                    <a:pt x="162" y="592"/>
                  </a:lnTo>
                  <a:lnTo>
                    <a:pt x="144" y="590"/>
                  </a:lnTo>
                  <a:lnTo>
                    <a:pt x="126" y="586"/>
                  </a:lnTo>
                  <a:lnTo>
                    <a:pt x="110" y="580"/>
                  </a:lnTo>
                  <a:lnTo>
                    <a:pt x="94" y="574"/>
                  </a:lnTo>
                  <a:lnTo>
                    <a:pt x="78" y="566"/>
                  </a:lnTo>
                  <a:lnTo>
                    <a:pt x="64" y="556"/>
                  </a:lnTo>
                  <a:lnTo>
                    <a:pt x="52" y="546"/>
                  </a:lnTo>
                  <a:lnTo>
                    <a:pt x="40" y="534"/>
                  </a:lnTo>
                  <a:lnTo>
                    <a:pt x="30" y="520"/>
                  </a:lnTo>
                  <a:lnTo>
                    <a:pt x="20" y="506"/>
                  </a:lnTo>
                  <a:lnTo>
                    <a:pt x="14" y="490"/>
                  </a:lnTo>
                  <a:lnTo>
                    <a:pt x="8" y="474"/>
                  </a:lnTo>
                  <a:lnTo>
                    <a:pt x="2" y="456"/>
                  </a:lnTo>
                  <a:lnTo>
                    <a:pt x="0" y="438"/>
                  </a:lnTo>
                  <a:lnTo>
                    <a:pt x="0" y="418"/>
                  </a:lnTo>
                  <a:lnTo>
                    <a:pt x="0" y="418"/>
                  </a:lnTo>
                  <a:lnTo>
                    <a:pt x="0" y="392"/>
                  </a:lnTo>
                  <a:lnTo>
                    <a:pt x="6" y="368"/>
                  </a:lnTo>
                  <a:lnTo>
                    <a:pt x="12" y="346"/>
                  </a:lnTo>
                  <a:lnTo>
                    <a:pt x="22" y="324"/>
                  </a:lnTo>
                  <a:lnTo>
                    <a:pt x="34" y="304"/>
                  </a:lnTo>
                  <a:lnTo>
                    <a:pt x="50" y="286"/>
                  </a:lnTo>
                  <a:lnTo>
                    <a:pt x="66" y="270"/>
                  </a:lnTo>
                  <a:lnTo>
                    <a:pt x="86" y="254"/>
                  </a:lnTo>
                  <a:lnTo>
                    <a:pt x="108" y="242"/>
                  </a:lnTo>
                  <a:lnTo>
                    <a:pt x="132" y="230"/>
                  </a:lnTo>
                  <a:lnTo>
                    <a:pt x="158" y="220"/>
                  </a:lnTo>
                  <a:lnTo>
                    <a:pt x="184" y="212"/>
                  </a:lnTo>
                  <a:lnTo>
                    <a:pt x="214" y="204"/>
                  </a:lnTo>
                  <a:lnTo>
                    <a:pt x="244" y="200"/>
                  </a:lnTo>
                  <a:lnTo>
                    <a:pt x="276" y="198"/>
                  </a:lnTo>
                  <a:lnTo>
                    <a:pt x="310" y="196"/>
                  </a:lnTo>
                  <a:lnTo>
                    <a:pt x="310" y="196"/>
                  </a:lnTo>
                  <a:lnTo>
                    <a:pt x="368" y="198"/>
                  </a:lnTo>
                  <a:lnTo>
                    <a:pt x="368" y="198"/>
                  </a:lnTo>
                  <a:lnTo>
                    <a:pt x="366" y="178"/>
                  </a:lnTo>
                  <a:lnTo>
                    <a:pt x="360" y="160"/>
                  </a:lnTo>
                  <a:lnTo>
                    <a:pt x="350" y="144"/>
                  </a:lnTo>
                  <a:lnTo>
                    <a:pt x="344" y="138"/>
                  </a:lnTo>
                  <a:lnTo>
                    <a:pt x="336" y="130"/>
                  </a:lnTo>
                  <a:lnTo>
                    <a:pt x="326" y="124"/>
                  </a:lnTo>
                  <a:lnTo>
                    <a:pt x="316" y="120"/>
                  </a:lnTo>
                  <a:lnTo>
                    <a:pt x="292" y="112"/>
                  </a:lnTo>
                  <a:lnTo>
                    <a:pt x="260" y="106"/>
                  </a:lnTo>
                  <a:lnTo>
                    <a:pt x="222" y="104"/>
                  </a:lnTo>
                  <a:lnTo>
                    <a:pt x="222" y="104"/>
                  </a:lnTo>
                  <a:lnTo>
                    <a:pt x="200" y="106"/>
                  </a:lnTo>
                  <a:lnTo>
                    <a:pt x="178" y="108"/>
                  </a:lnTo>
                  <a:lnTo>
                    <a:pt x="136" y="112"/>
                  </a:lnTo>
                  <a:lnTo>
                    <a:pt x="72" y="126"/>
                  </a:lnTo>
                  <a:lnTo>
                    <a:pt x="72" y="22"/>
                  </a:lnTo>
                  <a:lnTo>
                    <a:pt x="72" y="22"/>
                  </a:lnTo>
                  <a:lnTo>
                    <a:pt x="100" y="16"/>
                  </a:lnTo>
                  <a:lnTo>
                    <a:pt x="140" y="8"/>
                  </a:lnTo>
                  <a:lnTo>
                    <a:pt x="188" y="2"/>
                  </a:lnTo>
                  <a:lnTo>
                    <a:pt x="250" y="0"/>
                  </a:lnTo>
                  <a:lnTo>
                    <a:pt x="250" y="0"/>
                  </a:lnTo>
                  <a:lnTo>
                    <a:pt x="294" y="2"/>
                  </a:lnTo>
                  <a:lnTo>
                    <a:pt x="332" y="6"/>
                  </a:lnTo>
                  <a:lnTo>
                    <a:pt x="366" y="14"/>
                  </a:lnTo>
                  <a:lnTo>
                    <a:pt x="394" y="24"/>
                  </a:lnTo>
                  <a:lnTo>
                    <a:pt x="418" y="36"/>
                  </a:lnTo>
                  <a:lnTo>
                    <a:pt x="440" y="50"/>
                  </a:lnTo>
                  <a:lnTo>
                    <a:pt x="456" y="66"/>
                  </a:lnTo>
                  <a:lnTo>
                    <a:pt x="470" y="86"/>
                  </a:lnTo>
                  <a:lnTo>
                    <a:pt x="482" y="104"/>
                  </a:lnTo>
                  <a:lnTo>
                    <a:pt x="490" y="126"/>
                  </a:lnTo>
                  <a:lnTo>
                    <a:pt x="496" y="148"/>
                  </a:lnTo>
                  <a:lnTo>
                    <a:pt x="500" y="172"/>
                  </a:lnTo>
                  <a:lnTo>
                    <a:pt x="502" y="196"/>
                  </a:lnTo>
                  <a:lnTo>
                    <a:pt x="504" y="220"/>
                  </a:lnTo>
                  <a:lnTo>
                    <a:pt x="506" y="272"/>
                  </a:lnTo>
                  <a:lnTo>
                    <a:pt x="506" y="384"/>
                  </a:lnTo>
                  <a:lnTo>
                    <a:pt x="506" y="384"/>
                  </a:lnTo>
                  <a:lnTo>
                    <a:pt x="506" y="434"/>
                  </a:lnTo>
                  <a:lnTo>
                    <a:pt x="512" y="484"/>
                  </a:lnTo>
                  <a:lnTo>
                    <a:pt x="522" y="574"/>
                  </a:lnTo>
                  <a:lnTo>
                    <a:pt x="386" y="574"/>
                  </a:lnTo>
                  <a:close/>
                  <a:moveTo>
                    <a:pt x="368" y="296"/>
                  </a:moveTo>
                  <a:lnTo>
                    <a:pt x="368" y="296"/>
                  </a:lnTo>
                  <a:lnTo>
                    <a:pt x="340" y="292"/>
                  </a:lnTo>
                  <a:lnTo>
                    <a:pt x="324" y="290"/>
                  </a:lnTo>
                  <a:lnTo>
                    <a:pt x="310" y="290"/>
                  </a:lnTo>
                  <a:lnTo>
                    <a:pt x="310" y="290"/>
                  </a:lnTo>
                  <a:lnTo>
                    <a:pt x="274" y="292"/>
                  </a:lnTo>
                  <a:lnTo>
                    <a:pt x="242" y="298"/>
                  </a:lnTo>
                  <a:lnTo>
                    <a:pt x="228" y="302"/>
                  </a:lnTo>
                  <a:lnTo>
                    <a:pt x="214" y="308"/>
                  </a:lnTo>
                  <a:lnTo>
                    <a:pt x="202" y="314"/>
                  </a:lnTo>
                  <a:lnTo>
                    <a:pt x="190" y="322"/>
                  </a:lnTo>
                  <a:lnTo>
                    <a:pt x="180" y="330"/>
                  </a:lnTo>
                  <a:lnTo>
                    <a:pt x="172" y="338"/>
                  </a:lnTo>
                  <a:lnTo>
                    <a:pt x="164" y="348"/>
                  </a:lnTo>
                  <a:lnTo>
                    <a:pt x="158" y="358"/>
                  </a:lnTo>
                  <a:lnTo>
                    <a:pt x="154" y="368"/>
                  </a:lnTo>
                  <a:lnTo>
                    <a:pt x="150" y="380"/>
                  </a:lnTo>
                  <a:lnTo>
                    <a:pt x="148" y="390"/>
                  </a:lnTo>
                  <a:lnTo>
                    <a:pt x="146" y="402"/>
                  </a:lnTo>
                  <a:lnTo>
                    <a:pt x="146" y="402"/>
                  </a:lnTo>
                  <a:lnTo>
                    <a:pt x="148" y="418"/>
                  </a:lnTo>
                  <a:lnTo>
                    <a:pt x="154" y="430"/>
                  </a:lnTo>
                  <a:lnTo>
                    <a:pt x="162" y="442"/>
                  </a:lnTo>
                  <a:lnTo>
                    <a:pt x="172" y="452"/>
                  </a:lnTo>
                  <a:lnTo>
                    <a:pt x="184" y="462"/>
                  </a:lnTo>
                  <a:lnTo>
                    <a:pt x="198" y="468"/>
                  </a:lnTo>
                  <a:lnTo>
                    <a:pt x="216" y="472"/>
                  </a:lnTo>
                  <a:lnTo>
                    <a:pt x="234" y="472"/>
                  </a:lnTo>
                  <a:lnTo>
                    <a:pt x="234" y="472"/>
                  </a:lnTo>
                  <a:lnTo>
                    <a:pt x="250" y="472"/>
                  </a:lnTo>
                  <a:lnTo>
                    <a:pt x="266" y="468"/>
                  </a:lnTo>
                  <a:lnTo>
                    <a:pt x="280" y="464"/>
                  </a:lnTo>
                  <a:lnTo>
                    <a:pt x="292" y="458"/>
                  </a:lnTo>
                  <a:lnTo>
                    <a:pt x="304" y="450"/>
                  </a:lnTo>
                  <a:lnTo>
                    <a:pt x="316" y="442"/>
                  </a:lnTo>
                  <a:lnTo>
                    <a:pt x="326" y="432"/>
                  </a:lnTo>
                  <a:lnTo>
                    <a:pt x="334" y="420"/>
                  </a:lnTo>
                  <a:lnTo>
                    <a:pt x="342" y="408"/>
                  </a:lnTo>
                  <a:lnTo>
                    <a:pt x="350" y="396"/>
                  </a:lnTo>
                  <a:lnTo>
                    <a:pt x="360" y="370"/>
                  </a:lnTo>
                  <a:lnTo>
                    <a:pt x="366" y="342"/>
                  </a:lnTo>
                  <a:lnTo>
                    <a:pt x="368" y="316"/>
                  </a:lnTo>
                  <a:lnTo>
                    <a:pt x="368" y="296"/>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0" name="Freeform 79"/>
            <p:cNvSpPr>
              <a:spLocks/>
            </p:cNvSpPr>
            <p:nvPr/>
          </p:nvSpPr>
          <p:spPr bwMode="auto">
            <a:xfrm>
              <a:off x="4918392" y="571753"/>
              <a:ext cx="828675" cy="939800"/>
            </a:xfrm>
            <a:custGeom>
              <a:avLst/>
              <a:gdLst>
                <a:gd name="T0" fmla="*/ 386 w 522"/>
                <a:gd name="T1" fmla="*/ 574 h 592"/>
                <a:gd name="T2" fmla="*/ 378 w 522"/>
                <a:gd name="T3" fmla="*/ 480 h 592"/>
                <a:gd name="T4" fmla="*/ 376 w 522"/>
                <a:gd name="T5" fmla="*/ 480 h 592"/>
                <a:gd name="T6" fmla="*/ 346 w 522"/>
                <a:gd name="T7" fmla="*/ 518 h 592"/>
                <a:gd name="T8" fmla="*/ 306 w 522"/>
                <a:gd name="T9" fmla="*/ 554 h 592"/>
                <a:gd name="T10" fmla="*/ 266 w 522"/>
                <a:gd name="T11" fmla="*/ 576 h 592"/>
                <a:gd name="T12" fmla="*/ 236 w 522"/>
                <a:gd name="T13" fmla="*/ 586 h 592"/>
                <a:gd name="T14" fmla="*/ 200 w 522"/>
                <a:gd name="T15" fmla="*/ 592 h 592"/>
                <a:gd name="T16" fmla="*/ 180 w 522"/>
                <a:gd name="T17" fmla="*/ 592 h 592"/>
                <a:gd name="T18" fmla="*/ 144 w 522"/>
                <a:gd name="T19" fmla="*/ 590 h 592"/>
                <a:gd name="T20" fmla="*/ 110 w 522"/>
                <a:gd name="T21" fmla="*/ 580 h 592"/>
                <a:gd name="T22" fmla="*/ 78 w 522"/>
                <a:gd name="T23" fmla="*/ 566 h 592"/>
                <a:gd name="T24" fmla="*/ 52 w 522"/>
                <a:gd name="T25" fmla="*/ 546 h 592"/>
                <a:gd name="T26" fmla="*/ 30 w 522"/>
                <a:gd name="T27" fmla="*/ 520 h 592"/>
                <a:gd name="T28" fmla="*/ 14 w 522"/>
                <a:gd name="T29" fmla="*/ 490 h 592"/>
                <a:gd name="T30" fmla="*/ 2 w 522"/>
                <a:gd name="T31" fmla="*/ 456 h 592"/>
                <a:gd name="T32" fmla="*/ 0 w 522"/>
                <a:gd name="T33" fmla="*/ 418 h 592"/>
                <a:gd name="T34" fmla="*/ 0 w 522"/>
                <a:gd name="T35" fmla="*/ 392 h 592"/>
                <a:gd name="T36" fmla="*/ 12 w 522"/>
                <a:gd name="T37" fmla="*/ 346 h 592"/>
                <a:gd name="T38" fmla="*/ 34 w 522"/>
                <a:gd name="T39" fmla="*/ 304 h 592"/>
                <a:gd name="T40" fmla="*/ 66 w 522"/>
                <a:gd name="T41" fmla="*/ 270 h 592"/>
                <a:gd name="T42" fmla="*/ 108 w 522"/>
                <a:gd name="T43" fmla="*/ 242 h 592"/>
                <a:gd name="T44" fmla="*/ 158 w 522"/>
                <a:gd name="T45" fmla="*/ 220 h 592"/>
                <a:gd name="T46" fmla="*/ 214 w 522"/>
                <a:gd name="T47" fmla="*/ 204 h 592"/>
                <a:gd name="T48" fmla="*/ 276 w 522"/>
                <a:gd name="T49" fmla="*/ 198 h 592"/>
                <a:gd name="T50" fmla="*/ 310 w 522"/>
                <a:gd name="T51" fmla="*/ 196 h 592"/>
                <a:gd name="T52" fmla="*/ 368 w 522"/>
                <a:gd name="T53" fmla="*/ 198 h 592"/>
                <a:gd name="T54" fmla="*/ 360 w 522"/>
                <a:gd name="T55" fmla="*/ 160 h 592"/>
                <a:gd name="T56" fmla="*/ 344 w 522"/>
                <a:gd name="T57" fmla="*/ 138 h 592"/>
                <a:gd name="T58" fmla="*/ 326 w 522"/>
                <a:gd name="T59" fmla="*/ 124 h 592"/>
                <a:gd name="T60" fmla="*/ 292 w 522"/>
                <a:gd name="T61" fmla="*/ 112 h 592"/>
                <a:gd name="T62" fmla="*/ 222 w 522"/>
                <a:gd name="T63" fmla="*/ 104 h 592"/>
                <a:gd name="T64" fmla="*/ 200 w 522"/>
                <a:gd name="T65" fmla="*/ 106 h 592"/>
                <a:gd name="T66" fmla="*/ 136 w 522"/>
                <a:gd name="T67" fmla="*/ 112 h 592"/>
                <a:gd name="T68" fmla="*/ 72 w 522"/>
                <a:gd name="T69" fmla="*/ 22 h 592"/>
                <a:gd name="T70" fmla="*/ 100 w 522"/>
                <a:gd name="T71" fmla="*/ 16 h 592"/>
                <a:gd name="T72" fmla="*/ 188 w 522"/>
                <a:gd name="T73" fmla="*/ 2 h 592"/>
                <a:gd name="T74" fmla="*/ 250 w 522"/>
                <a:gd name="T75" fmla="*/ 0 h 592"/>
                <a:gd name="T76" fmla="*/ 332 w 522"/>
                <a:gd name="T77" fmla="*/ 6 h 592"/>
                <a:gd name="T78" fmla="*/ 394 w 522"/>
                <a:gd name="T79" fmla="*/ 24 h 592"/>
                <a:gd name="T80" fmla="*/ 440 w 522"/>
                <a:gd name="T81" fmla="*/ 50 h 592"/>
                <a:gd name="T82" fmla="*/ 470 w 522"/>
                <a:gd name="T83" fmla="*/ 86 h 592"/>
                <a:gd name="T84" fmla="*/ 490 w 522"/>
                <a:gd name="T85" fmla="*/ 126 h 592"/>
                <a:gd name="T86" fmla="*/ 500 w 522"/>
                <a:gd name="T87" fmla="*/ 172 h 592"/>
                <a:gd name="T88" fmla="*/ 504 w 522"/>
                <a:gd name="T89" fmla="*/ 220 h 592"/>
                <a:gd name="T90" fmla="*/ 506 w 522"/>
                <a:gd name="T91" fmla="*/ 384 h 592"/>
                <a:gd name="T92" fmla="*/ 506 w 522"/>
                <a:gd name="T93" fmla="*/ 434 h 592"/>
                <a:gd name="T94" fmla="*/ 522 w 522"/>
                <a:gd name="T95" fmla="*/ 574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2" h="592">
                  <a:moveTo>
                    <a:pt x="386" y="574"/>
                  </a:moveTo>
                  <a:lnTo>
                    <a:pt x="386" y="574"/>
                  </a:lnTo>
                  <a:lnTo>
                    <a:pt x="382" y="526"/>
                  </a:lnTo>
                  <a:lnTo>
                    <a:pt x="378" y="480"/>
                  </a:lnTo>
                  <a:lnTo>
                    <a:pt x="376" y="480"/>
                  </a:lnTo>
                  <a:lnTo>
                    <a:pt x="376" y="480"/>
                  </a:lnTo>
                  <a:lnTo>
                    <a:pt x="362" y="500"/>
                  </a:lnTo>
                  <a:lnTo>
                    <a:pt x="346" y="518"/>
                  </a:lnTo>
                  <a:lnTo>
                    <a:pt x="328" y="538"/>
                  </a:lnTo>
                  <a:lnTo>
                    <a:pt x="306" y="554"/>
                  </a:lnTo>
                  <a:lnTo>
                    <a:pt x="280" y="570"/>
                  </a:lnTo>
                  <a:lnTo>
                    <a:pt x="266" y="576"/>
                  </a:lnTo>
                  <a:lnTo>
                    <a:pt x="252" y="582"/>
                  </a:lnTo>
                  <a:lnTo>
                    <a:pt x="236" y="586"/>
                  </a:lnTo>
                  <a:lnTo>
                    <a:pt x="218" y="590"/>
                  </a:lnTo>
                  <a:lnTo>
                    <a:pt x="200" y="592"/>
                  </a:lnTo>
                  <a:lnTo>
                    <a:pt x="180" y="592"/>
                  </a:lnTo>
                  <a:lnTo>
                    <a:pt x="180" y="592"/>
                  </a:lnTo>
                  <a:lnTo>
                    <a:pt x="162" y="592"/>
                  </a:lnTo>
                  <a:lnTo>
                    <a:pt x="144" y="590"/>
                  </a:lnTo>
                  <a:lnTo>
                    <a:pt x="126" y="586"/>
                  </a:lnTo>
                  <a:lnTo>
                    <a:pt x="110" y="580"/>
                  </a:lnTo>
                  <a:lnTo>
                    <a:pt x="94" y="574"/>
                  </a:lnTo>
                  <a:lnTo>
                    <a:pt x="78" y="566"/>
                  </a:lnTo>
                  <a:lnTo>
                    <a:pt x="64" y="556"/>
                  </a:lnTo>
                  <a:lnTo>
                    <a:pt x="52" y="546"/>
                  </a:lnTo>
                  <a:lnTo>
                    <a:pt x="40" y="534"/>
                  </a:lnTo>
                  <a:lnTo>
                    <a:pt x="30" y="520"/>
                  </a:lnTo>
                  <a:lnTo>
                    <a:pt x="20" y="506"/>
                  </a:lnTo>
                  <a:lnTo>
                    <a:pt x="14" y="490"/>
                  </a:lnTo>
                  <a:lnTo>
                    <a:pt x="8" y="474"/>
                  </a:lnTo>
                  <a:lnTo>
                    <a:pt x="2" y="456"/>
                  </a:lnTo>
                  <a:lnTo>
                    <a:pt x="0" y="438"/>
                  </a:lnTo>
                  <a:lnTo>
                    <a:pt x="0" y="418"/>
                  </a:lnTo>
                  <a:lnTo>
                    <a:pt x="0" y="418"/>
                  </a:lnTo>
                  <a:lnTo>
                    <a:pt x="0" y="392"/>
                  </a:lnTo>
                  <a:lnTo>
                    <a:pt x="6" y="368"/>
                  </a:lnTo>
                  <a:lnTo>
                    <a:pt x="12" y="346"/>
                  </a:lnTo>
                  <a:lnTo>
                    <a:pt x="22" y="324"/>
                  </a:lnTo>
                  <a:lnTo>
                    <a:pt x="34" y="304"/>
                  </a:lnTo>
                  <a:lnTo>
                    <a:pt x="50" y="286"/>
                  </a:lnTo>
                  <a:lnTo>
                    <a:pt x="66" y="270"/>
                  </a:lnTo>
                  <a:lnTo>
                    <a:pt x="86" y="254"/>
                  </a:lnTo>
                  <a:lnTo>
                    <a:pt x="108" y="242"/>
                  </a:lnTo>
                  <a:lnTo>
                    <a:pt x="132" y="230"/>
                  </a:lnTo>
                  <a:lnTo>
                    <a:pt x="158" y="220"/>
                  </a:lnTo>
                  <a:lnTo>
                    <a:pt x="184" y="212"/>
                  </a:lnTo>
                  <a:lnTo>
                    <a:pt x="214" y="204"/>
                  </a:lnTo>
                  <a:lnTo>
                    <a:pt x="244" y="200"/>
                  </a:lnTo>
                  <a:lnTo>
                    <a:pt x="276" y="198"/>
                  </a:lnTo>
                  <a:lnTo>
                    <a:pt x="310" y="196"/>
                  </a:lnTo>
                  <a:lnTo>
                    <a:pt x="310" y="196"/>
                  </a:lnTo>
                  <a:lnTo>
                    <a:pt x="368" y="198"/>
                  </a:lnTo>
                  <a:lnTo>
                    <a:pt x="368" y="198"/>
                  </a:lnTo>
                  <a:lnTo>
                    <a:pt x="366" y="178"/>
                  </a:lnTo>
                  <a:lnTo>
                    <a:pt x="360" y="160"/>
                  </a:lnTo>
                  <a:lnTo>
                    <a:pt x="350" y="144"/>
                  </a:lnTo>
                  <a:lnTo>
                    <a:pt x="344" y="138"/>
                  </a:lnTo>
                  <a:lnTo>
                    <a:pt x="336" y="130"/>
                  </a:lnTo>
                  <a:lnTo>
                    <a:pt x="326" y="124"/>
                  </a:lnTo>
                  <a:lnTo>
                    <a:pt x="316" y="120"/>
                  </a:lnTo>
                  <a:lnTo>
                    <a:pt x="292" y="112"/>
                  </a:lnTo>
                  <a:lnTo>
                    <a:pt x="260" y="106"/>
                  </a:lnTo>
                  <a:lnTo>
                    <a:pt x="222" y="104"/>
                  </a:lnTo>
                  <a:lnTo>
                    <a:pt x="222" y="104"/>
                  </a:lnTo>
                  <a:lnTo>
                    <a:pt x="200" y="106"/>
                  </a:lnTo>
                  <a:lnTo>
                    <a:pt x="178" y="108"/>
                  </a:lnTo>
                  <a:lnTo>
                    <a:pt x="136" y="112"/>
                  </a:lnTo>
                  <a:lnTo>
                    <a:pt x="72" y="126"/>
                  </a:lnTo>
                  <a:lnTo>
                    <a:pt x="72" y="22"/>
                  </a:lnTo>
                  <a:lnTo>
                    <a:pt x="72" y="22"/>
                  </a:lnTo>
                  <a:lnTo>
                    <a:pt x="100" y="16"/>
                  </a:lnTo>
                  <a:lnTo>
                    <a:pt x="140" y="8"/>
                  </a:lnTo>
                  <a:lnTo>
                    <a:pt x="188" y="2"/>
                  </a:lnTo>
                  <a:lnTo>
                    <a:pt x="250" y="0"/>
                  </a:lnTo>
                  <a:lnTo>
                    <a:pt x="250" y="0"/>
                  </a:lnTo>
                  <a:lnTo>
                    <a:pt x="294" y="2"/>
                  </a:lnTo>
                  <a:lnTo>
                    <a:pt x="332" y="6"/>
                  </a:lnTo>
                  <a:lnTo>
                    <a:pt x="366" y="14"/>
                  </a:lnTo>
                  <a:lnTo>
                    <a:pt x="394" y="24"/>
                  </a:lnTo>
                  <a:lnTo>
                    <a:pt x="418" y="36"/>
                  </a:lnTo>
                  <a:lnTo>
                    <a:pt x="440" y="50"/>
                  </a:lnTo>
                  <a:lnTo>
                    <a:pt x="456" y="66"/>
                  </a:lnTo>
                  <a:lnTo>
                    <a:pt x="470" y="86"/>
                  </a:lnTo>
                  <a:lnTo>
                    <a:pt x="482" y="104"/>
                  </a:lnTo>
                  <a:lnTo>
                    <a:pt x="490" y="126"/>
                  </a:lnTo>
                  <a:lnTo>
                    <a:pt x="496" y="148"/>
                  </a:lnTo>
                  <a:lnTo>
                    <a:pt x="500" y="172"/>
                  </a:lnTo>
                  <a:lnTo>
                    <a:pt x="502" y="196"/>
                  </a:lnTo>
                  <a:lnTo>
                    <a:pt x="504" y="220"/>
                  </a:lnTo>
                  <a:lnTo>
                    <a:pt x="506" y="272"/>
                  </a:lnTo>
                  <a:lnTo>
                    <a:pt x="506" y="384"/>
                  </a:lnTo>
                  <a:lnTo>
                    <a:pt x="506" y="384"/>
                  </a:lnTo>
                  <a:lnTo>
                    <a:pt x="506" y="434"/>
                  </a:lnTo>
                  <a:lnTo>
                    <a:pt x="512" y="484"/>
                  </a:lnTo>
                  <a:lnTo>
                    <a:pt x="522" y="574"/>
                  </a:lnTo>
                  <a:lnTo>
                    <a:pt x="386" y="57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1" name="Freeform 81"/>
            <p:cNvSpPr>
              <a:spLocks/>
            </p:cNvSpPr>
            <p:nvPr/>
          </p:nvSpPr>
          <p:spPr bwMode="auto">
            <a:xfrm>
              <a:off x="5896293" y="571753"/>
              <a:ext cx="555626" cy="911225"/>
            </a:xfrm>
            <a:custGeom>
              <a:avLst/>
              <a:gdLst>
                <a:gd name="T0" fmla="*/ 28 w 350"/>
                <a:gd name="T1" fmla="*/ 574 h 574"/>
                <a:gd name="T2" fmla="*/ 28 w 350"/>
                <a:gd name="T3" fmla="*/ 574 h 574"/>
                <a:gd name="T4" fmla="*/ 32 w 350"/>
                <a:gd name="T5" fmla="*/ 482 h 574"/>
                <a:gd name="T6" fmla="*/ 34 w 350"/>
                <a:gd name="T7" fmla="*/ 388 h 574"/>
                <a:gd name="T8" fmla="*/ 34 w 350"/>
                <a:gd name="T9" fmla="*/ 256 h 574"/>
                <a:gd name="T10" fmla="*/ 34 w 350"/>
                <a:gd name="T11" fmla="*/ 256 h 574"/>
                <a:gd name="T12" fmla="*/ 32 w 350"/>
                <a:gd name="T13" fmla="*/ 226 h 574"/>
                <a:gd name="T14" fmla="*/ 30 w 350"/>
                <a:gd name="T15" fmla="*/ 196 h 574"/>
                <a:gd name="T16" fmla="*/ 24 w 350"/>
                <a:gd name="T17" fmla="*/ 140 h 574"/>
                <a:gd name="T18" fmla="*/ 12 w 350"/>
                <a:gd name="T19" fmla="*/ 82 h 574"/>
                <a:gd name="T20" fmla="*/ 0 w 350"/>
                <a:gd name="T21" fmla="*/ 24 h 574"/>
                <a:gd name="T22" fmla="*/ 146 w 350"/>
                <a:gd name="T23" fmla="*/ 14 h 574"/>
                <a:gd name="T24" fmla="*/ 146 w 350"/>
                <a:gd name="T25" fmla="*/ 14 h 574"/>
                <a:gd name="T26" fmla="*/ 156 w 350"/>
                <a:gd name="T27" fmla="*/ 54 h 574"/>
                <a:gd name="T28" fmla="*/ 162 w 350"/>
                <a:gd name="T29" fmla="*/ 98 h 574"/>
                <a:gd name="T30" fmla="*/ 164 w 350"/>
                <a:gd name="T31" fmla="*/ 98 h 574"/>
                <a:gd name="T32" fmla="*/ 164 w 350"/>
                <a:gd name="T33" fmla="*/ 98 h 574"/>
                <a:gd name="T34" fmla="*/ 176 w 350"/>
                <a:gd name="T35" fmla="*/ 78 h 574"/>
                <a:gd name="T36" fmla="*/ 190 w 350"/>
                <a:gd name="T37" fmla="*/ 60 h 574"/>
                <a:gd name="T38" fmla="*/ 208 w 350"/>
                <a:gd name="T39" fmla="*/ 44 h 574"/>
                <a:gd name="T40" fmla="*/ 228 w 350"/>
                <a:gd name="T41" fmla="*/ 30 h 574"/>
                <a:gd name="T42" fmla="*/ 250 w 350"/>
                <a:gd name="T43" fmla="*/ 18 h 574"/>
                <a:gd name="T44" fmla="*/ 272 w 350"/>
                <a:gd name="T45" fmla="*/ 8 h 574"/>
                <a:gd name="T46" fmla="*/ 296 w 350"/>
                <a:gd name="T47" fmla="*/ 2 h 574"/>
                <a:gd name="T48" fmla="*/ 320 w 350"/>
                <a:gd name="T49" fmla="*/ 0 h 574"/>
                <a:gd name="T50" fmla="*/ 320 w 350"/>
                <a:gd name="T51" fmla="*/ 0 h 574"/>
                <a:gd name="T52" fmla="*/ 344 w 350"/>
                <a:gd name="T53" fmla="*/ 2 h 574"/>
                <a:gd name="T54" fmla="*/ 350 w 350"/>
                <a:gd name="T55" fmla="*/ 126 h 574"/>
                <a:gd name="T56" fmla="*/ 350 w 350"/>
                <a:gd name="T57" fmla="*/ 126 h 574"/>
                <a:gd name="T58" fmla="*/ 326 w 350"/>
                <a:gd name="T59" fmla="*/ 122 h 574"/>
                <a:gd name="T60" fmla="*/ 304 w 350"/>
                <a:gd name="T61" fmla="*/ 120 h 574"/>
                <a:gd name="T62" fmla="*/ 304 w 350"/>
                <a:gd name="T63" fmla="*/ 120 h 574"/>
                <a:gd name="T64" fmla="*/ 282 w 350"/>
                <a:gd name="T65" fmla="*/ 122 h 574"/>
                <a:gd name="T66" fmla="*/ 264 w 350"/>
                <a:gd name="T67" fmla="*/ 124 h 574"/>
                <a:gd name="T68" fmla="*/ 246 w 350"/>
                <a:gd name="T69" fmla="*/ 130 h 574"/>
                <a:gd name="T70" fmla="*/ 232 w 350"/>
                <a:gd name="T71" fmla="*/ 136 h 574"/>
                <a:gd name="T72" fmla="*/ 220 w 350"/>
                <a:gd name="T73" fmla="*/ 144 h 574"/>
                <a:gd name="T74" fmla="*/ 210 w 350"/>
                <a:gd name="T75" fmla="*/ 154 h 574"/>
                <a:gd name="T76" fmla="*/ 202 w 350"/>
                <a:gd name="T77" fmla="*/ 164 h 574"/>
                <a:gd name="T78" fmla="*/ 196 w 350"/>
                <a:gd name="T79" fmla="*/ 176 h 574"/>
                <a:gd name="T80" fmla="*/ 192 w 350"/>
                <a:gd name="T81" fmla="*/ 190 h 574"/>
                <a:gd name="T82" fmla="*/ 188 w 350"/>
                <a:gd name="T83" fmla="*/ 206 h 574"/>
                <a:gd name="T84" fmla="*/ 182 w 350"/>
                <a:gd name="T85" fmla="*/ 238 h 574"/>
                <a:gd name="T86" fmla="*/ 180 w 350"/>
                <a:gd name="T87" fmla="*/ 276 h 574"/>
                <a:gd name="T88" fmla="*/ 180 w 350"/>
                <a:gd name="T89" fmla="*/ 318 h 574"/>
                <a:gd name="T90" fmla="*/ 180 w 350"/>
                <a:gd name="T91" fmla="*/ 388 h 574"/>
                <a:gd name="T92" fmla="*/ 180 w 350"/>
                <a:gd name="T93" fmla="*/ 388 h 574"/>
                <a:gd name="T94" fmla="*/ 182 w 350"/>
                <a:gd name="T95" fmla="*/ 474 h 574"/>
                <a:gd name="T96" fmla="*/ 186 w 350"/>
                <a:gd name="T97" fmla="*/ 574 h 574"/>
                <a:gd name="T98" fmla="*/ 28 w 350"/>
                <a:gd name="T9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0" h="574">
                  <a:moveTo>
                    <a:pt x="28" y="574"/>
                  </a:moveTo>
                  <a:lnTo>
                    <a:pt x="28" y="574"/>
                  </a:lnTo>
                  <a:lnTo>
                    <a:pt x="32" y="482"/>
                  </a:lnTo>
                  <a:lnTo>
                    <a:pt x="34" y="388"/>
                  </a:lnTo>
                  <a:lnTo>
                    <a:pt x="34" y="256"/>
                  </a:lnTo>
                  <a:lnTo>
                    <a:pt x="34" y="256"/>
                  </a:lnTo>
                  <a:lnTo>
                    <a:pt x="32" y="226"/>
                  </a:lnTo>
                  <a:lnTo>
                    <a:pt x="30" y="196"/>
                  </a:lnTo>
                  <a:lnTo>
                    <a:pt x="24" y="140"/>
                  </a:lnTo>
                  <a:lnTo>
                    <a:pt x="12" y="82"/>
                  </a:lnTo>
                  <a:lnTo>
                    <a:pt x="0" y="24"/>
                  </a:lnTo>
                  <a:lnTo>
                    <a:pt x="146" y="14"/>
                  </a:lnTo>
                  <a:lnTo>
                    <a:pt x="146" y="14"/>
                  </a:lnTo>
                  <a:lnTo>
                    <a:pt x="156" y="54"/>
                  </a:lnTo>
                  <a:lnTo>
                    <a:pt x="162" y="98"/>
                  </a:lnTo>
                  <a:lnTo>
                    <a:pt x="164" y="98"/>
                  </a:lnTo>
                  <a:lnTo>
                    <a:pt x="164" y="98"/>
                  </a:lnTo>
                  <a:lnTo>
                    <a:pt x="176" y="78"/>
                  </a:lnTo>
                  <a:lnTo>
                    <a:pt x="190" y="60"/>
                  </a:lnTo>
                  <a:lnTo>
                    <a:pt x="208" y="44"/>
                  </a:lnTo>
                  <a:lnTo>
                    <a:pt x="228" y="30"/>
                  </a:lnTo>
                  <a:lnTo>
                    <a:pt x="250" y="18"/>
                  </a:lnTo>
                  <a:lnTo>
                    <a:pt x="272" y="8"/>
                  </a:lnTo>
                  <a:lnTo>
                    <a:pt x="296" y="2"/>
                  </a:lnTo>
                  <a:lnTo>
                    <a:pt x="320" y="0"/>
                  </a:lnTo>
                  <a:lnTo>
                    <a:pt x="320" y="0"/>
                  </a:lnTo>
                  <a:lnTo>
                    <a:pt x="344" y="2"/>
                  </a:lnTo>
                  <a:lnTo>
                    <a:pt x="350" y="126"/>
                  </a:lnTo>
                  <a:lnTo>
                    <a:pt x="350" y="126"/>
                  </a:lnTo>
                  <a:lnTo>
                    <a:pt x="326" y="122"/>
                  </a:lnTo>
                  <a:lnTo>
                    <a:pt x="304" y="120"/>
                  </a:lnTo>
                  <a:lnTo>
                    <a:pt x="304" y="120"/>
                  </a:lnTo>
                  <a:lnTo>
                    <a:pt x="282" y="122"/>
                  </a:lnTo>
                  <a:lnTo>
                    <a:pt x="264" y="124"/>
                  </a:lnTo>
                  <a:lnTo>
                    <a:pt x="246" y="130"/>
                  </a:lnTo>
                  <a:lnTo>
                    <a:pt x="232" y="136"/>
                  </a:lnTo>
                  <a:lnTo>
                    <a:pt x="220" y="144"/>
                  </a:lnTo>
                  <a:lnTo>
                    <a:pt x="210" y="154"/>
                  </a:lnTo>
                  <a:lnTo>
                    <a:pt x="202" y="164"/>
                  </a:lnTo>
                  <a:lnTo>
                    <a:pt x="196" y="176"/>
                  </a:lnTo>
                  <a:lnTo>
                    <a:pt x="192" y="190"/>
                  </a:lnTo>
                  <a:lnTo>
                    <a:pt x="188" y="206"/>
                  </a:lnTo>
                  <a:lnTo>
                    <a:pt x="182" y="238"/>
                  </a:lnTo>
                  <a:lnTo>
                    <a:pt x="180" y="276"/>
                  </a:lnTo>
                  <a:lnTo>
                    <a:pt x="180" y="318"/>
                  </a:lnTo>
                  <a:lnTo>
                    <a:pt x="180" y="388"/>
                  </a:lnTo>
                  <a:lnTo>
                    <a:pt x="180" y="388"/>
                  </a:lnTo>
                  <a:lnTo>
                    <a:pt x="182" y="474"/>
                  </a:lnTo>
                  <a:lnTo>
                    <a:pt x="186" y="574"/>
                  </a:lnTo>
                  <a:lnTo>
                    <a:pt x="28" y="57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2" name="Freeform 82"/>
            <p:cNvSpPr>
              <a:spLocks/>
            </p:cNvSpPr>
            <p:nvPr/>
          </p:nvSpPr>
          <p:spPr bwMode="auto">
            <a:xfrm>
              <a:off x="5896293" y="571753"/>
              <a:ext cx="555625" cy="911225"/>
            </a:xfrm>
            <a:custGeom>
              <a:avLst/>
              <a:gdLst>
                <a:gd name="T0" fmla="*/ 28 w 350"/>
                <a:gd name="T1" fmla="*/ 574 h 574"/>
                <a:gd name="T2" fmla="*/ 28 w 350"/>
                <a:gd name="T3" fmla="*/ 574 h 574"/>
                <a:gd name="T4" fmla="*/ 32 w 350"/>
                <a:gd name="T5" fmla="*/ 482 h 574"/>
                <a:gd name="T6" fmla="*/ 34 w 350"/>
                <a:gd name="T7" fmla="*/ 388 h 574"/>
                <a:gd name="T8" fmla="*/ 34 w 350"/>
                <a:gd name="T9" fmla="*/ 256 h 574"/>
                <a:gd name="T10" fmla="*/ 34 w 350"/>
                <a:gd name="T11" fmla="*/ 256 h 574"/>
                <a:gd name="T12" fmla="*/ 32 w 350"/>
                <a:gd name="T13" fmla="*/ 226 h 574"/>
                <a:gd name="T14" fmla="*/ 30 w 350"/>
                <a:gd name="T15" fmla="*/ 196 h 574"/>
                <a:gd name="T16" fmla="*/ 24 w 350"/>
                <a:gd name="T17" fmla="*/ 140 h 574"/>
                <a:gd name="T18" fmla="*/ 12 w 350"/>
                <a:gd name="T19" fmla="*/ 82 h 574"/>
                <a:gd name="T20" fmla="*/ 0 w 350"/>
                <a:gd name="T21" fmla="*/ 24 h 574"/>
                <a:gd name="T22" fmla="*/ 146 w 350"/>
                <a:gd name="T23" fmla="*/ 14 h 574"/>
                <a:gd name="T24" fmla="*/ 146 w 350"/>
                <a:gd name="T25" fmla="*/ 14 h 574"/>
                <a:gd name="T26" fmla="*/ 156 w 350"/>
                <a:gd name="T27" fmla="*/ 54 h 574"/>
                <a:gd name="T28" fmla="*/ 162 w 350"/>
                <a:gd name="T29" fmla="*/ 98 h 574"/>
                <a:gd name="T30" fmla="*/ 164 w 350"/>
                <a:gd name="T31" fmla="*/ 98 h 574"/>
                <a:gd name="T32" fmla="*/ 164 w 350"/>
                <a:gd name="T33" fmla="*/ 98 h 574"/>
                <a:gd name="T34" fmla="*/ 176 w 350"/>
                <a:gd name="T35" fmla="*/ 78 h 574"/>
                <a:gd name="T36" fmla="*/ 190 w 350"/>
                <a:gd name="T37" fmla="*/ 60 h 574"/>
                <a:gd name="T38" fmla="*/ 208 w 350"/>
                <a:gd name="T39" fmla="*/ 44 h 574"/>
                <a:gd name="T40" fmla="*/ 228 w 350"/>
                <a:gd name="T41" fmla="*/ 30 h 574"/>
                <a:gd name="T42" fmla="*/ 250 w 350"/>
                <a:gd name="T43" fmla="*/ 18 h 574"/>
                <a:gd name="T44" fmla="*/ 272 w 350"/>
                <a:gd name="T45" fmla="*/ 8 h 574"/>
                <a:gd name="T46" fmla="*/ 296 w 350"/>
                <a:gd name="T47" fmla="*/ 2 h 574"/>
                <a:gd name="T48" fmla="*/ 320 w 350"/>
                <a:gd name="T49" fmla="*/ 0 h 574"/>
                <a:gd name="T50" fmla="*/ 320 w 350"/>
                <a:gd name="T51" fmla="*/ 0 h 574"/>
                <a:gd name="T52" fmla="*/ 344 w 350"/>
                <a:gd name="T53" fmla="*/ 2 h 574"/>
                <a:gd name="T54" fmla="*/ 350 w 350"/>
                <a:gd name="T55" fmla="*/ 126 h 574"/>
                <a:gd name="T56" fmla="*/ 350 w 350"/>
                <a:gd name="T57" fmla="*/ 126 h 574"/>
                <a:gd name="T58" fmla="*/ 326 w 350"/>
                <a:gd name="T59" fmla="*/ 122 h 574"/>
                <a:gd name="T60" fmla="*/ 304 w 350"/>
                <a:gd name="T61" fmla="*/ 120 h 574"/>
                <a:gd name="T62" fmla="*/ 304 w 350"/>
                <a:gd name="T63" fmla="*/ 120 h 574"/>
                <a:gd name="T64" fmla="*/ 282 w 350"/>
                <a:gd name="T65" fmla="*/ 122 h 574"/>
                <a:gd name="T66" fmla="*/ 264 w 350"/>
                <a:gd name="T67" fmla="*/ 124 h 574"/>
                <a:gd name="T68" fmla="*/ 246 w 350"/>
                <a:gd name="T69" fmla="*/ 130 h 574"/>
                <a:gd name="T70" fmla="*/ 232 w 350"/>
                <a:gd name="T71" fmla="*/ 136 h 574"/>
                <a:gd name="T72" fmla="*/ 220 w 350"/>
                <a:gd name="T73" fmla="*/ 144 h 574"/>
                <a:gd name="T74" fmla="*/ 210 w 350"/>
                <a:gd name="T75" fmla="*/ 154 h 574"/>
                <a:gd name="T76" fmla="*/ 202 w 350"/>
                <a:gd name="T77" fmla="*/ 164 h 574"/>
                <a:gd name="T78" fmla="*/ 196 w 350"/>
                <a:gd name="T79" fmla="*/ 176 h 574"/>
                <a:gd name="T80" fmla="*/ 192 w 350"/>
                <a:gd name="T81" fmla="*/ 190 h 574"/>
                <a:gd name="T82" fmla="*/ 188 w 350"/>
                <a:gd name="T83" fmla="*/ 206 h 574"/>
                <a:gd name="T84" fmla="*/ 182 w 350"/>
                <a:gd name="T85" fmla="*/ 238 h 574"/>
                <a:gd name="T86" fmla="*/ 180 w 350"/>
                <a:gd name="T87" fmla="*/ 276 h 574"/>
                <a:gd name="T88" fmla="*/ 180 w 350"/>
                <a:gd name="T89" fmla="*/ 318 h 574"/>
                <a:gd name="T90" fmla="*/ 180 w 350"/>
                <a:gd name="T91" fmla="*/ 388 h 574"/>
                <a:gd name="T92" fmla="*/ 180 w 350"/>
                <a:gd name="T93" fmla="*/ 388 h 574"/>
                <a:gd name="T94" fmla="*/ 182 w 350"/>
                <a:gd name="T95" fmla="*/ 474 h 574"/>
                <a:gd name="T96" fmla="*/ 186 w 350"/>
                <a:gd name="T97" fmla="*/ 574 h 574"/>
                <a:gd name="T98" fmla="*/ 28 w 350"/>
                <a:gd name="T9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0" h="574">
                  <a:moveTo>
                    <a:pt x="28" y="574"/>
                  </a:moveTo>
                  <a:lnTo>
                    <a:pt x="28" y="574"/>
                  </a:lnTo>
                  <a:lnTo>
                    <a:pt x="32" y="482"/>
                  </a:lnTo>
                  <a:lnTo>
                    <a:pt x="34" y="388"/>
                  </a:lnTo>
                  <a:lnTo>
                    <a:pt x="34" y="256"/>
                  </a:lnTo>
                  <a:lnTo>
                    <a:pt x="34" y="256"/>
                  </a:lnTo>
                  <a:lnTo>
                    <a:pt x="32" y="226"/>
                  </a:lnTo>
                  <a:lnTo>
                    <a:pt x="30" y="196"/>
                  </a:lnTo>
                  <a:lnTo>
                    <a:pt x="24" y="140"/>
                  </a:lnTo>
                  <a:lnTo>
                    <a:pt x="12" y="82"/>
                  </a:lnTo>
                  <a:lnTo>
                    <a:pt x="0" y="24"/>
                  </a:lnTo>
                  <a:lnTo>
                    <a:pt x="146" y="14"/>
                  </a:lnTo>
                  <a:lnTo>
                    <a:pt x="146" y="14"/>
                  </a:lnTo>
                  <a:lnTo>
                    <a:pt x="156" y="54"/>
                  </a:lnTo>
                  <a:lnTo>
                    <a:pt x="162" y="98"/>
                  </a:lnTo>
                  <a:lnTo>
                    <a:pt x="164" y="98"/>
                  </a:lnTo>
                  <a:lnTo>
                    <a:pt x="164" y="98"/>
                  </a:lnTo>
                  <a:lnTo>
                    <a:pt x="176" y="78"/>
                  </a:lnTo>
                  <a:lnTo>
                    <a:pt x="190" y="60"/>
                  </a:lnTo>
                  <a:lnTo>
                    <a:pt x="208" y="44"/>
                  </a:lnTo>
                  <a:lnTo>
                    <a:pt x="228" y="30"/>
                  </a:lnTo>
                  <a:lnTo>
                    <a:pt x="250" y="18"/>
                  </a:lnTo>
                  <a:lnTo>
                    <a:pt x="272" y="8"/>
                  </a:lnTo>
                  <a:lnTo>
                    <a:pt x="296" y="2"/>
                  </a:lnTo>
                  <a:lnTo>
                    <a:pt x="320" y="0"/>
                  </a:lnTo>
                  <a:lnTo>
                    <a:pt x="320" y="0"/>
                  </a:lnTo>
                  <a:lnTo>
                    <a:pt x="344" y="2"/>
                  </a:lnTo>
                  <a:lnTo>
                    <a:pt x="350" y="126"/>
                  </a:lnTo>
                  <a:lnTo>
                    <a:pt x="350" y="126"/>
                  </a:lnTo>
                  <a:lnTo>
                    <a:pt x="326" y="122"/>
                  </a:lnTo>
                  <a:lnTo>
                    <a:pt x="304" y="120"/>
                  </a:lnTo>
                  <a:lnTo>
                    <a:pt x="304" y="120"/>
                  </a:lnTo>
                  <a:lnTo>
                    <a:pt x="282" y="122"/>
                  </a:lnTo>
                  <a:lnTo>
                    <a:pt x="264" y="124"/>
                  </a:lnTo>
                  <a:lnTo>
                    <a:pt x="246" y="130"/>
                  </a:lnTo>
                  <a:lnTo>
                    <a:pt x="232" y="136"/>
                  </a:lnTo>
                  <a:lnTo>
                    <a:pt x="220" y="144"/>
                  </a:lnTo>
                  <a:lnTo>
                    <a:pt x="210" y="154"/>
                  </a:lnTo>
                  <a:lnTo>
                    <a:pt x="202" y="164"/>
                  </a:lnTo>
                  <a:lnTo>
                    <a:pt x="196" y="176"/>
                  </a:lnTo>
                  <a:lnTo>
                    <a:pt x="192" y="190"/>
                  </a:lnTo>
                  <a:lnTo>
                    <a:pt x="188" y="206"/>
                  </a:lnTo>
                  <a:lnTo>
                    <a:pt x="182" y="238"/>
                  </a:lnTo>
                  <a:lnTo>
                    <a:pt x="180" y="276"/>
                  </a:lnTo>
                  <a:lnTo>
                    <a:pt x="180" y="318"/>
                  </a:lnTo>
                  <a:lnTo>
                    <a:pt x="180" y="388"/>
                  </a:lnTo>
                  <a:lnTo>
                    <a:pt x="180" y="388"/>
                  </a:lnTo>
                  <a:lnTo>
                    <a:pt x="182" y="474"/>
                  </a:lnTo>
                  <a:lnTo>
                    <a:pt x="186" y="574"/>
                  </a:lnTo>
                  <a:lnTo>
                    <a:pt x="28" y="57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3" name="Freeform 83"/>
            <p:cNvSpPr>
              <a:spLocks noEditPoints="1"/>
            </p:cNvSpPr>
            <p:nvPr/>
          </p:nvSpPr>
          <p:spPr bwMode="auto">
            <a:xfrm>
              <a:off x="6550343" y="143128"/>
              <a:ext cx="898525" cy="1339850"/>
            </a:xfrm>
            <a:custGeom>
              <a:avLst/>
              <a:gdLst>
                <a:gd name="T0" fmla="*/ 16 w 566"/>
                <a:gd name="T1" fmla="*/ 844 h 844"/>
                <a:gd name="T2" fmla="*/ 16 w 566"/>
                <a:gd name="T3" fmla="*/ 844 h 844"/>
                <a:gd name="T4" fmla="*/ 18 w 566"/>
                <a:gd name="T5" fmla="*/ 732 h 844"/>
                <a:gd name="T6" fmla="*/ 20 w 566"/>
                <a:gd name="T7" fmla="*/ 676 h 844"/>
                <a:gd name="T8" fmla="*/ 20 w 566"/>
                <a:gd name="T9" fmla="*/ 614 h 844"/>
                <a:gd name="T10" fmla="*/ 20 w 566"/>
                <a:gd name="T11" fmla="*/ 312 h 844"/>
                <a:gd name="T12" fmla="*/ 20 w 566"/>
                <a:gd name="T13" fmla="*/ 312 h 844"/>
                <a:gd name="T14" fmla="*/ 20 w 566"/>
                <a:gd name="T15" fmla="*/ 262 h 844"/>
                <a:gd name="T16" fmla="*/ 18 w 566"/>
                <a:gd name="T17" fmla="*/ 190 h 844"/>
                <a:gd name="T18" fmla="*/ 12 w 566"/>
                <a:gd name="T19" fmla="*/ 104 h 844"/>
                <a:gd name="T20" fmla="*/ 6 w 566"/>
                <a:gd name="T21" fmla="*/ 58 h 844"/>
                <a:gd name="T22" fmla="*/ 0 w 566"/>
                <a:gd name="T23" fmla="*/ 10 h 844"/>
                <a:gd name="T24" fmla="*/ 174 w 566"/>
                <a:gd name="T25" fmla="*/ 0 h 844"/>
                <a:gd name="T26" fmla="*/ 174 w 566"/>
                <a:gd name="T27" fmla="*/ 0 h 844"/>
                <a:gd name="T28" fmla="*/ 172 w 566"/>
                <a:gd name="T29" fmla="*/ 60 h 844"/>
                <a:gd name="T30" fmla="*/ 172 w 566"/>
                <a:gd name="T31" fmla="*/ 114 h 844"/>
                <a:gd name="T32" fmla="*/ 170 w 566"/>
                <a:gd name="T33" fmla="*/ 162 h 844"/>
                <a:gd name="T34" fmla="*/ 168 w 566"/>
                <a:gd name="T35" fmla="*/ 208 h 844"/>
                <a:gd name="T36" fmla="*/ 168 w 566"/>
                <a:gd name="T37" fmla="*/ 614 h 844"/>
                <a:gd name="T38" fmla="*/ 168 w 566"/>
                <a:gd name="T39" fmla="*/ 614 h 844"/>
                <a:gd name="T40" fmla="*/ 170 w 566"/>
                <a:gd name="T41" fmla="*/ 730 h 844"/>
                <a:gd name="T42" fmla="*/ 170 w 566"/>
                <a:gd name="T43" fmla="*/ 786 h 844"/>
                <a:gd name="T44" fmla="*/ 174 w 566"/>
                <a:gd name="T45" fmla="*/ 844 h 844"/>
                <a:gd name="T46" fmla="*/ 16 w 566"/>
                <a:gd name="T47" fmla="*/ 844 h 844"/>
                <a:gd name="T48" fmla="*/ 172 w 566"/>
                <a:gd name="T49" fmla="*/ 552 h 844"/>
                <a:gd name="T50" fmla="*/ 340 w 566"/>
                <a:gd name="T51" fmla="*/ 294 h 844"/>
                <a:gd name="T52" fmla="*/ 516 w 566"/>
                <a:gd name="T53" fmla="*/ 284 h 844"/>
                <a:gd name="T54" fmla="*/ 516 w 566"/>
                <a:gd name="T55" fmla="*/ 284 h 844"/>
                <a:gd name="T56" fmla="*/ 446 w 566"/>
                <a:gd name="T57" fmla="*/ 374 h 844"/>
                <a:gd name="T58" fmla="*/ 412 w 566"/>
                <a:gd name="T59" fmla="*/ 416 h 844"/>
                <a:gd name="T60" fmla="*/ 382 w 566"/>
                <a:gd name="T61" fmla="*/ 460 h 844"/>
                <a:gd name="T62" fmla="*/ 326 w 566"/>
                <a:gd name="T63" fmla="*/ 540 h 844"/>
                <a:gd name="T64" fmla="*/ 408 w 566"/>
                <a:gd name="T65" fmla="*/ 648 h 844"/>
                <a:gd name="T66" fmla="*/ 408 w 566"/>
                <a:gd name="T67" fmla="*/ 648 h 844"/>
                <a:gd name="T68" fmla="*/ 450 w 566"/>
                <a:gd name="T69" fmla="*/ 704 h 844"/>
                <a:gd name="T70" fmla="*/ 492 w 566"/>
                <a:gd name="T71" fmla="*/ 756 h 844"/>
                <a:gd name="T72" fmla="*/ 566 w 566"/>
                <a:gd name="T73" fmla="*/ 844 h 844"/>
                <a:gd name="T74" fmla="*/ 380 w 566"/>
                <a:gd name="T75" fmla="*/ 844 h 844"/>
                <a:gd name="T76" fmla="*/ 172 w 566"/>
                <a:gd name="T77" fmla="*/ 552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6" h="844">
                  <a:moveTo>
                    <a:pt x="16" y="844"/>
                  </a:moveTo>
                  <a:lnTo>
                    <a:pt x="16" y="844"/>
                  </a:lnTo>
                  <a:lnTo>
                    <a:pt x="18" y="732"/>
                  </a:lnTo>
                  <a:lnTo>
                    <a:pt x="20" y="676"/>
                  </a:lnTo>
                  <a:lnTo>
                    <a:pt x="20" y="614"/>
                  </a:lnTo>
                  <a:lnTo>
                    <a:pt x="20" y="312"/>
                  </a:lnTo>
                  <a:lnTo>
                    <a:pt x="20" y="312"/>
                  </a:lnTo>
                  <a:lnTo>
                    <a:pt x="20" y="262"/>
                  </a:lnTo>
                  <a:lnTo>
                    <a:pt x="18" y="190"/>
                  </a:lnTo>
                  <a:lnTo>
                    <a:pt x="12" y="104"/>
                  </a:lnTo>
                  <a:lnTo>
                    <a:pt x="6" y="58"/>
                  </a:lnTo>
                  <a:lnTo>
                    <a:pt x="0" y="10"/>
                  </a:lnTo>
                  <a:lnTo>
                    <a:pt x="174" y="0"/>
                  </a:lnTo>
                  <a:lnTo>
                    <a:pt x="174" y="0"/>
                  </a:lnTo>
                  <a:lnTo>
                    <a:pt x="172" y="60"/>
                  </a:lnTo>
                  <a:lnTo>
                    <a:pt x="172" y="114"/>
                  </a:lnTo>
                  <a:lnTo>
                    <a:pt x="170" y="162"/>
                  </a:lnTo>
                  <a:lnTo>
                    <a:pt x="168" y="208"/>
                  </a:lnTo>
                  <a:lnTo>
                    <a:pt x="168" y="614"/>
                  </a:lnTo>
                  <a:lnTo>
                    <a:pt x="168" y="614"/>
                  </a:lnTo>
                  <a:lnTo>
                    <a:pt x="170" y="730"/>
                  </a:lnTo>
                  <a:lnTo>
                    <a:pt x="170" y="786"/>
                  </a:lnTo>
                  <a:lnTo>
                    <a:pt x="174" y="844"/>
                  </a:lnTo>
                  <a:lnTo>
                    <a:pt x="16" y="844"/>
                  </a:lnTo>
                  <a:close/>
                  <a:moveTo>
                    <a:pt x="172" y="552"/>
                  </a:moveTo>
                  <a:lnTo>
                    <a:pt x="340" y="294"/>
                  </a:lnTo>
                  <a:lnTo>
                    <a:pt x="516" y="284"/>
                  </a:lnTo>
                  <a:lnTo>
                    <a:pt x="516" y="284"/>
                  </a:lnTo>
                  <a:lnTo>
                    <a:pt x="446" y="374"/>
                  </a:lnTo>
                  <a:lnTo>
                    <a:pt x="412" y="416"/>
                  </a:lnTo>
                  <a:lnTo>
                    <a:pt x="382" y="460"/>
                  </a:lnTo>
                  <a:lnTo>
                    <a:pt x="326" y="540"/>
                  </a:lnTo>
                  <a:lnTo>
                    <a:pt x="408" y="648"/>
                  </a:lnTo>
                  <a:lnTo>
                    <a:pt x="408" y="648"/>
                  </a:lnTo>
                  <a:lnTo>
                    <a:pt x="450" y="704"/>
                  </a:lnTo>
                  <a:lnTo>
                    <a:pt x="492" y="756"/>
                  </a:lnTo>
                  <a:lnTo>
                    <a:pt x="566" y="844"/>
                  </a:lnTo>
                  <a:lnTo>
                    <a:pt x="380" y="844"/>
                  </a:lnTo>
                  <a:lnTo>
                    <a:pt x="172" y="55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6" name="Freeform 86"/>
            <p:cNvSpPr>
              <a:spLocks noEditPoints="1"/>
            </p:cNvSpPr>
            <p:nvPr/>
          </p:nvSpPr>
          <p:spPr bwMode="auto">
            <a:xfrm>
              <a:off x="7426643" y="571753"/>
              <a:ext cx="850900" cy="939800"/>
            </a:xfrm>
            <a:custGeom>
              <a:avLst/>
              <a:gdLst>
                <a:gd name="T0" fmla="*/ 482 w 536"/>
                <a:gd name="T1" fmla="*/ 576 h 592"/>
                <a:gd name="T2" fmla="*/ 412 w 536"/>
                <a:gd name="T3" fmla="*/ 588 h 592"/>
                <a:gd name="T4" fmla="*/ 340 w 536"/>
                <a:gd name="T5" fmla="*/ 592 h 592"/>
                <a:gd name="T6" fmla="*/ 302 w 536"/>
                <a:gd name="T7" fmla="*/ 592 h 592"/>
                <a:gd name="T8" fmla="*/ 230 w 536"/>
                <a:gd name="T9" fmla="*/ 578 h 592"/>
                <a:gd name="T10" fmla="*/ 168 w 536"/>
                <a:gd name="T11" fmla="*/ 554 h 592"/>
                <a:gd name="T12" fmla="*/ 114 w 536"/>
                <a:gd name="T13" fmla="*/ 520 h 592"/>
                <a:gd name="T14" fmla="*/ 70 w 536"/>
                <a:gd name="T15" fmla="*/ 476 h 592"/>
                <a:gd name="T16" fmla="*/ 36 w 536"/>
                <a:gd name="T17" fmla="*/ 422 h 592"/>
                <a:gd name="T18" fmla="*/ 14 w 536"/>
                <a:gd name="T19" fmla="*/ 362 h 592"/>
                <a:gd name="T20" fmla="*/ 2 w 536"/>
                <a:gd name="T21" fmla="*/ 296 h 592"/>
                <a:gd name="T22" fmla="*/ 0 w 536"/>
                <a:gd name="T23" fmla="*/ 262 h 592"/>
                <a:gd name="T24" fmla="*/ 6 w 536"/>
                <a:gd name="T25" fmla="*/ 206 h 592"/>
                <a:gd name="T26" fmla="*/ 22 w 536"/>
                <a:gd name="T27" fmla="*/ 156 h 592"/>
                <a:gd name="T28" fmla="*/ 46 w 536"/>
                <a:gd name="T29" fmla="*/ 112 h 592"/>
                <a:gd name="T30" fmla="*/ 78 w 536"/>
                <a:gd name="T31" fmla="*/ 74 h 592"/>
                <a:gd name="T32" fmla="*/ 118 w 536"/>
                <a:gd name="T33" fmla="*/ 42 h 592"/>
                <a:gd name="T34" fmla="*/ 164 w 536"/>
                <a:gd name="T35" fmla="*/ 20 h 592"/>
                <a:gd name="T36" fmla="*/ 216 w 536"/>
                <a:gd name="T37" fmla="*/ 6 h 592"/>
                <a:gd name="T38" fmla="*/ 272 w 536"/>
                <a:gd name="T39" fmla="*/ 0 h 592"/>
                <a:gd name="T40" fmla="*/ 308 w 536"/>
                <a:gd name="T41" fmla="*/ 2 h 592"/>
                <a:gd name="T42" fmla="*/ 372 w 536"/>
                <a:gd name="T43" fmla="*/ 16 h 592"/>
                <a:gd name="T44" fmla="*/ 424 w 536"/>
                <a:gd name="T45" fmla="*/ 40 h 592"/>
                <a:gd name="T46" fmla="*/ 464 w 536"/>
                <a:gd name="T47" fmla="*/ 76 h 592"/>
                <a:gd name="T48" fmla="*/ 494 w 536"/>
                <a:gd name="T49" fmla="*/ 116 h 592"/>
                <a:gd name="T50" fmla="*/ 516 w 536"/>
                <a:gd name="T51" fmla="*/ 162 h 592"/>
                <a:gd name="T52" fmla="*/ 528 w 536"/>
                <a:gd name="T53" fmla="*/ 212 h 592"/>
                <a:gd name="T54" fmla="*/ 534 w 536"/>
                <a:gd name="T55" fmla="*/ 262 h 592"/>
                <a:gd name="T56" fmla="*/ 536 w 536"/>
                <a:gd name="T57" fmla="*/ 286 h 592"/>
                <a:gd name="T58" fmla="*/ 148 w 536"/>
                <a:gd name="T59" fmla="*/ 320 h 592"/>
                <a:gd name="T60" fmla="*/ 152 w 536"/>
                <a:gd name="T61" fmla="*/ 342 h 592"/>
                <a:gd name="T62" fmla="*/ 164 w 536"/>
                <a:gd name="T63" fmla="*/ 378 h 592"/>
                <a:gd name="T64" fmla="*/ 182 w 536"/>
                <a:gd name="T65" fmla="*/ 404 h 592"/>
                <a:gd name="T66" fmla="*/ 204 w 536"/>
                <a:gd name="T67" fmla="*/ 428 h 592"/>
                <a:gd name="T68" fmla="*/ 236 w 536"/>
                <a:gd name="T69" fmla="*/ 448 h 592"/>
                <a:gd name="T70" fmla="*/ 278 w 536"/>
                <a:gd name="T71" fmla="*/ 464 h 592"/>
                <a:gd name="T72" fmla="*/ 330 w 536"/>
                <a:gd name="T73" fmla="*/ 472 h 592"/>
                <a:gd name="T74" fmla="*/ 360 w 536"/>
                <a:gd name="T75" fmla="*/ 472 h 592"/>
                <a:gd name="T76" fmla="*/ 422 w 536"/>
                <a:gd name="T77" fmla="*/ 466 h 592"/>
                <a:gd name="T78" fmla="*/ 482 w 536"/>
                <a:gd name="T79" fmla="*/ 576 h 592"/>
                <a:gd name="T80" fmla="*/ 388 w 536"/>
                <a:gd name="T81" fmla="*/ 228 h 592"/>
                <a:gd name="T82" fmla="*/ 380 w 536"/>
                <a:gd name="T83" fmla="*/ 192 h 592"/>
                <a:gd name="T84" fmla="*/ 360 w 536"/>
                <a:gd name="T85" fmla="*/ 158 h 592"/>
                <a:gd name="T86" fmla="*/ 334 w 536"/>
                <a:gd name="T87" fmla="*/ 136 h 592"/>
                <a:gd name="T88" fmla="*/ 314 w 536"/>
                <a:gd name="T89" fmla="*/ 128 h 592"/>
                <a:gd name="T90" fmla="*/ 290 w 536"/>
                <a:gd name="T91" fmla="*/ 122 h 592"/>
                <a:gd name="T92" fmla="*/ 276 w 536"/>
                <a:gd name="T93" fmla="*/ 120 h 592"/>
                <a:gd name="T94" fmla="*/ 246 w 536"/>
                <a:gd name="T95" fmla="*/ 124 h 592"/>
                <a:gd name="T96" fmla="*/ 220 w 536"/>
                <a:gd name="T97" fmla="*/ 132 h 592"/>
                <a:gd name="T98" fmla="*/ 198 w 536"/>
                <a:gd name="T99" fmla="*/ 144 h 592"/>
                <a:gd name="T100" fmla="*/ 168 w 536"/>
                <a:gd name="T101" fmla="*/ 176 h 592"/>
                <a:gd name="T102" fmla="*/ 152 w 536"/>
                <a:gd name="T103" fmla="*/ 212 h 592"/>
                <a:gd name="T104" fmla="*/ 388 w 536"/>
                <a:gd name="T105" fmla="*/ 228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6" h="592">
                  <a:moveTo>
                    <a:pt x="482" y="576"/>
                  </a:moveTo>
                  <a:lnTo>
                    <a:pt x="482" y="576"/>
                  </a:lnTo>
                  <a:lnTo>
                    <a:pt x="446" y="584"/>
                  </a:lnTo>
                  <a:lnTo>
                    <a:pt x="412" y="588"/>
                  </a:lnTo>
                  <a:lnTo>
                    <a:pt x="376" y="592"/>
                  </a:lnTo>
                  <a:lnTo>
                    <a:pt x="340" y="592"/>
                  </a:lnTo>
                  <a:lnTo>
                    <a:pt x="340" y="592"/>
                  </a:lnTo>
                  <a:lnTo>
                    <a:pt x="302" y="592"/>
                  </a:lnTo>
                  <a:lnTo>
                    <a:pt x="264" y="586"/>
                  </a:lnTo>
                  <a:lnTo>
                    <a:pt x="230" y="578"/>
                  </a:lnTo>
                  <a:lnTo>
                    <a:pt x="198" y="568"/>
                  </a:lnTo>
                  <a:lnTo>
                    <a:pt x="168" y="554"/>
                  </a:lnTo>
                  <a:lnTo>
                    <a:pt x="140" y="538"/>
                  </a:lnTo>
                  <a:lnTo>
                    <a:pt x="114" y="520"/>
                  </a:lnTo>
                  <a:lnTo>
                    <a:pt x="90" y="498"/>
                  </a:lnTo>
                  <a:lnTo>
                    <a:pt x="70" y="476"/>
                  </a:lnTo>
                  <a:lnTo>
                    <a:pt x="52" y="450"/>
                  </a:lnTo>
                  <a:lnTo>
                    <a:pt x="36" y="422"/>
                  </a:lnTo>
                  <a:lnTo>
                    <a:pt x="24" y="394"/>
                  </a:lnTo>
                  <a:lnTo>
                    <a:pt x="14" y="362"/>
                  </a:lnTo>
                  <a:lnTo>
                    <a:pt x="6" y="330"/>
                  </a:lnTo>
                  <a:lnTo>
                    <a:pt x="2" y="296"/>
                  </a:lnTo>
                  <a:lnTo>
                    <a:pt x="0" y="262"/>
                  </a:lnTo>
                  <a:lnTo>
                    <a:pt x="0" y="262"/>
                  </a:lnTo>
                  <a:lnTo>
                    <a:pt x="2" y="234"/>
                  </a:lnTo>
                  <a:lnTo>
                    <a:pt x="6" y="206"/>
                  </a:lnTo>
                  <a:lnTo>
                    <a:pt x="12" y="180"/>
                  </a:lnTo>
                  <a:lnTo>
                    <a:pt x="22" y="156"/>
                  </a:lnTo>
                  <a:lnTo>
                    <a:pt x="32" y="134"/>
                  </a:lnTo>
                  <a:lnTo>
                    <a:pt x="46" y="112"/>
                  </a:lnTo>
                  <a:lnTo>
                    <a:pt x="60" y="92"/>
                  </a:lnTo>
                  <a:lnTo>
                    <a:pt x="78" y="74"/>
                  </a:lnTo>
                  <a:lnTo>
                    <a:pt x="96" y="58"/>
                  </a:lnTo>
                  <a:lnTo>
                    <a:pt x="118" y="42"/>
                  </a:lnTo>
                  <a:lnTo>
                    <a:pt x="140" y="30"/>
                  </a:lnTo>
                  <a:lnTo>
                    <a:pt x="164" y="20"/>
                  </a:lnTo>
                  <a:lnTo>
                    <a:pt x="188" y="12"/>
                  </a:lnTo>
                  <a:lnTo>
                    <a:pt x="216" y="6"/>
                  </a:lnTo>
                  <a:lnTo>
                    <a:pt x="242" y="2"/>
                  </a:lnTo>
                  <a:lnTo>
                    <a:pt x="272" y="0"/>
                  </a:lnTo>
                  <a:lnTo>
                    <a:pt x="272" y="0"/>
                  </a:lnTo>
                  <a:lnTo>
                    <a:pt x="308" y="2"/>
                  </a:lnTo>
                  <a:lnTo>
                    <a:pt x="342" y="8"/>
                  </a:lnTo>
                  <a:lnTo>
                    <a:pt x="372" y="16"/>
                  </a:lnTo>
                  <a:lnTo>
                    <a:pt x="400" y="28"/>
                  </a:lnTo>
                  <a:lnTo>
                    <a:pt x="424" y="40"/>
                  </a:lnTo>
                  <a:lnTo>
                    <a:pt x="444" y="58"/>
                  </a:lnTo>
                  <a:lnTo>
                    <a:pt x="464" y="76"/>
                  </a:lnTo>
                  <a:lnTo>
                    <a:pt x="480" y="96"/>
                  </a:lnTo>
                  <a:lnTo>
                    <a:pt x="494" y="116"/>
                  </a:lnTo>
                  <a:lnTo>
                    <a:pt x="506" y="140"/>
                  </a:lnTo>
                  <a:lnTo>
                    <a:pt x="516" y="162"/>
                  </a:lnTo>
                  <a:lnTo>
                    <a:pt x="522" y="188"/>
                  </a:lnTo>
                  <a:lnTo>
                    <a:pt x="528" y="212"/>
                  </a:lnTo>
                  <a:lnTo>
                    <a:pt x="532" y="236"/>
                  </a:lnTo>
                  <a:lnTo>
                    <a:pt x="534" y="262"/>
                  </a:lnTo>
                  <a:lnTo>
                    <a:pt x="536" y="286"/>
                  </a:lnTo>
                  <a:lnTo>
                    <a:pt x="536" y="286"/>
                  </a:lnTo>
                  <a:lnTo>
                    <a:pt x="534" y="320"/>
                  </a:lnTo>
                  <a:lnTo>
                    <a:pt x="148" y="320"/>
                  </a:lnTo>
                  <a:lnTo>
                    <a:pt x="148" y="320"/>
                  </a:lnTo>
                  <a:lnTo>
                    <a:pt x="152" y="342"/>
                  </a:lnTo>
                  <a:lnTo>
                    <a:pt x="160" y="366"/>
                  </a:lnTo>
                  <a:lnTo>
                    <a:pt x="164" y="378"/>
                  </a:lnTo>
                  <a:lnTo>
                    <a:pt x="172" y="392"/>
                  </a:lnTo>
                  <a:lnTo>
                    <a:pt x="182" y="404"/>
                  </a:lnTo>
                  <a:lnTo>
                    <a:pt x="192" y="416"/>
                  </a:lnTo>
                  <a:lnTo>
                    <a:pt x="204" y="428"/>
                  </a:lnTo>
                  <a:lnTo>
                    <a:pt x="220" y="438"/>
                  </a:lnTo>
                  <a:lnTo>
                    <a:pt x="236" y="448"/>
                  </a:lnTo>
                  <a:lnTo>
                    <a:pt x="256" y="456"/>
                  </a:lnTo>
                  <a:lnTo>
                    <a:pt x="278" y="464"/>
                  </a:lnTo>
                  <a:lnTo>
                    <a:pt x="302" y="468"/>
                  </a:lnTo>
                  <a:lnTo>
                    <a:pt x="330" y="472"/>
                  </a:lnTo>
                  <a:lnTo>
                    <a:pt x="360" y="472"/>
                  </a:lnTo>
                  <a:lnTo>
                    <a:pt x="360" y="472"/>
                  </a:lnTo>
                  <a:lnTo>
                    <a:pt x="390" y="472"/>
                  </a:lnTo>
                  <a:lnTo>
                    <a:pt x="422" y="466"/>
                  </a:lnTo>
                  <a:lnTo>
                    <a:pt x="482" y="456"/>
                  </a:lnTo>
                  <a:lnTo>
                    <a:pt x="482" y="576"/>
                  </a:lnTo>
                  <a:close/>
                  <a:moveTo>
                    <a:pt x="388" y="228"/>
                  </a:moveTo>
                  <a:lnTo>
                    <a:pt x="388" y="228"/>
                  </a:lnTo>
                  <a:lnTo>
                    <a:pt x="386" y="210"/>
                  </a:lnTo>
                  <a:lnTo>
                    <a:pt x="380" y="192"/>
                  </a:lnTo>
                  <a:lnTo>
                    <a:pt x="372" y="174"/>
                  </a:lnTo>
                  <a:lnTo>
                    <a:pt x="360" y="158"/>
                  </a:lnTo>
                  <a:lnTo>
                    <a:pt x="344" y="144"/>
                  </a:lnTo>
                  <a:lnTo>
                    <a:pt x="334" y="136"/>
                  </a:lnTo>
                  <a:lnTo>
                    <a:pt x="324" y="132"/>
                  </a:lnTo>
                  <a:lnTo>
                    <a:pt x="314" y="128"/>
                  </a:lnTo>
                  <a:lnTo>
                    <a:pt x="302" y="124"/>
                  </a:lnTo>
                  <a:lnTo>
                    <a:pt x="290" y="122"/>
                  </a:lnTo>
                  <a:lnTo>
                    <a:pt x="276" y="120"/>
                  </a:lnTo>
                  <a:lnTo>
                    <a:pt x="276" y="120"/>
                  </a:lnTo>
                  <a:lnTo>
                    <a:pt x="260" y="122"/>
                  </a:lnTo>
                  <a:lnTo>
                    <a:pt x="246" y="124"/>
                  </a:lnTo>
                  <a:lnTo>
                    <a:pt x="232" y="128"/>
                  </a:lnTo>
                  <a:lnTo>
                    <a:pt x="220" y="132"/>
                  </a:lnTo>
                  <a:lnTo>
                    <a:pt x="208" y="138"/>
                  </a:lnTo>
                  <a:lnTo>
                    <a:pt x="198" y="144"/>
                  </a:lnTo>
                  <a:lnTo>
                    <a:pt x="180" y="160"/>
                  </a:lnTo>
                  <a:lnTo>
                    <a:pt x="168" y="176"/>
                  </a:lnTo>
                  <a:lnTo>
                    <a:pt x="158" y="194"/>
                  </a:lnTo>
                  <a:lnTo>
                    <a:pt x="152" y="212"/>
                  </a:lnTo>
                  <a:lnTo>
                    <a:pt x="148" y="228"/>
                  </a:lnTo>
                  <a:lnTo>
                    <a:pt x="388" y="228"/>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7" name="Freeform 87"/>
            <p:cNvSpPr>
              <a:spLocks/>
            </p:cNvSpPr>
            <p:nvPr/>
          </p:nvSpPr>
          <p:spPr bwMode="auto">
            <a:xfrm>
              <a:off x="7426643" y="571753"/>
              <a:ext cx="850900" cy="939800"/>
            </a:xfrm>
            <a:custGeom>
              <a:avLst/>
              <a:gdLst>
                <a:gd name="T0" fmla="*/ 482 w 536"/>
                <a:gd name="T1" fmla="*/ 576 h 592"/>
                <a:gd name="T2" fmla="*/ 412 w 536"/>
                <a:gd name="T3" fmla="*/ 588 h 592"/>
                <a:gd name="T4" fmla="*/ 340 w 536"/>
                <a:gd name="T5" fmla="*/ 592 h 592"/>
                <a:gd name="T6" fmla="*/ 302 w 536"/>
                <a:gd name="T7" fmla="*/ 592 h 592"/>
                <a:gd name="T8" fmla="*/ 230 w 536"/>
                <a:gd name="T9" fmla="*/ 578 h 592"/>
                <a:gd name="T10" fmla="*/ 168 w 536"/>
                <a:gd name="T11" fmla="*/ 554 h 592"/>
                <a:gd name="T12" fmla="*/ 114 w 536"/>
                <a:gd name="T13" fmla="*/ 520 h 592"/>
                <a:gd name="T14" fmla="*/ 70 w 536"/>
                <a:gd name="T15" fmla="*/ 476 h 592"/>
                <a:gd name="T16" fmla="*/ 36 w 536"/>
                <a:gd name="T17" fmla="*/ 422 h 592"/>
                <a:gd name="T18" fmla="*/ 14 w 536"/>
                <a:gd name="T19" fmla="*/ 362 h 592"/>
                <a:gd name="T20" fmla="*/ 2 w 536"/>
                <a:gd name="T21" fmla="*/ 296 h 592"/>
                <a:gd name="T22" fmla="*/ 0 w 536"/>
                <a:gd name="T23" fmla="*/ 262 h 592"/>
                <a:gd name="T24" fmla="*/ 6 w 536"/>
                <a:gd name="T25" fmla="*/ 206 h 592"/>
                <a:gd name="T26" fmla="*/ 22 w 536"/>
                <a:gd name="T27" fmla="*/ 156 h 592"/>
                <a:gd name="T28" fmla="*/ 46 w 536"/>
                <a:gd name="T29" fmla="*/ 112 h 592"/>
                <a:gd name="T30" fmla="*/ 78 w 536"/>
                <a:gd name="T31" fmla="*/ 74 h 592"/>
                <a:gd name="T32" fmla="*/ 118 w 536"/>
                <a:gd name="T33" fmla="*/ 42 h 592"/>
                <a:gd name="T34" fmla="*/ 164 w 536"/>
                <a:gd name="T35" fmla="*/ 20 h 592"/>
                <a:gd name="T36" fmla="*/ 216 w 536"/>
                <a:gd name="T37" fmla="*/ 6 h 592"/>
                <a:gd name="T38" fmla="*/ 272 w 536"/>
                <a:gd name="T39" fmla="*/ 0 h 592"/>
                <a:gd name="T40" fmla="*/ 308 w 536"/>
                <a:gd name="T41" fmla="*/ 2 h 592"/>
                <a:gd name="T42" fmla="*/ 372 w 536"/>
                <a:gd name="T43" fmla="*/ 16 h 592"/>
                <a:gd name="T44" fmla="*/ 424 w 536"/>
                <a:gd name="T45" fmla="*/ 40 h 592"/>
                <a:gd name="T46" fmla="*/ 464 w 536"/>
                <a:gd name="T47" fmla="*/ 76 h 592"/>
                <a:gd name="T48" fmla="*/ 494 w 536"/>
                <a:gd name="T49" fmla="*/ 116 h 592"/>
                <a:gd name="T50" fmla="*/ 516 w 536"/>
                <a:gd name="T51" fmla="*/ 162 h 592"/>
                <a:gd name="T52" fmla="*/ 528 w 536"/>
                <a:gd name="T53" fmla="*/ 212 h 592"/>
                <a:gd name="T54" fmla="*/ 534 w 536"/>
                <a:gd name="T55" fmla="*/ 262 h 592"/>
                <a:gd name="T56" fmla="*/ 536 w 536"/>
                <a:gd name="T57" fmla="*/ 286 h 592"/>
                <a:gd name="T58" fmla="*/ 148 w 536"/>
                <a:gd name="T59" fmla="*/ 320 h 592"/>
                <a:gd name="T60" fmla="*/ 152 w 536"/>
                <a:gd name="T61" fmla="*/ 342 h 592"/>
                <a:gd name="T62" fmla="*/ 164 w 536"/>
                <a:gd name="T63" fmla="*/ 378 h 592"/>
                <a:gd name="T64" fmla="*/ 182 w 536"/>
                <a:gd name="T65" fmla="*/ 404 h 592"/>
                <a:gd name="T66" fmla="*/ 204 w 536"/>
                <a:gd name="T67" fmla="*/ 428 h 592"/>
                <a:gd name="T68" fmla="*/ 236 w 536"/>
                <a:gd name="T69" fmla="*/ 448 h 592"/>
                <a:gd name="T70" fmla="*/ 278 w 536"/>
                <a:gd name="T71" fmla="*/ 464 h 592"/>
                <a:gd name="T72" fmla="*/ 330 w 536"/>
                <a:gd name="T73" fmla="*/ 472 h 592"/>
                <a:gd name="T74" fmla="*/ 360 w 536"/>
                <a:gd name="T75" fmla="*/ 472 h 592"/>
                <a:gd name="T76" fmla="*/ 422 w 536"/>
                <a:gd name="T77" fmla="*/ 466 h 592"/>
                <a:gd name="T78" fmla="*/ 482 w 536"/>
                <a:gd name="T79" fmla="*/ 57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6" h="592">
                  <a:moveTo>
                    <a:pt x="482" y="576"/>
                  </a:moveTo>
                  <a:lnTo>
                    <a:pt x="482" y="576"/>
                  </a:lnTo>
                  <a:lnTo>
                    <a:pt x="446" y="584"/>
                  </a:lnTo>
                  <a:lnTo>
                    <a:pt x="412" y="588"/>
                  </a:lnTo>
                  <a:lnTo>
                    <a:pt x="376" y="592"/>
                  </a:lnTo>
                  <a:lnTo>
                    <a:pt x="340" y="592"/>
                  </a:lnTo>
                  <a:lnTo>
                    <a:pt x="340" y="592"/>
                  </a:lnTo>
                  <a:lnTo>
                    <a:pt x="302" y="592"/>
                  </a:lnTo>
                  <a:lnTo>
                    <a:pt x="264" y="586"/>
                  </a:lnTo>
                  <a:lnTo>
                    <a:pt x="230" y="578"/>
                  </a:lnTo>
                  <a:lnTo>
                    <a:pt x="198" y="568"/>
                  </a:lnTo>
                  <a:lnTo>
                    <a:pt x="168" y="554"/>
                  </a:lnTo>
                  <a:lnTo>
                    <a:pt x="140" y="538"/>
                  </a:lnTo>
                  <a:lnTo>
                    <a:pt x="114" y="520"/>
                  </a:lnTo>
                  <a:lnTo>
                    <a:pt x="90" y="498"/>
                  </a:lnTo>
                  <a:lnTo>
                    <a:pt x="70" y="476"/>
                  </a:lnTo>
                  <a:lnTo>
                    <a:pt x="52" y="450"/>
                  </a:lnTo>
                  <a:lnTo>
                    <a:pt x="36" y="422"/>
                  </a:lnTo>
                  <a:lnTo>
                    <a:pt x="24" y="394"/>
                  </a:lnTo>
                  <a:lnTo>
                    <a:pt x="14" y="362"/>
                  </a:lnTo>
                  <a:lnTo>
                    <a:pt x="6" y="330"/>
                  </a:lnTo>
                  <a:lnTo>
                    <a:pt x="2" y="296"/>
                  </a:lnTo>
                  <a:lnTo>
                    <a:pt x="0" y="262"/>
                  </a:lnTo>
                  <a:lnTo>
                    <a:pt x="0" y="262"/>
                  </a:lnTo>
                  <a:lnTo>
                    <a:pt x="2" y="234"/>
                  </a:lnTo>
                  <a:lnTo>
                    <a:pt x="6" y="206"/>
                  </a:lnTo>
                  <a:lnTo>
                    <a:pt x="12" y="180"/>
                  </a:lnTo>
                  <a:lnTo>
                    <a:pt x="22" y="156"/>
                  </a:lnTo>
                  <a:lnTo>
                    <a:pt x="32" y="134"/>
                  </a:lnTo>
                  <a:lnTo>
                    <a:pt x="46" y="112"/>
                  </a:lnTo>
                  <a:lnTo>
                    <a:pt x="60" y="92"/>
                  </a:lnTo>
                  <a:lnTo>
                    <a:pt x="78" y="74"/>
                  </a:lnTo>
                  <a:lnTo>
                    <a:pt x="96" y="58"/>
                  </a:lnTo>
                  <a:lnTo>
                    <a:pt x="118" y="42"/>
                  </a:lnTo>
                  <a:lnTo>
                    <a:pt x="140" y="30"/>
                  </a:lnTo>
                  <a:lnTo>
                    <a:pt x="164" y="20"/>
                  </a:lnTo>
                  <a:lnTo>
                    <a:pt x="188" y="12"/>
                  </a:lnTo>
                  <a:lnTo>
                    <a:pt x="216" y="6"/>
                  </a:lnTo>
                  <a:lnTo>
                    <a:pt x="242" y="2"/>
                  </a:lnTo>
                  <a:lnTo>
                    <a:pt x="272" y="0"/>
                  </a:lnTo>
                  <a:lnTo>
                    <a:pt x="272" y="0"/>
                  </a:lnTo>
                  <a:lnTo>
                    <a:pt x="308" y="2"/>
                  </a:lnTo>
                  <a:lnTo>
                    <a:pt x="342" y="8"/>
                  </a:lnTo>
                  <a:lnTo>
                    <a:pt x="372" y="16"/>
                  </a:lnTo>
                  <a:lnTo>
                    <a:pt x="400" y="28"/>
                  </a:lnTo>
                  <a:lnTo>
                    <a:pt x="424" y="40"/>
                  </a:lnTo>
                  <a:lnTo>
                    <a:pt x="444" y="58"/>
                  </a:lnTo>
                  <a:lnTo>
                    <a:pt x="464" y="76"/>
                  </a:lnTo>
                  <a:lnTo>
                    <a:pt x="480" y="96"/>
                  </a:lnTo>
                  <a:lnTo>
                    <a:pt x="494" y="116"/>
                  </a:lnTo>
                  <a:lnTo>
                    <a:pt x="506" y="140"/>
                  </a:lnTo>
                  <a:lnTo>
                    <a:pt x="516" y="162"/>
                  </a:lnTo>
                  <a:lnTo>
                    <a:pt x="522" y="188"/>
                  </a:lnTo>
                  <a:lnTo>
                    <a:pt x="528" y="212"/>
                  </a:lnTo>
                  <a:lnTo>
                    <a:pt x="532" y="236"/>
                  </a:lnTo>
                  <a:lnTo>
                    <a:pt x="534" y="262"/>
                  </a:lnTo>
                  <a:lnTo>
                    <a:pt x="536" y="286"/>
                  </a:lnTo>
                  <a:lnTo>
                    <a:pt x="536" y="286"/>
                  </a:lnTo>
                  <a:lnTo>
                    <a:pt x="534" y="320"/>
                  </a:lnTo>
                  <a:lnTo>
                    <a:pt x="148" y="320"/>
                  </a:lnTo>
                  <a:lnTo>
                    <a:pt x="148" y="320"/>
                  </a:lnTo>
                  <a:lnTo>
                    <a:pt x="152" y="342"/>
                  </a:lnTo>
                  <a:lnTo>
                    <a:pt x="160" y="366"/>
                  </a:lnTo>
                  <a:lnTo>
                    <a:pt x="164" y="378"/>
                  </a:lnTo>
                  <a:lnTo>
                    <a:pt x="172" y="392"/>
                  </a:lnTo>
                  <a:lnTo>
                    <a:pt x="182" y="404"/>
                  </a:lnTo>
                  <a:lnTo>
                    <a:pt x="192" y="416"/>
                  </a:lnTo>
                  <a:lnTo>
                    <a:pt x="204" y="428"/>
                  </a:lnTo>
                  <a:lnTo>
                    <a:pt x="220" y="438"/>
                  </a:lnTo>
                  <a:lnTo>
                    <a:pt x="236" y="448"/>
                  </a:lnTo>
                  <a:lnTo>
                    <a:pt x="256" y="456"/>
                  </a:lnTo>
                  <a:lnTo>
                    <a:pt x="278" y="464"/>
                  </a:lnTo>
                  <a:lnTo>
                    <a:pt x="302" y="468"/>
                  </a:lnTo>
                  <a:lnTo>
                    <a:pt x="330" y="472"/>
                  </a:lnTo>
                  <a:lnTo>
                    <a:pt x="360" y="472"/>
                  </a:lnTo>
                  <a:lnTo>
                    <a:pt x="360" y="472"/>
                  </a:lnTo>
                  <a:lnTo>
                    <a:pt x="390" y="472"/>
                  </a:lnTo>
                  <a:lnTo>
                    <a:pt x="422" y="466"/>
                  </a:lnTo>
                  <a:lnTo>
                    <a:pt x="482" y="456"/>
                  </a:lnTo>
                  <a:lnTo>
                    <a:pt x="482" y="576"/>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8" name="Freeform 89"/>
            <p:cNvSpPr>
              <a:spLocks/>
            </p:cNvSpPr>
            <p:nvPr/>
          </p:nvSpPr>
          <p:spPr bwMode="auto">
            <a:xfrm>
              <a:off x="8312468" y="343153"/>
              <a:ext cx="587375" cy="1168400"/>
            </a:xfrm>
            <a:custGeom>
              <a:avLst/>
              <a:gdLst>
                <a:gd name="T0" fmla="*/ 360 w 370"/>
                <a:gd name="T1" fmla="*/ 732 h 736"/>
                <a:gd name="T2" fmla="*/ 360 w 370"/>
                <a:gd name="T3" fmla="*/ 732 h 736"/>
                <a:gd name="T4" fmla="*/ 328 w 370"/>
                <a:gd name="T5" fmla="*/ 734 h 736"/>
                <a:gd name="T6" fmla="*/ 294 w 370"/>
                <a:gd name="T7" fmla="*/ 736 h 736"/>
                <a:gd name="T8" fmla="*/ 294 w 370"/>
                <a:gd name="T9" fmla="*/ 736 h 736"/>
                <a:gd name="T10" fmla="*/ 266 w 370"/>
                <a:gd name="T11" fmla="*/ 736 h 736"/>
                <a:gd name="T12" fmla="*/ 234 w 370"/>
                <a:gd name="T13" fmla="*/ 730 h 736"/>
                <a:gd name="T14" fmla="*/ 218 w 370"/>
                <a:gd name="T15" fmla="*/ 726 h 736"/>
                <a:gd name="T16" fmla="*/ 202 w 370"/>
                <a:gd name="T17" fmla="*/ 720 h 736"/>
                <a:gd name="T18" fmla="*/ 188 w 370"/>
                <a:gd name="T19" fmla="*/ 712 h 736"/>
                <a:gd name="T20" fmla="*/ 172 w 370"/>
                <a:gd name="T21" fmla="*/ 702 h 736"/>
                <a:gd name="T22" fmla="*/ 158 w 370"/>
                <a:gd name="T23" fmla="*/ 690 h 736"/>
                <a:gd name="T24" fmla="*/ 146 w 370"/>
                <a:gd name="T25" fmla="*/ 678 h 736"/>
                <a:gd name="T26" fmla="*/ 134 w 370"/>
                <a:gd name="T27" fmla="*/ 662 h 736"/>
                <a:gd name="T28" fmla="*/ 124 w 370"/>
                <a:gd name="T29" fmla="*/ 642 h 736"/>
                <a:gd name="T30" fmla="*/ 116 w 370"/>
                <a:gd name="T31" fmla="*/ 622 h 736"/>
                <a:gd name="T32" fmla="*/ 110 w 370"/>
                <a:gd name="T33" fmla="*/ 598 h 736"/>
                <a:gd name="T34" fmla="*/ 106 w 370"/>
                <a:gd name="T35" fmla="*/ 572 h 736"/>
                <a:gd name="T36" fmla="*/ 104 w 370"/>
                <a:gd name="T37" fmla="*/ 542 h 736"/>
                <a:gd name="T38" fmla="*/ 104 w 370"/>
                <a:gd name="T39" fmla="*/ 268 h 736"/>
                <a:gd name="T40" fmla="*/ 104 w 370"/>
                <a:gd name="T41" fmla="*/ 268 h 736"/>
                <a:gd name="T42" fmla="*/ 58 w 370"/>
                <a:gd name="T43" fmla="*/ 270 h 736"/>
                <a:gd name="T44" fmla="*/ 0 w 370"/>
                <a:gd name="T45" fmla="*/ 272 h 736"/>
                <a:gd name="T46" fmla="*/ 8 w 370"/>
                <a:gd name="T47" fmla="*/ 164 h 736"/>
                <a:gd name="T48" fmla="*/ 104 w 370"/>
                <a:gd name="T49" fmla="*/ 164 h 736"/>
                <a:gd name="T50" fmla="*/ 104 w 370"/>
                <a:gd name="T51" fmla="*/ 54 h 736"/>
                <a:gd name="T52" fmla="*/ 262 w 370"/>
                <a:gd name="T53" fmla="*/ 0 h 736"/>
                <a:gd name="T54" fmla="*/ 262 w 370"/>
                <a:gd name="T55" fmla="*/ 0 h 736"/>
                <a:gd name="T56" fmla="*/ 256 w 370"/>
                <a:gd name="T57" fmla="*/ 82 h 736"/>
                <a:gd name="T58" fmla="*/ 252 w 370"/>
                <a:gd name="T59" fmla="*/ 144 h 736"/>
                <a:gd name="T60" fmla="*/ 252 w 370"/>
                <a:gd name="T61" fmla="*/ 164 h 736"/>
                <a:gd name="T62" fmla="*/ 252 w 370"/>
                <a:gd name="T63" fmla="*/ 164 h 736"/>
                <a:gd name="T64" fmla="*/ 304 w 370"/>
                <a:gd name="T65" fmla="*/ 162 h 736"/>
                <a:gd name="T66" fmla="*/ 336 w 370"/>
                <a:gd name="T67" fmla="*/ 162 h 736"/>
                <a:gd name="T68" fmla="*/ 370 w 370"/>
                <a:gd name="T69" fmla="*/ 158 h 736"/>
                <a:gd name="T70" fmla="*/ 362 w 370"/>
                <a:gd name="T71" fmla="*/ 268 h 736"/>
                <a:gd name="T72" fmla="*/ 252 w 370"/>
                <a:gd name="T73" fmla="*/ 268 h 736"/>
                <a:gd name="T74" fmla="*/ 252 w 370"/>
                <a:gd name="T75" fmla="*/ 488 h 736"/>
                <a:gd name="T76" fmla="*/ 252 w 370"/>
                <a:gd name="T77" fmla="*/ 488 h 736"/>
                <a:gd name="T78" fmla="*/ 252 w 370"/>
                <a:gd name="T79" fmla="*/ 516 h 736"/>
                <a:gd name="T80" fmla="*/ 254 w 370"/>
                <a:gd name="T81" fmla="*/ 540 h 736"/>
                <a:gd name="T82" fmla="*/ 256 w 370"/>
                <a:gd name="T83" fmla="*/ 562 h 736"/>
                <a:gd name="T84" fmla="*/ 262 w 370"/>
                <a:gd name="T85" fmla="*/ 582 h 736"/>
                <a:gd name="T86" fmla="*/ 266 w 370"/>
                <a:gd name="T87" fmla="*/ 590 h 736"/>
                <a:gd name="T88" fmla="*/ 272 w 370"/>
                <a:gd name="T89" fmla="*/ 596 h 736"/>
                <a:gd name="T90" fmla="*/ 278 w 370"/>
                <a:gd name="T91" fmla="*/ 602 h 736"/>
                <a:gd name="T92" fmla="*/ 286 w 370"/>
                <a:gd name="T93" fmla="*/ 608 h 736"/>
                <a:gd name="T94" fmla="*/ 296 w 370"/>
                <a:gd name="T95" fmla="*/ 612 h 736"/>
                <a:gd name="T96" fmla="*/ 306 w 370"/>
                <a:gd name="T97" fmla="*/ 614 h 736"/>
                <a:gd name="T98" fmla="*/ 318 w 370"/>
                <a:gd name="T99" fmla="*/ 616 h 736"/>
                <a:gd name="T100" fmla="*/ 334 w 370"/>
                <a:gd name="T101" fmla="*/ 616 h 736"/>
                <a:gd name="T102" fmla="*/ 334 w 370"/>
                <a:gd name="T103" fmla="*/ 616 h 736"/>
                <a:gd name="T104" fmla="*/ 352 w 370"/>
                <a:gd name="T105" fmla="*/ 616 h 736"/>
                <a:gd name="T106" fmla="*/ 370 w 370"/>
                <a:gd name="T107" fmla="*/ 614 h 736"/>
                <a:gd name="T108" fmla="*/ 360 w 370"/>
                <a:gd name="T109" fmla="*/ 73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0" h="736">
                  <a:moveTo>
                    <a:pt x="360" y="732"/>
                  </a:moveTo>
                  <a:lnTo>
                    <a:pt x="360" y="732"/>
                  </a:lnTo>
                  <a:lnTo>
                    <a:pt x="328" y="734"/>
                  </a:lnTo>
                  <a:lnTo>
                    <a:pt x="294" y="736"/>
                  </a:lnTo>
                  <a:lnTo>
                    <a:pt x="294" y="736"/>
                  </a:lnTo>
                  <a:lnTo>
                    <a:pt x="266" y="736"/>
                  </a:lnTo>
                  <a:lnTo>
                    <a:pt x="234" y="730"/>
                  </a:lnTo>
                  <a:lnTo>
                    <a:pt x="218" y="726"/>
                  </a:lnTo>
                  <a:lnTo>
                    <a:pt x="202" y="720"/>
                  </a:lnTo>
                  <a:lnTo>
                    <a:pt x="188" y="712"/>
                  </a:lnTo>
                  <a:lnTo>
                    <a:pt x="172" y="702"/>
                  </a:lnTo>
                  <a:lnTo>
                    <a:pt x="158" y="690"/>
                  </a:lnTo>
                  <a:lnTo>
                    <a:pt x="146" y="678"/>
                  </a:lnTo>
                  <a:lnTo>
                    <a:pt x="134" y="662"/>
                  </a:lnTo>
                  <a:lnTo>
                    <a:pt x="124" y="642"/>
                  </a:lnTo>
                  <a:lnTo>
                    <a:pt x="116" y="622"/>
                  </a:lnTo>
                  <a:lnTo>
                    <a:pt x="110" y="598"/>
                  </a:lnTo>
                  <a:lnTo>
                    <a:pt x="106" y="572"/>
                  </a:lnTo>
                  <a:lnTo>
                    <a:pt x="104" y="542"/>
                  </a:lnTo>
                  <a:lnTo>
                    <a:pt x="104" y="268"/>
                  </a:lnTo>
                  <a:lnTo>
                    <a:pt x="104" y="268"/>
                  </a:lnTo>
                  <a:lnTo>
                    <a:pt x="58" y="270"/>
                  </a:lnTo>
                  <a:lnTo>
                    <a:pt x="0" y="272"/>
                  </a:lnTo>
                  <a:lnTo>
                    <a:pt x="8" y="164"/>
                  </a:lnTo>
                  <a:lnTo>
                    <a:pt x="104" y="164"/>
                  </a:lnTo>
                  <a:lnTo>
                    <a:pt x="104" y="54"/>
                  </a:lnTo>
                  <a:lnTo>
                    <a:pt x="262" y="0"/>
                  </a:lnTo>
                  <a:lnTo>
                    <a:pt x="262" y="0"/>
                  </a:lnTo>
                  <a:lnTo>
                    <a:pt x="256" y="82"/>
                  </a:lnTo>
                  <a:lnTo>
                    <a:pt x="252" y="144"/>
                  </a:lnTo>
                  <a:lnTo>
                    <a:pt x="252" y="164"/>
                  </a:lnTo>
                  <a:lnTo>
                    <a:pt x="252" y="164"/>
                  </a:lnTo>
                  <a:lnTo>
                    <a:pt x="304" y="162"/>
                  </a:lnTo>
                  <a:lnTo>
                    <a:pt x="336" y="162"/>
                  </a:lnTo>
                  <a:lnTo>
                    <a:pt x="370" y="158"/>
                  </a:lnTo>
                  <a:lnTo>
                    <a:pt x="362" y="268"/>
                  </a:lnTo>
                  <a:lnTo>
                    <a:pt x="252" y="268"/>
                  </a:lnTo>
                  <a:lnTo>
                    <a:pt x="252" y="488"/>
                  </a:lnTo>
                  <a:lnTo>
                    <a:pt x="252" y="488"/>
                  </a:lnTo>
                  <a:lnTo>
                    <a:pt x="252" y="516"/>
                  </a:lnTo>
                  <a:lnTo>
                    <a:pt x="254" y="540"/>
                  </a:lnTo>
                  <a:lnTo>
                    <a:pt x="256" y="562"/>
                  </a:lnTo>
                  <a:lnTo>
                    <a:pt x="262" y="582"/>
                  </a:lnTo>
                  <a:lnTo>
                    <a:pt x="266" y="590"/>
                  </a:lnTo>
                  <a:lnTo>
                    <a:pt x="272" y="596"/>
                  </a:lnTo>
                  <a:lnTo>
                    <a:pt x="278" y="602"/>
                  </a:lnTo>
                  <a:lnTo>
                    <a:pt x="286" y="608"/>
                  </a:lnTo>
                  <a:lnTo>
                    <a:pt x="296" y="612"/>
                  </a:lnTo>
                  <a:lnTo>
                    <a:pt x="306" y="614"/>
                  </a:lnTo>
                  <a:lnTo>
                    <a:pt x="318" y="616"/>
                  </a:lnTo>
                  <a:lnTo>
                    <a:pt x="334" y="616"/>
                  </a:lnTo>
                  <a:lnTo>
                    <a:pt x="334" y="616"/>
                  </a:lnTo>
                  <a:lnTo>
                    <a:pt x="352" y="616"/>
                  </a:lnTo>
                  <a:lnTo>
                    <a:pt x="370" y="614"/>
                  </a:lnTo>
                  <a:lnTo>
                    <a:pt x="360" y="73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79" name="Freeform 90"/>
            <p:cNvSpPr>
              <a:spLocks/>
            </p:cNvSpPr>
            <p:nvPr/>
          </p:nvSpPr>
          <p:spPr bwMode="auto">
            <a:xfrm>
              <a:off x="8312468" y="343153"/>
              <a:ext cx="587375" cy="1168400"/>
            </a:xfrm>
            <a:custGeom>
              <a:avLst/>
              <a:gdLst>
                <a:gd name="T0" fmla="*/ 360 w 370"/>
                <a:gd name="T1" fmla="*/ 732 h 736"/>
                <a:gd name="T2" fmla="*/ 360 w 370"/>
                <a:gd name="T3" fmla="*/ 732 h 736"/>
                <a:gd name="T4" fmla="*/ 328 w 370"/>
                <a:gd name="T5" fmla="*/ 734 h 736"/>
                <a:gd name="T6" fmla="*/ 294 w 370"/>
                <a:gd name="T7" fmla="*/ 736 h 736"/>
                <a:gd name="T8" fmla="*/ 294 w 370"/>
                <a:gd name="T9" fmla="*/ 736 h 736"/>
                <a:gd name="T10" fmla="*/ 266 w 370"/>
                <a:gd name="T11" fmla="*/ 736 h 736"/>
                <a:gd name="T12" fmla="*/ 234 w 370"/>
                <a:gd name="T13" fmla="*/ 730 h 736"/>
                <a:gd name="T14" fmla="*/ 218 w 370"/>
                <a:gd name="T15" fmla="*/ 726 h 736"/>
                <a:gd name="T16" fmla="*/ 202 w 370"/>
                <a:gd name="T17" fmla="*/ 720 h 736"/>
                <a:gd name="T18" fmla="*/ 188 w 370"/>
                <a:gd name="T19" fmla="*/ 712 h 736"/>
                <a:gd name="T20" fmla="*/ 172 w 370"/>
                <a:gd name="T21" fmla="*/ 702 h 736"/>
                <a:gd name="T22" fmla="*/ 158 w 370"/>
                <a:gd name="T23" fmla="*/ 690 h 736"/>
                <a:gd name="T24" fmla="*/ 146 w 370"/>
                <a:gd name="T25" fmla="*/ 678 h 736"/>
                <a:gd name="T26" fmla="*/ 134 w 370"/>
                <a:gd name="T27" fmla="*/ 662 h 736"/>
                <a:gd name="T28" fmla="*/ 124 w 370"/>
                <a:gd name="T29" fmla="*/ 642 h 736"/>
                <a:gd name="T30" fmla="*/ 116 w 370"/>
                <a:gd name="T31" fmla="*/ 622 h 736"/>
                <a:gd name="T32" fmla="*/ 110 w 370"/>
                <a:gd name="T33" fmla="*/ 598 h 736"/>
                <a:gd name="T34" fmla="*/ 106 w 370"/>
                <a:gd name="T35" fmla="*/ 572 h 736"/>
                <a:gd name="T36" fmla="*/ 104 w 370"/>
                <a:gd name="T37" fmla="*/ 542 h 736"/>
                <a:gd name="T38" fmla="*/ 104 w 370"/>
                <a:gd name="T39" fmla="*/ 268 h 736"/>
                <a:gd name="T40" fmla="*/ 104 w 370"/>
                <a:gd name="T41" fmla="*/ 268 h 736"/>
                <a:gd name="T42" fmla="*/ 58 w 370"/>
                <a:gd name="T43" fmla="*/ 270 h 736"/>
                <a:gd name="T44" fmla="*/ 0 w 370"/>
                <a:gd name="T45" fmla="*/ 272 h 736"/>
                <a:gd name="T46" fmla="*/ 8 w 370"/>
                <a:gd name="T47" fmla="*/ 164 h 736"/>
                <a:gd name="T48" fmla="*/ 104 w 370"/>
                <a:gd name="T49" fmla="*/ 164 h 736"/>
                <a:gd name="T50" fmla="*/ 104 w 370"/>
                <a:gd name="T51" fmla="*/ 54 h 736"/>
                <a:gd name="T52" fmla="*/ 262 w 370"/>
                <a:gd name="T53" fmla="*/ 0 h 736"/>
                <a:gd name="T54" fmla="*/ 262 w 370"/>
                <a:gd name="T55" fmla="*/ 0 h 736"/>
                <a:gd name="T56" fmla="*/ 256 w 370"/>
                <a:gd name="T57" fmla="*/ 82 h 736"/>
                <a:gd name="T58" fmla="*/ 252 w 370"/>
                <a:gd name="T59" fmla="*/ 144 h 736"/>
                <a:gd name="T60" fmla="*/ 252 w 370"/>
                <a:gd name="T61" fmla="*/ 164 h 736"/>
                <a:gd name="T62" fmla="*/ 252 w 370"/>
                <a:gd name="T63" fmla="*/ 164 h 736"/>
                <a:gd name="T64" fmla="*/ 304 w 370"/>
                <a:gd name="T65" fmla="*/ 162 h 736"/>
                <a:gd name="T66" fmla="*/ 336 w 370"/>
                <a:gd name="T67" fmla="*/ 162 h 736"/>
                <a:gd name="T68" fmla="*/ 370 w 370"/>
                <a:gd name="T69" fmla="*/ 158 h 736"/>
                <a:gd name="T70" fmla="*/ 362 w 370"/>
                <a:gd name="T71" fmla="*/ 268 h 736"/>
                <a:gd name="T72" fmla="*/ 252 w 370"/>
                <a:gd name="T73" fmla="*/ 268 h 736"/>
                <a:gd name="T74" fmla="*/ 252 w 370"/>
                <a:gd name="T75" fmla="*/ 488 h 736"/>
                <a:gd name="T76" fmla="*/ 252 w 370"/>
                <a:gd name="T77" fmla="*/ 488 h 736"/>
                <a:gd name="T78" fmla="*/ 252 w 370"/>
                <a:gd name="T79" fmla="*/ 516 h 736"/>
                <a:gd name="T80" fmla="*/ 254 w 370"/>
                <a:gd name="T81" fmla="*/ 540 h 736"/>
                <a:gd name="T82" fmla="*/ 256 w 370"/>
                <a:gd name="T83" fmla="*/ 562 h 736"/>
                <a:gd name="T84" fmla="*/ 262 w 370"/>
                <a:gd name="T85" fmla="*/ 582 h 736"/>
                <a:gd name="T86" fmla="*/ 266 w 370"/>
                <a:gd name="T87" fmla="*/ 590 h 736"/>
                <a:gd name="T88" fmla="*/ 272 w 370"/>
                <a:gd name="T89" fmla="*/ 596 h 736"/>
                <a:gd name="T90" fmla="*/ 278 w 370"/>
                <a:gd name="T91" fmla="*/ 602 h 736"/>
                <a:gd name="T92" fmla="*/ 286 w 370"/>
                <a:gd name="T93" fmla="*/ 608 h 736"/>
                <a:gd name="T94" fmla="*/ 296 w 370"/>
                <a:gd name="T95" fmla="*/ 612 h 736"/>
                <a:gd name="T96" fmla="*/ 306 w 370"/>
                <a:gd name="T97" fmla="*/ 614 h 736"/>
                <a:gd name="T98" fmla="*/ 318 w 370"/>
                <a:gd name="T99" fmla="*/ 616 h 736"/>
                <a:gd name="T100" fmla="*/ 334 w 370"/>
                <a:gd name="T101" fmla="*/ 616 h 736"/>
                <a:gd name="T102" fmla="*/ 334 w 370"/>
                <a:gd name="T103" fmla="*/ 616 h 736"/>
                <a:gd name="T104" fmla="*/ 352 w 370"/>
                <a:gd name="T105" fmla="*/ 616 h 736"/>
                <a:gd name="T106" fmla="*/ 370 w 370"/>
                <a:gd name="T107" fmla="*/ 614 h 736"/>
                <a:gd name="T108" fmla="*/ 360 w 370"/>
                <a:gd name="T109" fmla="*/ 73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0" h="736">
                  <a:moveTo>
                    <a:pt x="360" y="732"/>
                  </a:moveTo>
                  <a:lnTo>
                    <a:pt x="360" y="732"/>
                  </a:lnTo>
                  <a:lnTo>
                    <a:pt x="328" y="734"/>
                  </a:lnTo>
                  <a:lnTo>
                    <a:pt x="294" y="736"/>
                  </a:lnTo>
                  <a:lnTo>
                    <a:pt x="294" y="736"/>
                  </a:lnTo>
                  <a:lnTo>
                    <a:pt x="266" y="736"/>
                  </a:lnTo>
                  <a:lnTo>
                    <a:pt x="234" y="730"/>
                  </a:lnTo>
                  <a:lnTo>
                    <a:pt x="218" y="726"/>
                  </a:lnTo>
                  <a:lnTo>
                    <a:pt x="202" y="720"/>
                  </a:lnTo>
                  <a:lnTo>
                    <a:pt x="188" y="712"/>
                  </a:lnTo>
                  <a:lnTo>
                    <a:pt x="172" y="702"/>
                  </a:lnTo>
                  <a:lnTo>
                    <a:pt x="158" y="690"/>
                  </a:lnTo>
                  <a:lnTo>
                    <a:pt x="146" y="678"/>
                  </a:lnTo>
                  <a:lnTo>
                    <a:pt x="134" y="662"/>
                  </a:lnTo>
                  <a:lnTo>
                    <a:pt x="124" y="642"/>
                  </a:lnTo>
                  <a:lnTo>
                    <a:pt x="116" y="622"/>
                  </a:lnTo>
                  <a:lnTo>
                    <a:pt x="110" y="598"/>
                  </a:lnTo>
                  <a:lnTo>
                    <a:pt x="106" y="572"/>
                  </a:lnTo>
                  <a:lnTo>
                    <a:pt x="104" y="542"/>
                  </a:lnTo>
                  <a:lnTo>
                    <a:pt x="104" y="268"/>
                  </a:lnTo>
                  <a:lnTo>
                    <a:pt x="104" y="268"/>
                  </a:lnTo>
                  <a:lnTo>
                    <a:pt x="58" y="270"/>
                  </a:lnTo>
                  <a:lnTo>
                    <a:pt x="0" y="272"/>
                  </a:lnTo>
                  <a:lnTo>
                    <a:pt x="8" y="164"/>
                  </a:lnTo>
                  <a:lnTo>
                    <a:pt x="104" y="164"/>
                  </a:lnTo>
                  <a:lnTo>
                    <a:pt x="104" y="54"/>
                  </a:lnTo>
                  <a:lnTo>
                    <a:pt x="262" y="0"/>
                  </a:lnTo>
                  <a:lnTo>
                    <a:pt x="262" y="0"/>
                  </a:lnTo>
                  <a:lnTo>
                    <a:pt x="256" y="82"/>
                  </a:lnTo>
                  <a:lnTo>
                    <a:pt x="252" y="144"/>
                  </a:lnTo>
                  <a:lnTo>
                    <a:pt x="252" y="164"/>
                  </a:lnTo>
                  <a:lnTo>
                    <a:pt x="252" y="164"/>
                  </a:lnTo>
                  <a:lnTo>
                    <a:pt x="304" y="162"/>
                  </a:lnTo>
                  <a:lnTo>
                    <a:pt x="336" y="162"/>
                  </a:lnTo>
                  <a:lnTo>
                    <a:pt x="370" y="158"/>
                  </a:lnTo>
                  <a:lnTo>
                    <a:pt x="362" y="268"/>
                  </a:lnTo>
                  <a:lnTo>
                    <a:pt x="252" y="268"/>
                  </a:lnTo>
                  <a:lnTo>
                    <a:pt x="252" y="488"/>
                  </a:lnTo>
                  <a:lnTo>
                    <a:pt x="252" y="488"/>
                  </a:lnTo>
                  <a:lnTo>
                    <a:pt x="252" y="516"/>
                  </a:lnTo>
                  <a:lnTo>
                    <a:pt x="254" y="540"/>
                  </a:lnTo>
                  <a:lnTo>
                    <a:pt x="256" y="562"/>
                  </a:lnTo>
                  <a:lnTo>
                    <a:pt x="262" y="582"/>
                  </a:lnTo>
                  <a:lnTo>
                    <a:pt x="266" y="590"/>
                  </a:lnTo>
                  <a:lnTo>
                    <a:pt x="272" y="596"/>
                  </a:lnTo>
                  <a:lnTo>
                    <a:pt x="278" y="602"/>
                  </a:lnTo>
                  <a:lnTo>
                    <a:pt x="286" y="608"/>
                  </a:lnTo>
                  <a:lnTo>
                    <a:pt x="296" y="612"/>
                  </a:lnTo>
                  <a:lnTo>
                    <a:pt x="306" y="614"/>
                  </a:lnTo>
                  <a:lnTo>
                    <a:pt x="318" y="616"/>
                  </a:lnTo>
                  <a:lnTo>
                    <a:pt x="334" y="616"/>
                  </a:lnTo>
                  <a:lnTo>
                    <a:pt x="334" y="616"/>
                  </a:lnTo>
                  <a:lnTo>
                    <a:pt x="352" y="616"/>
                  </a:lnTo>
                  <a:lnTo>
                    <a:pt x="370" y="614"/>
                  </a:lnTo>
                  <a:lnTo>
                    <a:pt x="360" y="732"/>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0" name="Freeform 91"/>
            <p:cNvSpPr>
              <a:spLocks noEditPoints="1"/>
            </p:cNvSpPr>
            <p:nvPr/>
          </p:nvSpPr>
          <p:spPr bwMode="auto">
            <a:xfrm>
              <a:off x="9055418" y="143128"/>
              <a:ext cx="276226" cy="1339850"/>
            </a:xfrm>
            <a:custGeom>
              <a:avLst/>
              <a:gdLst>
                <a:gd name="T0" fmla="*/ 4 w 174"/>
                <a:gd name="T1" fmla="*/ 100 h 844"/>
                <a:gd name="T2" fmla="*/ 4 w 174"/>
                <a:gd name="T3" fmla="*/ 100 h 844"/>
                <a:gd name="T4" fmla="*/ 4 w 174"/>
                <a:gd name="T5" fmla="*/ 58 h 844"/>
                <a:gd name="T6" fmla="*/ 0 w 174"/>
                <a:gd name="T7" fmla="*/ 12 h 844"/>
                <a:gd name="T8" fmla="*/ 168 w 174"/>
                <a:gd name="T9" fmla="*/ 0 h 844"/>
                <a:gd name="T10" fmla="*/ 168 w 174"/>
                <a:gd name="T11" fmla="*/ 0 h 844"/>
                <a:gd name="T12" fmla="*/ 164 w 174"/>
                <a:gd name="T13" fmla="*/ 52 h 844"/>
                <a:gd name="T14" fmla="*/ 164 w 174"/>
                <a:gd name="T15" fmla="*/ 100 h 844"/>
                <a:gd name="T16" fmla="*/ 164 w 174"/>
                <a:gd name="T17" fmla="*/ 164 h 844"/>
                <a:gd name="T18" fmla="*/ 4 w 174"/>
                <a:gd name="T19" fmla="*/ 174 h 844"/>
                <a:gd name="T20" fmla="*/ 4 w 174"/>
                <a:gd name="T21" fmla="*/ 100 h 844"/>
                <a:gd name="T22" fmla="*/ 16 w 174"/>
                <a:gd name="T23" fmla="*/ 844 h 844"/>
                <a:gd name="T24" fmla="*/ 16 w 174"/>
                <a:gd name="T25" fmla="*/ 844 h 844"/>
                <a:gd name="T26" fmla="*/ 20 w 174"/>
                <a:gd name="T27" fmla="*/ 752 h 844"/>
                <a:gd name="T28" fmla="*/ 22 w 174"/>
                <a:gd name="T29" fmla="*/ 658 h 844"/>
                <a:gd name="T30" fmla="*/ 22 w 174"/>
                <a:gd name="T31" fmla="*/ 526 h 844"/>
                <a:gd name="T32" fmla="*/ 22 w 174"/>
                <a:gd name="T33" fmla="*/ 526 h 844"/>
                <a:gd name="T34" fmla="*/ 20 w 174"/>
                <a:gd name="T35" fmla="*/ 466 h 844"/>
                <a:gd name="T36" fmla="*/ 16 w 174"/>
                <a:gd name="T37" fmla="*/ 410 h 844"/>
                <a:gd name="T38" fmla="*/ 12 w 174"/>
                <a:gd name="T39" fmla="*/ 352 h 844"/>
                <a:gd name="T40" fmla="*/ 4 w 174"/>
                <a:gd name="T41" fmla="*/ 294 h 844"/>
                <a:gd name="T42" fmla="*/ 174 w 174"/>
                <a:gd name="T43" fmla="*/ 284 h 844"/>
                <a:gd name="T44" fmla="*/ 174 w 174"/>
                <a:gd name="T45" fmla="*/ 284 h 844"/>
                <a:gd name="T46" fmla="*/ 170 w 174"/>
                <a:gd name="T47" fmla="*/ 380 h 844"/>
                <a:gd name="T48" fmla="*/ 168 w 174"/>
                <a:gd name="T49" fmla="*/ 458 h 844"/>
                <a:gd name="T50" fmla="*/ 168 w 174"/>
                <a:gd name="T51" fmla="*/ 658 h 844"/>
                <a:gd name="T52" fmla="*/ 168 w 174"/>
                <a:gd name="T53" fmla="*/ 658 h 844"/>
                <a:gd name="T54" fmla="*/ 170 w 174"/>
                <a:gd name="T55" fmla="*/ 752 h 844"/>
                <a:gd name="T56" fmla="*/ 174 w 174"/>
                <a:gd name="T57" fmla="*/ 844 h 844"/>
                <a:gd name="T58" fmla="*/ 16 w 174"/>
                <a:gd name="T59"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4" h="844">
                  <a:moveTo>
                    <a:pt x="4" y="100"/>
                  </a:moveTo>
                  <a:lnTo>
                    <a:pt x="4" y="100"/>
                  </a:lnTo>
                  <a:lnTo>
                    <a:pt x="4" y="58"/>
                  </a:lnTo>
                  <a:lnTo>
                    <a:pt x="0" y="12"/>
                  </a:lnTo>
                  <a:lnTo>
                    <a:pt x="168" y="0"/>
                  </a:lnTo>
                  <a:lnTo>
                    <a:pt x="168" y="0"/>
                  </a:lnTo>
                  <a:lnTo>
                    <a:pt x="164" y="52"/>
                  </a:lnTo>
                  <a:lnTo>
                    <a:pt x="164" y="100"/>
                  </a:lnTo>
                  <a:lnTo>
                    <a:pt x="164" y="164"/>
                  </a:lnTo>
                  <a:lnTo>
                    <a:pt x="4" y="174"/>
                  </a:lnTo>
                  <a:lnTo>
                    <a:pt x="4" y="100"/>
                  </a:lnTo>
                  <a:close/>
                  <a:moveTo>
                    <a:pt x="16" y="844"/>
                  </a:moveTo>
                  <a:lnTo>
                    <a:pt x="16" y="844"/>
                  </a:lnTo>
                  <a:lnTo>
                    <a:pt x="20" y="752"/>
                  </a:lnTo>
                  <a:lnTo>
                    <a:pt x="22" y="658"/>
                  </a:lnTo>
                  <a:lnTo>
                    <a:pt x="22" y="526"/>
                  </a:lnTo>
                  <a:lnTo>
                    <a:pt x="22" y="526"/>
                  </a:lnTo>
                  <a:lnTo>
                    <a:pt x="20" y="466"/>
                  </a:lnTo>
                  <a:lnTo>
                    <a:pt x="16" y="410"/>
                  </a:lnTo>
                  <a:lnTo>
                    <a:pt x="12" y="352"/>
                  </a:lnTo>
                  <a:lnTo>
                    <a:pt x="4" y="294"/>
                  </a:lnTo>
                  <a:lnTo>
                    <a:pt x="174" y="284"/>
                  </a:lnTo>
                  <a:lnTo>
                    <a:pt x="174" y="284"/>
                  </a:lnTo>
                  <a:lnTo>
                    <a:pt x="170" y="380"/>
                  </a:lnTo>
                  <a:lnTo>
                    <a:pt x="168" y="458"/>
                  </a:lnTo>
                  <a:lnTo>
                    <a:pt x="168" y="658"/>
                  </a:lnTo>
                  <a:lnTo>
                    <a:pt x="168" y="658"/>
                  </a:lnTo>
                  <a:lnTo>
                    <a:pt x="170" y="752"/>
                  </a:lnTo>
                  <a:lnTo>
                    <a:pt x="174" y="844"/>
                  </a:lnTo>
                  <a:lnTo>
                    <a:pt x="16" y="84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1" name="Freeform 92"/>
            <p:cNvSpPr>
              <a:spLocks/>
            </p:cNvSpPr>
            <p:nvPr/>
          </p:nvSpPr>
          <p:spPr bwMode="auto">
            <a:xfrm>
              <a:off x="9055418" y="143128"/>
              <a:ext cx="266700" cy="276225"/>
            </a:xfrm>
            <a:custGeom>
              <a:avLst/>
              <a:gdLst>
                <a:gd name="T0" fmla="*/ 4 w 168"/>
                <a:gd name="T1" fmla="*/ 100 h 174"/>
                <a:gd name="T2" fmla="*/ 4 w 168"/>
                <a:gd name="T3" fmla="*/ 100 h 174"/>
                <a:gd name="T4" fmla="*/ 4 w 168"/>
                <a:gd name="T5" fmla="*/ 58 h 174"/>
                <a:gd name="T6" fmla="*/ 0 w 168"/>
                <a:gd name="T7" fmla="*/ 12 h 174"/>
                <a:gd name="T8" fmla="*/ 168 w 168"/>
                <a:gd name="T9" fmla="*/ 0 h 174"/>
                <a:gd name="T10" fmla="*/ 168 w 168"/>
                <a:gd name="T11" fmla="*/ 0 h 174"/>
                <a:gd name="T12" fmla="*/ 164 w 168"/>
                <a:gd name="T13" fmla="*/ 52 h 174"/>
                <a:gd name="T14" fmla="*/ 164 w 168"/>
                <a:gd name="T15" fmla="*/ 100 h 174"/>
                <a:gd name="T16" fmla="*/ 164 w 168"/>
                <a:gd name="T17" fmla="*/ 164 h 174"/>
                <a:gd name="T18" fmla="*/ 4 w 168"/>
                <a:gd name="T19" fmla="*/ 174 h 174"/>
                <a:gd name="T20" fmla="*/ 4 w 168"/>
                <a:gd name="T21" fmla="*/ 10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74">
                  <a:moveTo>
                    <a:pt x="4" y="100"/>
                  </a:moveTo>
                  <a:lnTo>
                    <a:pt x="4" y="100"/>
                  </a:lnTo>
                  <a:lnTo>
                    <a:pt x="4" y="58"/>
                  </a:lnTo>
                  <a:lnTo>
                    <a:pt x="0" y="12"/>
                  </a:lnTo>
                  <a:lnTo>
                    <a:pt x="168" y="0"/>
                  </a:lnTo>
                  <a:lnTo>
                    <a:pt x="168" y="0"/>
                  </a:lnTo>
                  <a:lnTo>
                    <a:pt x="164" y="52"/>
                  </a:lnTo>
                  <a:lnTo>
                    <a:pt x="164" y="100"/>
                  </a:lnTo>
                  <a:lnTo>
                    <a:pt x="164" y="164"/>
                  </a:lnTo>
                  <a:lnTo>
                    <a:pt x="4" y="174"/>
                  </a:lnTo>
                  <a:lnTo>
                    <a:pt x="4" y="10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2" name="Freeform 93"/>
            <p:cNvSpPr>
              <a:spLocks/>
            </p:cNvSpPr>
            <p:nvPr/>
          </p:nvSpPr>
          <p:spPr bwMode="auto">
            <a:xfrm>
              <a:off x="9061768" y="593978"/>
              <a:ext cx="269875" cy="889000"/>
            </a:xfrm>
            <a:custGeom>
              <a:avLst/>
              <a:gdLst>
                <a:gd name="T0" fmla="*/ 12 w 170"/>
                <a:gd name="T1" fmla="*/ 560 h 560"/>
                <a:gd name="T2" fmla="*/ 12 w 170"/>
                <a:gd name="T3" fmla="*/ 560 h 560"/>
                <a:gd name="T4" fmla="*/ 16 w 170"/>
                <a:gd name="T5" fmla="*/ 468 h 560"/>
                <a:gd name="T6" fmla="*/ 18 w 170"/>
                <a:gd name="T7" fmla="*/ 374 h 560"/>
                <a:gd name="T8" fmla="*/ 18 w 170"/>
                <a:gd name="T9" fmla="*/ 242 h 560"/>
                <a:gd name="T10" fmla="*/ 18 w 170"/>
                <a:gd name="T11" fmla="*/ 242 h 560"/>
                <a:gd name="T12" fmla="*/ 16 w 170"/>
                <a:gd name="T13" fmla="*/ 182 h 560"/>
                <a:gd name="T14" fmla="*/ 12 w 170"/>
                <a:gd name="T15" fmla="*/ 126 h 560"/>
                <a:gd name="T16" fmla="*/ 8 w 170"/>
                <a:gd name="T17" fmla="*/ 68 h 560"/>
                <a:gd name="T18" fmla="*/ 0 w 170"/>
                <a:gd name="T19" fmla="*/ 10 h 560"/>
                <a:gd name="T20" fmla="*/ 170 w 170"/>
                <a:gd name="T21" fmla="*/ 0 h 560"/>
                <a:gd name="T22" fmla="*/ 170 w 170"/>
                <a:gd name="T23" fmla="*/ 0 h 560"/>
                <a:gd name="T24" fmla="*/ 166 w 170"/>
                <a:gd name="T25" fmla="*/ 96 h 560"/>
                <a:gd name="T26" fmla="*/ 164 w 170"/>
                <a:gd name="T27" fmla="*/ 174 h 560"/>
                <a:gd name="T28" fmla="*/ 164 w 170"/>
                <a:gd name="T29" fmla="*/ 374 h 560"/>
                <a:gd name="T30" fmla="*/ 164 w 170"/>
                <a:gd name="T31" fmla="*/ 374 h 560"/>
                <a:gd name="T32" fmla="*/ 166 w 170"/>
                <a:gd name="T33" fmla="*/ 468 h 560"/>
                <a:gd name="T34" fmla="*/ 170 w 170"/>
                <a:gd name="T35" fmla="*/ 560 h 560"/>
                <a:gd name="T36" fmla="*/ 12 w 170"/>
                <a:gd name="T37"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560">
                  <a:moveTo>
                    <a:pt x="12" y="560"/>
                  </a:moveTo>
                  <a:lnTo>
                    <a:pt x="12" y="560"/>
                  </a:lnTo>
                  <a:lnTo>
                    <a:pt x="16" y="468"/>
                  </a:lnTo>
                  <a:lnTo>
                    <a:pt x="18" y="374"/>
                  </a:lnTo>
                  <a:lnTo>
                    <a:pt x="18" y="242"/>
                  </a:lnTo>
                  <a:lnTo>
                    <a:pt x="18" y="242"/>
                  </a:lnTo>
                  <a:lnTo>
                    <a:pt x="16" y="182"/>
                  </a:lnTo>
                  <a:lnTo>
                    <a:pt x="12" y="126"/>
                  </a:lnTo>
                  <a:lnTo>
                    <a:pt x="8" y="68"/>
                  </a:lnTo>
                  <a:lnTo>
                    <a:pt x="0" y="10"/>
                  </a:lnTo>
                  <a:lnTo>
                    <a:pt x="170" y="0"/>
                  </a:lnTo>
                  <a:lnTo>
                    <a:pt x="170" y="0"/>
                  </a:lnTo>
                  <a:lnTo>
                    <a:pt x="166" y="96"/>
                  </a:lnTo>
                  <a:lnTo>
                    <a:pt x="164" y="174"/>
                  </a:lnTo>
                  <a:lnTo>
                    <a:pt x="164" y="374"/>
                  </a:lnTo>
                  <a:lnTo>
                    <a:pt x="164" y="374"/>
                  </a:lnTo>
                  <a:lnTo>
                    <a:pt x="166" y="468"/>
                  </a:lnTo>
                  <a:lnTo>
                    <a:pt x="170" y="560"/>
                  </a:lnTo>
                  <a:lnTo>
                    <a:pt x="12" y="56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3" name="Freeform 94"/>
            <p:cNvSpPr>
              <a:spLocks/>
            </p:cNvSpPr>
            <p:nvPr/>
          </p:nvSpPr>
          <p:spPr bwMode="auto">
            <a:xfrm>
              <a:off x="9484043" y="571753"/>
              <a:ext cx="873125" cy="911225"/>
            </a:xfrm>
            <a:custGeom>
              <a:avLst/>
              <a:gdLst>
                <a:gd name="T0" fmla="*/ 28 w 550"/>
                <a:gd name="T1" fmla="*/ 574 h 574"/>
                <a:gd name="T2" fmla="*/ 34 w 550"/>
                <a:gd name="T3" fmla="*/ 388 h 574"/>
                <a:gd name="T4" fmla="*/ 34 w 550"/>
                <a:gd name="T5" fmla="*/ 256 h 574"/>
                <a:gd name="T6" fmla="*/ 30 w 550"/>
                <a:gd name="T7" fmla="*/ 196 h 574"/>
                <a:gd name="T8" fmla="*/ 12 w 550"/>
                <a:gd name="T9" fmla="*/ 82 h 574"/>
                <a:gd name="T10" fmla="*/ 138 w 550"/>
                <a:gd name="T11" fmla="*/ 14 h 574"/>
                <a:gd name="T12" fmla="*/ 144 w 550"/>
                <a:gd name="T13" fmla="*/ 32 h 574"/>
                <a:gd name="T14" fmla="*/ 158 w 550"/>
                <a:gd name="T15" fmla="*/ 94 h 574"/>
                <a:gd name="T16" fmla="*/ 190 w 550"/>
                <a:gd name="T17" fmla="*/ 64 h 574"/>
                <a:gd name="T18" fmla="*/ 230 w 550"/>
                <a:gd name="T19" fmla="*/ 32 h 574"/>
                <a:gd name="T20" fmla="*/ 284 w 550"/>
                <a:gd name="T21" fmla="*/ 10 h 574"/>
                <a:gd name="T22" fmla="*/ 316 w 550"/>
                <a:gd name="T23" fmla="*/ 4 h 574"/>
                <a:gd name="T24" fmla="*/ 356 w 550"/>
                <a:gd name="T25" fmla="*/ 0 h 574"/>
                <a:gd name="T26" fmla="*/ 380 w 550"/>
                <a:gd name="T27" fmla="*/ 2 h 574"/>
                <a:gd name="T28" fmla="*/ 422 w 550"/>
                <a:gd name="T29" fmla="*/ 12 h 574"/>
                <a:gd name="T30" fmla="*/ 458 w 550"/>
                <a:gd name="T31" fmla="*/ 30 h 574"/>
                <a:gd name="T32" fmla="*/ 486 w 550"/>
                <a:gd name="T33" fmla="*/ 56 h 574"/>
                <a:gd name="T34" fmla="*/ 508 w 550"/>
                <a:gd name="T35" fmla="*/ 88 h 574"/>
                <a:gd name="T36" fmla="*/ 524 w 550"/>
                <a:gd name="T37" fmla="*/ 130 h 574"/>
                <a:gd name="T38" fmla="*/ 534 w 550"/>
                <a:gd name="T39" fmla="*/ 176 h 574"/>
                <a:gd name="T40" fmla="*/ 538 w 550"/>
                <a:gd name="T41" fmla="*/ 230 h 574"/>
                <a:gd name="T42" fmla="*/ 538 w 550"/>
                <a:gd name="T43" fmla="*/ 388 h 574"/>
                <a:gd name="T44" fmla="*/ 542 w 550"/>
                <a:gd name="T45" fmla="*/ 474 h 574"/>
                <a:gd name="T46" fmla="*/ 550 w 550"/>
                <a:gd name="T47" fmla="*/ 574 h 574"/>
                <a:gd name="T48" fmla="*/ 396 w 550"/>
                <a:gd name="T49" fmla="*/ 574 h 574"/>
                <a:gd name="T50" fmla="*/ 392 w 550"/>
                <a:gd name="T51" fmla="*/ 388 h 574"/>
                <a:gd name="T52" fmla="*/ 392 w 550"/>
                <a:gd name="T53" fmla="*/ 280 h 574"/>
                <a:gd name="T54" fmla="*/ 388 w 550"/>
                <a:gd name="T55" fmla="*/ 216 h 574"/>
                <a:gd name="T56" fmla="*/ 372 w 550"/>
                <a:gd name="T57" fmla="*/ 166 h 574"/>
                <a:gd name="T58" fmla="*/ 360 w 550"/>
                <a:gd name="T59" fmla="*/ 146 h 574"/>
                <a:gd name="T60" fmla="*/ 344 w 550"/>
                <a:gd name="T61" fmla="*/ 132 h 574"/>
                <a:gd name="T62" fmla="*/ 324 w 550"/>
                <a:gd name="T63" fmla="*/ 124 h 574"/>
                <a:gd name="T64" fmla="*/ 298 w 550"/>
                <a:gd name="T65" fmla="*/ 120 h 574"/>
                <a:gd name="T66" fmla="*/ 282 w 550"/>
                <a:gd name="T67" fmla="*/ 122 h 574"/>
                <a:gd name="T68" fmla="*/ 252 w 550"/>
                <a:gd name="T69" fmla="*/ 128 h 574"/>
                <a:gd name="T70" fmla="*/ 230 w 550"/>
                <a:gd name="T71" fmla="*/ 140 h 574"/>
                <a:gd name="T72" fmla="*/ 212 w 550"/>
                <a:gd name="T73" fmla="*/ 158 h 574"/>
                <a:gd name="T74" fmla="*/ 198 w 550"/>
                <a:gd name="T75" fmla="*/ 182 h 574"/>
                <a:gd name="T76" fmla="*/ 188 w 550"/>
                <a:gd name="T77" fmla="*/ 214 h 574"/>
                <a:gd name="T78" fmla="*/ 182 w 550"/>
                <a:gd name="T79" fmla="*/ 272 h 574"/>
                <a:gd name="T80" fmla="*/ 180 w 550"/>
                <a:gd name="T81" fmla="*/ 388 h 574"/>
                <a:gd name="T82" fmla="*/ 182 w 550"/>
                <a:gd name="T83" fmla="*/ 474 h 574"/>
                <a:gd name="T84" fmla="*/ 28 w 550"/>
                <a:gd name="T85"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50" h="574">
                  <a:moveTo>
                    <a:pt x="28" y="574"/>
                  </a:moveTo>
                  <a:lnTo>
                    <a:pt x="28" y="574"/>
                  </a:lnTo>
                  <a:lnTo>
                    <a:pt x="32" y="482"/>
                  </a:lnTo>
                  <a:lnTo>
                    <a:pt x="34" y="388"/>
                  </a:lnTo>
                  <a:lnTo>
                    <a:pt x="34" y="256"/>
                  </a:lnTo>
                  <a:lnTo>
                    <a:pt x="34" y="256"/>
                  </a:lnTo>
                  <a:lnTo>
                    <a:pt x="32" y="226"/>
                  </a:lnTo>
                  <a:lnTo>
                    <a:pt x="30" y="196"/>
                  </a:lnTo>
                  <a:lnTo>
                    <a:pt x="24" y="140"/>
                  </a:lnTo>
                  <a:lnTo>
                    <a:pt x="12" y="82"/>
                  </a:lnTo>
                  <a:lnTo>
                    <a:pt x="0" y="24"/>
                  </a:lnTo>
                  <a:lnTo>
                    <a:pt x="138" y="14"/>
                  </a:lnTo>
                  <a:lnTo>
                    <a:pt x="138" y="14"/>
                  </a:lnTo>
                  <a:lnTo>
                    <a:pt x="144" y="32"/>
                  </a:lnTo>
                  <a:lnTo>
                    <a:pt x="150" y="52"/>
                  </a:lnTo>
                  <a:lnTo>
                    <a:pt x="158" y="94"/>
                  </a:lnTo>
                  <a:lnTo>
                    <a:pt x="158" y="94"/>
                  </a:lnTo>
                  <a:lnTo>
                    <a:pt x="190" y="64"/>
                  </a:lnTo>
                  <a:lnTo>
                    <a:pt x="210" y="48"/>
                  </a:lnTo>
                  <a:lnTo>
                    <a:pt x="230" y="32"/>
                  </a:lnTo>
                  <a:lnTo>
                    <a:pt x="256" y="20"/>
                  </a:lnTo>
                  <a:lnTo>
                    <a:pt x="284" y="10"/>
                  </a:lnTo>
                  <a:lnTo>
                    <a:pt x="300" y="6"/>
                  </a:lnTo>
                  <a:lnTo>
                    <a:pt x="316" y="4"/>
                  </a:lnTo>
                  <a:lnTo>
                    <a:pt x="336" y="2"/>
                  </a:lnTo>
                  <a:lnTo>
                    <a:pt x="356" y="0"/>
                  </a:lnTo>
                  <a:lnTo>
                    <a:pt x="356" y="0"/>
                  </a:lnTo>
                  <a:lnTo>
                    <a:pt x="380" y="2"/>
                  </a:lnTo>
                  <a:lnTo>
                    <a:pt x="402" y="6"/>
                  </a:lnTo>
                  <a:lnTo>
                    <a:pt x="422" y="12"/>
                  </a:lnTo>
                  <a:lnTo>
                    <a:pt x="442" y="20"/>
                  </a:lnTo>
                  <a:lnTo>
                    <a:pt x="458" y="30"/>
                  </a:lnTo>
                  <a:lnTo>
                    <a:pt x="472" y="42"/>
                  </a:lnTo>
                  <a:lnTo>
                    <a:pt x="486" y="56"/>
                  </a:lnTo>
                  <a:lnTo>
                    <a:pt x="498" y="72"/>
                  </a:lnTo>
                  <a:lnTo>
                    <a:pt x="508" y="88"/>
                  </a:lnTo>
                  <a:lnTo>
                    <a:pt x="516" y="108"/>
                  </a:lnTo>
                  <a:lnTo>
                    <a:pt x="524" y="130"/>
                  </a:lnTo>
                  <a:lnTo>
                    <a:pt x="530" y="152"/>
                  </a:lnTo>
                  <a:lnTo>
                    <a:pt x="534" y="176"/>
                  </a:lnTo>
                  <a:lnTo>
                    <a:pt x="536" y="202"/>
                  </a:lnTo>
                  <a:lnTo>
                    <a:pt x="538" y="230"/>
                  </a:lnTo>
                  <a:lnTo>
                    <a:pt x="538" y="258"/>
                  </a:lnTo>
                  <a:lnTo>
                    <a:pt x="538" y="388"/>
                  </a:lnTo>
                  <a:lnTo>
                    <a:pt x="538" y="388"/>
                  </a:lnTo>
                  <a:lnTo>
                    <a:pt x="542" y="474"/>
                  </a:lnTo>
                  <a:lnTo>
                    <a:pt x="546" y="526"/>
                  </a:lnTo>
                  <a:lnTo>
                    <a:pt x="550" y="574"/>
                  </a:lnTo>
                  <a:lnTo>
                    <a:pt x="396" y="574"/>
                  </a:lnTo>
                  <a:lnTo>
                    <a:pt x="396" y="574"/>
                  </a:lnTo>
                  <a:lnTo>
                    <a:pt x="394" y="480"/>
                  </a:lnTo>
                  <a:lnTo>
                    <a:pt x="392" y="388"/>
                  </a:lnTo>
                  <a:lnTo>
                    <a:pt x="392" y="280"/>
                  </a:lnTo>
                  <a:lnTo>
                    <a:pt x="392" y="280"/>
                  </a:lnTo>
                  <a:lnTo>
                    <a:pt x="390" y="246"/>
                  </a:lnTo>
                  <a:lnTo>
                    <a:pt x="388" y="216"/>
                  </a:lnTo>
                  <a:lnTo>
                    <a:pt x="382" y="188"/>
                  </a:lnTo>
                  <a:lnTo>
                    <a:pt x="372" y="166"/>
                  </a:lnTo>
                  <a:lnTo>
                    <a:pt x="366" y="156"/>
                  </a:lnTo>
                  <a:lnTo>
                    <a:pt x="360" y="146"/>
                  </a:lnTo>
                  <a:lnTo>
                    <a:pt x="352" y="138"/>
                  </a:lnTo>
                  <a:lnTo>
                    <a:pt x="344" y="132"/>
                  </a:lnTo>
                  <a:lnTo>
                    <a:pt x="334" y="128"/>
                  </a:lnTo>
                  <a:lnTo>
                    <a:pt x="324" y="124"/>
                  </a:lnTo>
                  <a:lnTo>
                    <a:pt x="312" y="122"/>
                  </a:lnTo>
                  <a:lnTo>
                    <a:pt x="298" y="120"/>
                  </a:lnTo>
                  <a:lnTo>
                    <a:pt x="298" y="120"/>
                  </a:lnTo>
                  <a:lnTo>
                    <a:pt x="282" y="122"/>
                  </a:lnTo>
                  <a:lnTo>
                    <a:pt x="266" y="124"/>
                  </a:lnTo>
                  <a:lnTo>
                    <a:pt x="252" y="128"/>
                  </a:lnTo>
                  <a:lnTo>
                    <a:pt x="240" y="134"/>
                  </a:lnTo>
                  <a:lnTo>
                    <a:pt x="230" y="140"/>
                  </a:lnTo>
                  <a:lnTo>
                    <a:pt x="220" y="148"/>
                  </a:lnTo>
                  <a:lnTo>
                    <a:pt x="212" y="158"/>
                  </a:lnTo>
                  <a:lnTo>
                    <a:pt x="204" y="170"/>
                  </a:lnTo>
                  <a:lnTo>
                    <a:pt x="198" y="182"/>
                  </a:lnTo>
                  <a:lnTo>
                    <a:pt x="194" y="198"/>
                  </a:lnTo>
                  <a:lnTo>
                    <a:pt x="188" y="214"/>
                  </a:lnTo>
                  <a:lnTo>
                    <a:pt x="186" y="232"/>
                  </a:lnTo>
                  <a:lnTo>
                    <a:pt x="182" y="272"/>
                  </a:lnTo>
                  <a:lnTo>
                    <a:pt x="180" y="318"/>
                  </a:lnTo>
                  <a:lnTo>
                    <a:pt x="180" y="388"/>
                  </a:lnTo>
                  <a:lnTo>
                    <a:pt x="180" y="388"/>
                  </a:lnTo>
                  <a:lnTo>
                    <a:pt x="182" y="474"/>
                  </a:lnTo>
                  <a:lnTo>
                    <a:pt x="186" y="574"/>
                  </a:lnTo>
                  <a:lnTo>
                    <a:pt x="28" y="574"/>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4" name="Freeform 95"/>
            <p:cNvSpPr>
              <a:spLocks/>
            </p:cNvSpPr>
            <p:nvPr/>
          </p:nvSpPr>
          <p:spPr bwMode="auto">
            <a:xfrm>
              <a:off x="9484043" y="571753"/>
              <a:ext cx="873125" cy="911225"/>
            </a:xfrm>
            <a:custGeom>
              <a:avLst/>
              <a:gdLst>
                <a:gd name="T0" fmla="*/ 28 w 550"/>
                <a:gd name="T1" fmla="*/ 574 h 574"/>
                <a:gd name="T2" fmla="*/ 34 w 550"/>
                <a:gd name="T3" fmla="*/ 388 h 574"/>
                <a:gd name="T4" fmla="*/ 34 w 550"/>
                <a:gd name="T5" fmla="*/ 256 h 574"/>
                <a:gd name="T6" fmla="*/ 30 w 550"/>
                <a:gd name="T7" fmla="*/ 196 h 574"/>
                <a:gd name="T8" fmla="*/ 12 w 550"/>
                <a:gd name="T9" fmla="*/ 82 h 574"/>
                <a:gd name="T10" fmla="*/ 138 w 550"/>
                <a:gd name="T11" fmla="*/ 14 h 574"/>
                <a:gd name="T12" fmla="*/ 144 w 550"/>
                <a:gd name="T13" fmla="*/ 32 h 574"/>
                <a:gd name="T14" fmla="*/ 158 w 550"/>
                <a:gd name="T15" fmla="*/ 94 h 574"/>
                <a:gd name="T16" fmla="*/ 190 w 550"/>
                <a:gd name="T17" fmla="*/ 64 h 574"/>
                <a:gd name="T18" fmla="*/ 230 w 550"/>
                <a:gd name="T19" fmla="*/ 32 h 574"/>
                <a:gd name="T20" fmla="*/ 284 w 550"/>
                <a:gd name="T21" fmla="*/ 10 h 574"/>
                <a:gd name="T22" fmla="*/ 316 w 550"/>
                <a:gd name="T23" fmla="*/ 4 h 574"/>
                <a:gd name="T24" fmla="*/ 356 w 550"/>
                <a:gd name="T25" fmla="*/ 0 h 574"/>
                <a:gd name="T26" fmla="*/ 380 w 550"/>
                <a:gd name="T27" fmla="*/ 2 h 574"/>
                <a:gd name="T28" fmla="*/ 422 w 550"/>
                <a:gd name="T29" fmla="*/ 12 h 574"/>
                <a:gd name="T30" fmla="*/ 458 w 550"/>
                <a:gd name="T31" fmla="*/ 30 h 574"/>
                <a:gd name="T32" fmla="*/ 486 w 550"/>
                <a:gd name="T33" fmla="*/ 56 h 574"/>
                <a:gd name="T34" fmla="*/ 508 w 550"/>
                <a:gd name="T35" fmla="*/ 88 h 574"/>
                <a:gd name="T36" fmla="*/ 524 w 550"/>
                <a:gd name="T37" fmla="*/ 130 h 574"/>
                <a:gd name="T38" fmla="*/ 534 w 550"/>
                <a:gd name="T39" fmla="*/ 176 h 574"/>
                <a:gd name="T40" fmla="*/ 538 w 550"/>
                <a:gd name="T41" fmla="*/ 230 h 574"/>
                <a:gd name="T42" fmla="*/ 538 w 550"/>
                <a:gd name="T43" fmla="*/ 388 h 574"/>
                <a:gd name="T44" fmla="*/ 542 w 550"/>
                <a:gd name="T45" fmla="*/ 474 h 574"/>
                <a:gd name="T46" fmla="*/ 550 w 550"/>
                <a:gd name="T47" fmla="*/ 574 h 574"/>
                <a:gd name="T48" fmla="*/ 396 w 550"/>
                <a:gd name="T49" fmla="*/ 574 h 574"/>
                <a:gd name="T50" fmla="*/ 392 w 550"/>
                <a:gd name="T51" fmla="*/ 388 h 574"/>
                <a:gd name="T52" fmla="*/ 392 w 550"/>
                <a:gd name="T53" fmla="*/ 280 h 574"/>
                <a:gd name="T54" fmla="*/ 388 w 550"/>
                <a:gd name="T55" fmla="*/ 216 h 574"/>
                <a:gd name="T56" fmla="*/ 372 w 550"/>
                <a:gd name="T57" fmla="*/ 166 h 574"/>
                <a:gd name="T58" fmla="*/ 360 w 550"/>
                <a:gd name="T59" fmla="*/ 146 h 574"/>
                <a:gd name="T60" fmla="*/ 344 w 550"/>
                <a:gd name="T61" fmla="*/ 132 h 574"/>
                <a:gd name="T62" fmla="*/ 324 w 550"/>
                <a:gd name="T63" fmla="*/ 124 h 574"/>
                <a:gd name="T64" fmla="*/ 298 w 550"/>
                <a:gd name="T65" fmla="*/ 120 h 574"/>
                <a:gd name="T66" fmla="*/ 282 w 550"/>
                <a:gd name="T67" fmla="*/ 122 h 574"/>
                <a:gd name="T68" fmla="*/ 252 w 550"/>
                <a:gd name="T69" fmla="*/ 128 h 574"/>
                <a:gd name="T70" fmla="*/ 230 w 550"/>
                <a:gd name="T71" fmla="*/ 140 h 574"/>
                <a:gd name="T72" fmla="*/ 212 w 550"/>
                <a:gd name="T73" fmla="*/ 158 h 574"/>
                <a:gd name="T74" fmla="*/ 198 w 550"/>
                <a:gd name="T75" fmla="*/ 182 h 574"/>
                <a:gd name="T76" fmla="*/ 188 w 550"/>
                <a:gd name="T77" fmla="*/ 214 h 574"/>
                <a:gd name="T78" fmla="*/ 182 w 550"/>
                <a:gd name="T79" fmla="*/ 272 h 574"/>
                <a:gd name="T80" fmla="*/ 180 w 550"/>
                <a:gd name="T81" fmla="*/ 388 h 574"/>
                <a:gd name="T82" fmla="*/ 182 w 550"/>
                <a:gd name="T83" fmla="*/ 474 h 574"/>
                <a:gd name="T84" fmla="*/ 28 w 550"/>
                <a:gd name="T85"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50" h="574">
                  <a:moveTo>
                    <a:pt x="28" y="574"/>
                  </a:moveTo>
                  <a:lnTo>
                    <a:pt x="28" y="574"/>
                  </a:lnTo>
                  <a:lnTo>
                    <a:pt x="32" y="482"/>
                  </a:lnTo>
                  <a:lnTo>
                    <a:pt x="34" y="388"/>
                  </a:lnTo>
                  <a:lnTo>
                    <a:pt x="34" y="256"/>
                  </a:lnTo>
                  <a:lnTo>
                    <a:pt x="34" y="256"/>
                  </a:lnTo>
                  <a:lnTo>
                    <a:pt x="32" y="226"/>
                  </a:lnTo>
                  <a:lnTo>
                    <a:pt x="30" y="196"/>
                  </a:lnTo>
                  <a:lnTo>
                    <a:pt x="24" y="140"/>
                  </a:lnTo>
                  <a:lnTo>
                    <a:pt x="12" y="82"/>
                  </a:lnTo>
                  <a:lnTo>
                    <a:pt x="0" y="24"/>
                  </a:lnTo>
                  <a:lnTo>
                    <a:pt x="138" y="14"/>
                  </a:lnTo>
                  <a:lnTo>
                    <a:pt x="138" y="14"/>
                  </a:lnTo>
                  <a:lnTo>
                    <a:pt x="144" y="32"/>
                  </a:lnTo>
                  <a:lnTo>
                    <a:pt x="150" y="52"/>
                  </a:lnTo>
                  <a:lnTo>
                    <a:pt x="158" y="94"/>
                  </a:lnTo>
                  <a:lnTo>
                    <a:pt x="158" y="94"/>
                  </a:lnTo>
                  <a:lnTo>
                    <a:pt x="190" y="64"/>
                  </a:lnTo>
                  <a:lnTo>
                    <a:pt x="210" y="48"/>
                  </a:lnTo>
                  <a:lnTo>
                    <a:pt x="230" y="32"/>
                  </a:lnTo>
                  <a:lnTo>
                    <a:pt x="256" y="20"/>
                  </a:lnTo>
                  <a:lnTo>
                    <a:pt x="284" y="10"/>
                  </a:lnTo>
                  <a:lnTo>
                    <a:pt x="300" y="6"/>
                  </a:lnTo>
                  <a:lnTo>
                    <a:pt x="316" y="4"/>
                  </a:lnTo>
                  <a:lnTo>
                    <a:pt x="336" y="2"/>
                  </a:lnTo>
                  <a:lnTo>
                    <a:pt x="356" y="0"/>
                  </a:lnTo>
                  <a:lnTo>
                    <a:pt x="356" y="0"/>
                  </a:lnTo>
                  <a:lnTo>
                    <a:pt x="380" y="2"/>
                  </a:lnTo>
                  <a:lnTo>
                    <a:pt x="402" y="6"/>
                  </a:lnTo>
                  <a:lnTo>
                    <a:pt x="422" y="12"/>
                  </a:lnTo>
                  <a:lnTo>
                    <a:pt x="442" y="20"/>
                  </a:lnTo>
                  <a:lnTo>
                    <a:pt x="458" y="30"/>
                  </a:lnTo>
                  <a:lnTo>
                    <a:pt x="472" y="42"/>
                  </a:lnTo>
                  <a:lnTo>
                    <a:pt x="486" y="56"/>
                  </a:lnTo>
                  <a:lnTo>
                    <a:pt x="498" y="72"/>
                  </a:lnTo>
                  <a:lnTo>
                    <a:pt x="508" y="88"/>
                  </a:lnTo>
                  <a:lnTo>
                    <a:pt x="516" y="108"/>
                  </a:lnTo>
                  <a:lnTo>
                    <a:pt x="524" y="130"/>
                  </a:lnTo>
                  <a:lnTo>
                    <a:pt x="530" y="152"/>
                  </a:lnTo>
                  <a:lnTo>
                    <a:pt x="534" y="176"/>
                  </a:lnTo>
                  <a:lnTo>
                    <a:pt x="536" y="202"/>
                  </a:lnTo>
                  <a:lnTo>
                    <a:pt x="538" y="230"/>
                  </a:lnTo>
                  <a:lnTo>
                    <a:pt x="538" y="258"/>
                  </a:lnTo>
                  <a:lnTo>
                    <a:pt x="538" y="388"/>
                  </a:lnTo>
                  <a:lnTo>
                    <a:pt x="538" y="388"/>
                  </a:lnTo>
                  <a:lnTo>
                    <a:pt x="542" y="474"/>
                  </a:lnTo>
                  <a:lnTo>
                    <a:pt x="546" y="526"/>
                  </a:lnTo>
                  <a:lnTo>
                    <a:pt x="550" y="574"/>
                  </a:lnTo>
                  <a:lnTo>
                    <a:pt x="396" y="574"/>
                  </a:lnTo>
                  <a:lnTo>
                    <a:pt x="396" y="574"/>
                  </a:lnTo>
                  <a:lnTo>
                    <a:pt x="394" y="480"/>
                  </a:lnTo>
                  <a:lnTo>
                    <a:pt x="392" y="388"/>
                  </a:lnTo>
                  <a:lnTo>
                    <a:pt x="392" y="280"/>
                  </a:lnTo>
                  <a:lnTo>
                    <a:pt x="392" y="280"/>
                  </a:lnTo>
                  <a:lnTo>
                    <a:pt x="390" y="246"/>
                  </a:lnTo>
                  <a:lnTo>
                    <a:pt x="388" y="216"/>
                  </a:lnTo>
                  <a:lnTo>
                    <a:pt x="382" y="188"/>
                  </a:lnTo>
                  <a:lnTo>
                    <a:pt x="372" y="166"/>
                  </a:lnTo>
                  <a:lnTo>
                    <a:pt x="366" y="156"/>
                  </a:lnTo>
                  <a:lnTo>
                    <a:pt x="360" y="146"/>
                  </a:lnTo>
                  <a:lnTo>
                    <a:pt x="352" y="138"/>
                  </a:lnTo>
                  <a:lnTo>
                    <a:pt x="344" y="132"/>
                  </a:lnTo>
                  <a:lnTo>
                    <a:pt x="334" y="128"/>
                  </a:lnTo>
                  <a:lnTo>
                    <a:pt x="324" y="124"/>
                  </a:lnTo>
                  <a:lnTo>
                    <a:pt x="312" y="122"/>
                  </a:lnTo>
                  <a:lnTo>
                    <a:pt x="298" y="120"/>
                  </a:lnTo>
                  <a:lnTo>
                    <a:pt x="298" y="120"/>
                  </a:lnTo>
                  <a:lnTo>
                    <a:pt x="282" y="122"/>
                  </a:lnTo>
                  <a:lnTo>
                    <a:pt x="266" y="124"/>
                  </a:lnTo>
                  <a:lnTo>
                    <a:pt x="252" y="128"/>
                  </a:lnTo>
                  <a:lnTo>
                    <a:pt x="240" y="134"/>
                  </a:lnTo>
                  <a:lnTo>
                    <a:pt x="230" y="140"/>
                  </a:lnTo>
                  <a:lnTo>
                    <a:pt x="220" y="148"/>
                  </a:lnTo>
                  <a:lnTo>
                    <a:pt x="212" y="158"/>
                  </a:lnTo>
                  <a:lnTo>
                    <a:pt x="204" y="170"/>
                  </a:lnTo>
                  <a:lnTo>
                    <a:pt x="198" y="182"/>
                  </a:lnTo>
                  <a:lnTo>
                    <a:pt x="194" y="198"/>
                  </a:lnTo>
                  <a:lnTo>
                    <a:pt x="188" y="214"/>
                  </a:lnTo>
                  <a:lnTo>
                    <a:pt x="186" y="232"/>
                  </a:lnTo>
                  <a:lnTo>
                    <a:pt x="182" y="272"/>
                  </a:lnTo>
                  <a:lnTo>
                    <a:pt x="180" y="318"/>
                  </a:lnTo>
                  <a:lnTo>
                    <a:pt x="180" y="388"/>
                  </a:lnTo>
                  <a:lnTo>
                    <a:pt x="180" y="388"/>
                  </a:lnTo>
                  <a:lnTo>
                    <a:pt x="182" y="474"/>
                  </a:lnTo>
                  <a:lnTo>
                    <a:pt x="186" y="574"/>
                  </a:lnTo>
                  <a:lnTo>
                    <a:pt x="28" y="574"/>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5" name="Freeform 96"/>
            <p:cNvSpPr>
              <a:spLocks noEditPoints="1"/>
            </p:cNvSpPr>
            <p:nvPr/>
          </p:nvSpPr>
          <p:spPr bwMode="auto">
            <a:xfrm>
              <a:off x="10512743" y="571753"/>
              <a:ext cx="958850" cy="1327150"/>
            </a:xfrm>
            <a:custGeom>
              <a:avLst/>
              <a:gdLst>
                <a:gd name="T0" fmla="*/ 596 w 604"/>
                <a:gd name="T1" fmla="*/ 80 h 836"/>
                <a:gd name="T2" fmla="*/ 582 w 604"/>
                <a:gd name="T3" fmla="*/ 284 h 836"/>
                <a:gd name="T4" fmla="*/ 586 w 604"/>
                <a:gd name="T5" fmla="*/ 464 h 836"/>
                <a:gd name="T6" fmla="*/ 586 w 604"/>
                <a:gd name="T7" fmla="*/ 570 h 836"/>
                <a:gd name="T8" fmla="*/ 568 w 604"/>
                <a:gd name="T9" fmla="*/ 670 h 836"/>
                <a:gd name="T10" fmla="*/ 524 w 604"/>
                <a:gd name="T11" fmla="*/ 746 h 836"/>
                <a:gd name="T12" fmla="*/ 454 w 604"/>
                <a:gd name="T13" fmla="*/ 796 h 836"/>
                <a:gd name="T14" fmla="*/ 360 w 604"/>
                <a:gd name="T15" fmla="*/ 826 h 836"/>
                <a:gd name="T16" fmla="*/ 236 w 604"/>
                <a:gd name="T17" fmla="*/ 836 h 836"/>
                <a:gd name="T18" fmla="*/ 150 w 604"/>
                <a:gd name="T19" fmla="*/ 830 h 836"/>
                <a:gd name="T20" fmla="*/ 58 w 604"/>
                <a:gd name="T21" fmla="*/ 696 h 836"/>
                <a:gd name="T22" fmla="*/ 192 w 604"/>
                <a:gd name="T23" fmla="*/ 714 h 836"/>
                <a:gd name="T24" fmla="*/ 270 w 604"/>
                <a:gd name="T25" fmla="*/ 714 h 836"/>
                <a:gd name="T26" fmla="*/ 348 w 604"/>
                <a:gd name="T27" fmla="*/ 702 h 836"/>
                <a:gd name="T28" fmla="*/ 400 w 604"/>
                <a:gd name="T29" fmla="*/ 676 h 836"/>
                <a:gd name="T30" fmla="*/ 430 w 604"/>
                <a:gd name="T31" fmla="*/ 638 h 836"/>
                <a:gd name="T32" fmla="*/ 442 w 604"/>
                <a:gd name="T33" fmla="*/ 590 h 836"/>
                <a:gd name="T34" fmla="*/ 446 w 604"/>
                <a:gd name="T35" fmla="*/ 490 h 836"/>
                <a:gd name="T36" fmla="*/ 434 w 604"/>
                <a:gd name="T37" fmla="*/ 506 h 836"/>
                <a:gd name="T38" fmla="*/ 388 w 604"/>
                <a:gd name="T39" fmla="*/ 556 h 836"/>
                <a:gd name="T40" fmla="*/ 352 w 604"/>
                <a:gd name="T41" fmla="*/ 578 h 836"/>
                <a:gd name="T42" fmla="*/ 300 w 604"/>
                <a:gd name="T43" fmla="*/ 590 h 836"/>
                <a:gd name="T44" fmla="*/ 258 w 604"/>
                <a:gd name="T45" fmla="*/ 592 h 836"/>
                <a:gd name="T46" fmla="*/ 176 w 604"/>
                <a:gd name="T47" fmla="*/ 580 h 836"/>
                <a:gd name="T48" fmla="*/ 108 w 604"/>
                <a:gd name="T49" fmla="*/ 544 h 836"/>
                <a:gd name="T50" fmla="*/ 56 w 604"/>
                <a:gd name="T51" fmla="*/ 486 h 836"/>
                <a:gd name="T52" fmla="*/ 20 w 604"/>
                <a:gd name="T53" fmla="*/ 410 h 836"/>
                <a:gd name="T54" fmla="*/ 2 w 604"/>
                <a:gd name="T55" fmla="*/ 318 h 836"/>
                <a:gd name="T56" fmla="*/ 2 w 604"/>
                <a:gd name="T57" fmla="*/ 254 h 836"/>
                <a:gd name="T58" fmla="*/ 20 w 604"/>
                <a:gd name="T59" fmla="*/ 170 h 836"/>
                <a:gd name="T60" fmla="*/ 56 w 604"/>
                <a:gd name="T61" fmla="*/ 100 h 836"/>
                <a:gd name="T62" fmla="*/ 110 w 604"/>
                <a:gd name="T63" fmla="*/ 46 h 836"/>
                <a:gd name="T64" fmla="*/ 180 w 604"/>
                <a:gd name="T65" fmla="*/ 12 h 836"/>
                <a:gd name="T66" fmla="*/ 266 w 604"/>
                <a:gd name="T67" fmla="*/ 0 h 836"/>
                <a:gd name="T68" fmla="*/ 306 w 604"/>
                <a:gd name="T69" fmla="*/ 4 h 836"/>
                <a:gd name="T70" fmla="*/ 370 w 604"/>
                <a:gd name="T71" fmla="*/ 22 h 836"/>
                <a:gd name="T72" fmla="*/ 430 w 604"/>
                <a:gd name="T73" fmla="*/ 64 h 836"/>
                <a:gd name="T74" fmla="*/ 462 w 604"/>
                <a:gd name="T75" fmla="*/ 56 h 836"/>
                <a:gd name="T76" fmla="*/ 296 w 604"/>
                <a:gd name="T77" fmla="*/ 472 h 836"/>
                <a:gd name="T78" fmla="*/ 330 w 604"/>
                <a:gd name="T79" fmla="*/ 470 h 836"/>
                <a:gd name="T80" fmla="*/ 372 w 604"/>
                <a:gd name="T81" fmla="*/ 452 h 836"/>
                <a:gd name="T82" fmla="*/ 404 w 604"/>
                <a:gd name="T83" fmla="*/ 420 h 836"/>
                <a:gd name="T84" fmla="*/ 426 w 604"/>
                <a:gd name="T85" fmla="*/ 378 h 836"/>
                <a:gd name="T86" fmla="*/ 438 w 604"/>
                <a:gd name="T87" fmla="*/ 324 h 836"/>
                <a:gd name="T88" fmla="*/ 440 w 604"/>
                <a:gd name="T89" fmla="*/ 284 h 836"/>
                <a:gd name="T90" fmla="*/ 434 w 604"/>
                <a:gd name="T91" fmla="*/ 230 h 836"/>
                <a:gd name="T92" fmla="*/ 418 w 604"/>
                <a:gd name="T93" fmla="*/ 186 h 836"/>
                <a:gd name="T94" fmla="*/ 392 w 604"/>
                <a:gd name="T95" fmla="*/ 152 h 836"/>
                <a:gd name="T96" fmla="*/ 358 w 604"/>
                <a:gd name="T97" fmla="*/ 132 h 836"/>
                <a:gd name="T98" fmla="*/ 314 w 604"/>
                <a:gd name="T99" fmla="*/ 122 h 836"/>
                <a:gd name="T100" fmla="*/ 280 w 604"/>
                <a:gd name="T101" fmla="*/ 122 h 836"/>
                <a:gd name="T102" fmla="*/ 234 w 604"/>
                <a:gd name="T103" fmla="*/ 132 h 836"/>
                <a:gd name="T104" fmla="*/ 196 w 604"/>
                <a:gd name="T105" fmla="*/ 156 h 836"/>
                <a:gd name="T106" fmla="*/ 170 w 604"/>
                <a:gd name="T107" fmla="*/ 190 h 836"/>
                <a:gd name="T108" fmla="*/ 154 w 604"/>
                <a:gd name="T109" fmla="*/ 234 h 836"/>
                <a:gd name="T110" fmla="*/ 148 w 604"/>
                <a:gd name="T111" fmla="*/ 284 h 836"/>
                <a:gd name="T112" fmla="*/ 152 w 604"/>
                <a:gd name="T113" fmla="*/ 324 h 836"/>
                <a:gd name="T114" fmla="*/ 164 w 604"/>
                <a:gd name="T115" fmla="*/ 376 h 836"/>
                <a:gd name="T116" fmla="*/ 190 w 604"/>
                <a:gd name="T117" fmla="*/ 418 h 836"/>
                <a:gd name="T118" fmla="*/ 222 w 604"/>
                <a:gd name="T119" fmla="*/ 450 h 836"/>
                <a:gd name="T120" fmla="*/ 264 w 604"/>
                <a:gd name="T121" fmla="*/ 470 h 836"/>
                <a:gd name="T122" fmla="*/ 296 w 604"/>
                <a:gd name="T123" fmla="*/ 472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4" h="836">
                  <a:moveTo>
                    <a:pt x="604" y="12"/>
                  </a:moveTo>
                  <a:lnTo>
                    <a:pt x="604" y="12"/>
                  </a:lnTo>
                  <a:lnTo>
                    <a:pt x="596" y="80"/>
                  </a:lnTo>
                  <a:lnTo>
                    <a:pt x="590" y="156"/>
                  </a:lnTo>
                  <a:lnTo>
                    <a:pt x="584" y="228"/>
                  </a:lnTo>
                  <a:lnTo>
                    <a:pt x="582" y="284"/>
                  </a:lnTo>
                  <a:lnTo>
                    <a:pt x="582" y="284"/>
                  </a:lnTo>
                  <a:lnTo>
                    <a:pt x="584" y="394"/>
                  </a:lnTo>
                  <a:lnTo>
                    <a:pt x="586" y="464"/>
                  </a:lnTo>
                  <a:lnTo>
                    <a:pt x="588" y="530"/>
                  </a:lnTo>
                  <a:lnTo>
                    <a:pt x="588" y="530"/>
                  </a:lnTo>
                  <a:lnTo>
                    <a:pt x="586" y="570"/>
                  </a:lnTo>
                  <a:lnTo>
                    <a:pt x="582" y="606"/>
                  </a:lnTo>
                  <a:lnTo>
                    <a:pt x="576" y="640"/>
                  </a:lnTo>
                  <a:lnTo>
                    <a:pt x="568" y="670"/>
                  </a:lnTo>
                  <a:lnTo>
                    <a:pt x="556" y="698"/>
                  </a:lnTo>
                  <a:lnTo>
                    <a:pt x="540" y="724"/>
                  </a:lnTo>
                  <a:lnTo>
                    <a:pt x="524" y="746"/>
                  </a:lnTo>
                  <a:lnTo>
                    <a:pt x="504" y="764"/>
                  </a:lnTo>
                  <a:lnTo>
                    <a:pt x="480" y="782"/>
                  </a:lnTo>
                  <a:lnTo>
                    <a:pt x="454" y="796"/>
                  </a:lnTo>
                  <a:lnTo>
                    <a:pt x="426" y="808"/>
                  </a:lnTo>
                  <a:lnTo>
                    <a:pt x="394" y="818"/>
                  </a:lnTo>
                  <a:lnTo>
                    <a:pt x="360" y="826"/>
                  </a:lnTo>
                  <a:lnTo>
                    <a:pt x="322" y="832"/>
                  </a:lnTo>
                  <a:lnTo>
                    <a:pt x="282" y="834"/>
                  </a:lnTo>
                  <a:lnTo>
                    <a:pt x="236" y="836"/>
                  </a:lnTo>
                  <a:lnTo>
                    <a:pt x="236" y="836"/>
                  </a:lnTo>
                  <a:lnTo>
                    <a:pt x="194" y="834"/>
                  </a:lnTo>
                  <a:lnTo>
                    <a:pt x="150" y="830"/>
                  </a:lnTo>
                  <a:lnTo>
                    <a:pt x="106" y="826"/>
                  </a:lnTo>
                  <a:lnTo>
                    <a:pt x="64" y="820"/>
                  </a:lnTo>
                  <a:lnTo>
                    <a:pt x="58" y="696"/>
                  </a:lnTo>
                  <a:lnTo>
                    <a:pt x="58" y="696"/>
                  </a:lnTo>
                  <a:lnTo>
                    <a:pt x="148" y="710"/>
                  </a:lnTo>
                  <a:lnTo>
                    <a:pt x="192" y="714"/>
                  </a:lnTo>
                  <a:lnTo>
                    <a:pt x="236" y="716"/>
                  </a:lnTo>
                  <a:lnTo>
                    <a:pt x="236" y="716"/>
                  </a:lnTo>
                  <a:lnTo>
                    <a:pt x="270" y="714"/>
                  </a:lnTo>
                  <a:lnTo>
                    <a:pt x="300" y="712"/>
                  </a:lnTo>
                  <a:lnTo>
                    <a:pt x="326" y="708"/>
                  </a:lnTo>
                  <a:lnTo>
                    <a:pt x="348" y="702"/>
                  </a:lnTo>
                  <a:lnTo>
                    <a:pt x="368" y="696"/>
                  </a:lnTo>
                  <a:lnTo>
                    <a:pt x="386" y="686"/>
                  </a:lnTo>
                  <a:lnTo>
                    <a:pt x="400" y="676"/>
                  </a:lnTo>
                  <a:lnTo>
                    <a:pt x="412" y="666"/>
                  </a:lnTo>
                  <a:lnTo>
                    <a:pt x="422" y="652"/>
                  </a:lnTo>
                  <a:lnTo>
                    <a:pt x="430" y="638"/>
                  </a:lnTo>
                  <a:lnTo>
                    <a:pt x="436" y="624"/>
                  </a:lnTo>
                  <a:lnTo>
                    <a:pt x="440" y="608"/>
                  </a:lnTo>
                  <a:lnTo>
                    <a:pt x="442" y="590"/>
                  </a:lnTo>
                  <a:lnTo>
                    <a:pt x="444" y="572"/>
                  </a:lnTo>
                  <a:lnTo>
                    <a:pt x="446" y="530"/>
                  </a:lnTo>
                  <a:lnTo>
                    <a:pt x="446" y="490"/>
                  </a:lnTo>
                  <a:lnTo>
                    <a:pt x="444" y="490"/>
                  </a:lnTo>
                  <a:lnTo>
                    <a:pt x="444" y="490"/>
                  </a:lnTo>
                  <a:lnTo>
                    <a:pt x="434" y="506"/>
                  </a:lnTo>
                  <a:lnTo>
                    <a:pt x="422" y="524"/>
                  </a:lnTo>
                  <a:lnTo>
                    <a:pt x="408" y="540"/>
                  </a:lnTo>
                  <a:lnTo>
                    <a:pt x="388" y="556"/>
                  </a:lnTo>
                  <a:lnTo>
                    <a:pt x="378" y="564"/>
                  </a:lnTo>
                  <a:lnTo>
                    <a:pt x="364" y="572"/>
                  </a:lnTo>
                  <a:lnTo>
                    <a:pt x="352" y="578"/>
                  </a:lnTo>
                  <a:lnTo>
                    <a:pt x="336" y="582"/>
                  </a:lnTo>
                  <a:lnTo>
                    <a:pt x="320" y="586"/>
                  </a:lnTo>
                  <a:lnTo>
                    <a:pt x="300" y="590"/>
                  </a:lnTo>
                  <a:lnTo>
                    <a:pt x="280" y="592"/>
                  </a:lnTo>
                  <a:lnTo>
                    <a:pt x="258" y="592"/>
                  </a:lnTo>
                  <a:lnTo>
                    <a:pt x="258" y="592"/>
                  </a:lnTo>
                  <a:lnTo>
                    <a:pt x="230" y="592"/>
                  </a:lnTo>
                  <a:lnTo>
                    <a:pt x="202" y="588"/>
                  </a:lnTo>
                  <a:lnTo>
                    <a:pt x="176" y="580"/>
                  </a:lnTo>
                  <a:lnTo>
                    <a:pt x="152" y="570"/>
                  </a:lnTo>
                  <a:lnTo>
                    <a:pt x="130" y="558"/>
                  </a:lnTo>
                  <a:lnTo>
                    <a:pt x="108" y="544"/>
                  </a:lnTo>
                  <a:lnTo>
                    <a:pt x="90" y="526"/>
                  </a:lnTo>
                  <a:lnTo>
                    <a:pt x="72" y="506"/>
                  </a:lnTo>
                  <a:lnTo>
                    <a:pt x="56" y="486"/>
                  </a:lnTo>
                  <a:lnTo>
                    <a:pt x="42" y="462"/>
                  </a:lnTo>
                  <a:lnTo>
                    <a:pt x="30" y="436"/>
                  </a:lnTo>
                  <a:lnTo>
                    <a:pt x="20" y="410"/>
                  </a:lnTo>
                  <a:lnTo>
                    <a:pt x="12" y="380"/>
                  </a:lnTo>
                  <a:lnTo>
                    <a:pt x="6" y="350"/>
                  </a:lnTo>
                  <a:lnTo>
                    <a:pt x="2" y="318"/>
                  </a:lnTo>
                  <a:lnTo>
                    <a:pt x="0" y="284"/>
                  </a:lnTo>
                  <a:lnTo>
                    <a:pt x="0" y="284"/>
                  </a:lnTo>
                  <a:lnTo>
                    <a:pt x="2" y="254"/>
                  </a:lnTo>
                  <a:lnTo>
                    <a:pt x="6" y="224"/>
                  </a:lnTo>
                  <a:lnTo>
                    <a:pt x="12" y="196"/>
                  </a:lnTo>
                  <a:lnTo>
                    <a:pt x="20" y="170"/>
                  </a:lnTo>
                  <a:lnTo>
                    <a:pt x="30" y="144"/>
                  </a:lnTo>
                  <a:lnTo>
                    <a:pt x="42" y="122"/>
                  </a:lnTo>
                  <a:lnTo>
                    <a:pt x="56" y="100"/>
                  </a:lnTo>
                  <a:lnTo>
                    <a:pt x="72" y="80"/>
                  </a:lnTo>
                  <a:lnTo>
                    <a:pt x="90" y="62"/>
                  </a:lnTo>
                  <a:lnTo>
                    <a:pt x="110" y="46"/>
                  </a:lnTo>
                  <a:lnTo>
                    <a:pt x="132" y="34"/>
                  </a:lnTo>
                  <a:lnTo>
                    <a:pt x="156" y="22"/>
                  </a:lnTo>
                  <a:lnTo>
                    <a:pt x="180" y="12"/>
                  </a:lnTo>
                  <a:lnTo>
                    <a:pt x="208" y="6"/>
                  </a:lnTo>
                  <a:lnTo>
                    <a:pt x="236" y="2"/>
                  </a:lnTo>
                  <a:lnTo>
                    <a:pt x="266" y="0"/>
                  </a:lnTo>
                  <a:lnTo>
                    <a:pt x="266" y="0"/>
                  </a:lnTo>
                  <a:lnTo>
                    <a:pt x="286" y="2"/>
                  </a:lnTo>
                  <a:lnTo>
                    <a:pt x="306" y="4"/>
                  </a:lnTo>
                  <a:lnTo>
                    <a:pt x="324" y="6"/>
                  </a:lnTo>
                  <a:lnTo>
                    <a:pt x="340" y="10"/>
                  </a:lnTo>
                  <a:lnTo>
                    <a:pt x="370" y="22"/>
                  </a:lnTo>
                  <a:lnTo>
                    <a:pt x="394" y="36"/>
                  </a:lnTo>
                  <a:lnTo>
                    <a:pt x="414" y="50"/>
                  </a:lnTo>
                  <a:lnTo>
                    <a:pt x="430" y="64"/>
                  </a:lnTo>
                  <a:lnTo>
                    <a:pt x="456" y="92"/>
                  </a:lnTo>
                  <a:lnTo>
                    <a:pt x="456" y="92"/>
                  </a:lnTo>
                  <a:lnTo>
                    <a:pt x="462" y="56"/>
                  </a:lnTo>
                  <a:lnTo>
                    <a:pt x="468" y="20"/>
                  </a:lnTo>
                  <a:lnTo>
                    <a:pt x="604" y="12"/>
                  </a:lnTo>
                  <a:close/>
                  <a:moveTo>
                    <a:pt x="296" y="472"/>
                  </a:moveTo>
                  <a:lnTo>
                    <a:pt x="296" y="472"/>
                  </a:lnTo>
                  <a:lnTo>
                    <a:pt x="314" y="472"/>
                  </a:lnTo>
                  <a:lnTo>
                    <a:pt x="330" y="470"/>
                  </a:lnTo>
                  <a:lnTo>
                    <a:pt x="344" y="466"/>
                  </a:lnTo>
                  <a:lnTo>
                    <a:pt x="358" y="460"/>
                  </a:lnTo>
                  <a:lnTo>
                    <a:pt x="372" y="452"/>
                  </a:lnTo>
                  <a:lnTo>
                    <a:pt x="382" y="442"/>
                  </a:lnTo>
                  <a:lnTo>
                    <a:pt x="394" y="432"/>
                  </a:lnTo>
                  <a:lnTo>
                    <a:pt x="404" y="420"/>
                  </a:lnTo>
                  <a:lnTo>
                    <a:pt x="412" y="408"/>
                  </a:lnTo>
                  <a:lnTo>
                    <a:pt x="420" y="394"/>
                  </a:lnTo>
                  <a:lnTo>
                    <a:pt x="426" y="378"/>
                  </a:lnTo>
                  <a:lnTo>
                    <a:pt x="430" y="362"/>
                  </a:lnTo>
                  <a:lnTo>
                    <a:pt x="434" y="344"/>
                  </a:lnTo>
                  <a:lnTo>
                    <a:pt x="438" y="324"/>
                  </a:lnTo>
                  <a:lnTo>
                    <a:pt x="440" y="304"/>
                  </a:lnTo>
                  <a:lnTo>
                    <a:pt x="440" y="284"/>
                  </a:lnTo>
                  <a:lnTo>
                    <a:pt x="440" y="284"/>
                  </a:lnTo>
                  <a:lnTo>
                    <a:pt x="440" y="264"/>
                  </a:lnTo>
                  <a:lnTo>
                    <a:pt x="438" y="246"/>
                  </a:lnTo>
                  <a:lnTo>
                    <a:pt x="434" y="230"/>
                  </a:lnTo>
                  <a:lnTo>
                    <a:pt x="430" y="214"/>
                  </a:lnTo>
                  <a:lnTo>
                    <a:pt x="426" y="200"/>
                  </a:lnTo>
                  <a:lnTo>
                    <a:pt x="418" y="186"/>
                  </a:lnTo>
                  <a:lnTo>
                    <a:pt x="412" y="174"/>
                  </a:lnTo>
                  <a:lnTo>
                    <a:pt x="402" y="162"/>
                  </a:lnTo>
                  <a:lnTo>
                    <a:pt x="392" y="152"/>
                  </a:lnTo>
                  <a:lnTo>
                    <a:pt x="382" y="144"/>
                  </a:lnTo>
                  <a:lnTo>
                    <a:pt x="370" y="138"/>
                  </a:lnTo>
                  <a:lnTo>
                    <a:pt x="358" y="132"/>
                  </a:lnTo>
                  <a:lnTo>
                    <a:pt x="344" y="126"/>
                  </a:lnTo>
                  <a:lnTo>
                    <a:pt x="330" y="124"/>
                  </a:lnTo>
                  <a:lnTo>
                    <a:pt x="314" y="122"/>
                  </a:lnTo>
                  <a:lnTo>
                    <a:pt x="298" y="120"/>
                  </a:lnTo>
                  <a:lnTo>
                    <a:pt x="298" y="120"/>
                  </a:lnTo>
                  <a:lnTo>
                    <a:pt x="280" y="122"/>
                  </a:lnTo>
                  <a:lnTo>
                    <a:pt x="264" y="124"/>
                  </a:lnTo>
                  <a:lnTo>
                    <a:pt x="248" y="128"/>
                  </a:lnTo>
                  <a:lnTo>
                    <a:pt x="234" y="132"/>
                  </a:lnTo>
                  <a:lnTo>
                    <a:pt x="220" y="140"/>
                  </a:lnTo>
                  <a:lnTo>
                    <a:pt x="208" y="146"/>
                  </a:lnTo>
                  <a:lnTo>
                    <a:pt x="196" y="156"/>
                  </a:lnTo>
                  <a:lnTo>
                    <a:pt x="186" y="166"/>
                  </a:lnTo>
                  <a:lnTo>
                    <a:pt x="178" y="178"/>
                  </a:lnTo>
                  <a:lnTo>
                    <a:pt x="170" y="190"/>
                  </a:lnTo>
                  <a:lnTo>
                    <a:pt x="164" y="204"/>
                  </a:lnTo>
                  <a:lnTo>
                    <a:pt x="158" y="218"/>
                  </a:lnTo>
                  <a:lnTo>
                    <a:pt x="154" y="234"/>
                  </a:lnTo>
                  <a:lnTo>
                    <a:pt x="150" y="250"/>
                  </a:lnTo>
                  <a:lnTo>
                    <a:pt x="150" y="266"/>
                  </a:lnTo>
                  <a:lnTo>
                    <a:pt x="148" y="284"/>
                  </a:lnTo>
                  <a:lnTo>
                    <a:pt x="148" y="284"/>
                  </a:lnTo>
                  <a:lnTo>
                    <a:pt x="150" y="304"/>
                  </a:lnTo>
                  <a:lnTo>
                    <a:pt x="152" y="324"/>
                  </a:lnTo>
                  <a:lnTo>
                    <a:pt x="154" y="342"/>
                  </a:lnTo>
                  <a:lnTo>
                    <a:pt x="160" y="360"/>
                  </a:lnTo>
                  <a:lnTo>
                    <a:pt x="164" y="376"/>
                  </a:lnTo>
                  <a:lnTo>
                    <a:pt x="172" y="392"/>
                  </a:lnTo>
                  <a:lnTo>
                    <a:pt x="180" y="406"/>
                  </a:lnTo>
                  <a:lnTo>
                    <a:pt x="190" y="418"/>
                  </a:lnTo>
                  <a:lnTo>
                    <a:pt x="200" y="430"/>
                  </a:lnTo>
                  <a:lnTo>
                    <a:pt x="210" y="442"/>
                  </a:lnTo>
                  <a:lnTo>
                    <a:pt x="222" y="450"/>
                  </a:lnTo>
                  <a:lnTo>
                    <a:pt x="236" y="458"/>
                  </a:lnTo>
                  <a:lnTo>
                    <a:pt x="250" y="464"/>
                  </a:lnTo>
                  <a:lnTo>
                    <a:pt x="264" y="470"/>
                  </a:lnTo>
                  <a:lnTo>
                    <a:pt x="280" y="472"/>
                  </a:lnTo>
                  <a:lnTo>
                    <a:pt x="296" y="472"/>
                  </a:lnTo>
                  <a:lnTo>
                    <a:pt x="296" y="472"/>
                  </a:lnTo>
                  <a:close/>
                </a:path>
              </a:pathLst>
            </a:custGeom>
            <a:solidFill>
              <a:srgbClr val="2F469C"/>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sp>
          <p:nvSpPr>
            <p:cNvPr id="86" name="Freeform 97"/>
            <p:cNvSpPr>
              <a:spLocks/>
            </p:cNvSpPr>
            <p:nvPr/>
          </p:nvSpPr>
          <p:spPr bwMode="auto">
            <a:xfrm>
              <a:off x="10512743" y="571753"/>
              <a:ext cx="958850" cy="1327150"/>
            </a:xfrm>
            <a:custGeom>
              <a:avLst/>
              <a:gdLst>
                <a:gd name="T0" fmla="*/ 604 w 604"/>
                <a:gd name="T1" fmla="*/ 12 h 836"/>
                <a:gd name="T2" fmla="*/ 590 w 604"/>
                <a:gd name="T3" fmla="*/ 156 h 836"/>
                <a:gd name="T4" fmla="*/ 582 w 604"/>
                <a:gd name="T5" fmla="*/ 284 h 836"/>
                <a:gd name="T6" fmla="*/ 584 w 604"/>
                <a:gd name="T7" fmla="*/ 394 h 836"/>
                <a:gd name="T8" fmla="*/ 588 w 604"/>
                <a:gd name="T9" fmla="*/ 530 h 836"/>
                <a:gd name="T10" fmla="*/ 586 w 604"/>
                <a:gd name="T11" fmla="*/ 570 h 836"/>
                <a:gd name="T12" fmla="*/ 576 w 604"/>
                <a:gd name="T13" fmla="*/ 640 h 836"/>
                <a:gd name="T14" fmla="*/ 556 w 604"/>
                <a:gd name="T15" fmla="*/ 698 h 836"/>
                <a:gd name="T16" fmla="*/ 524 w 604"/>
                <a:gd name="T17" fmla="*/ 746 h 836"/>
                <a:gd name="T18" fmla="*/ 480 w 604"/>
                <a:gd name="T19" fmla="*/ 782 h 836"/>
                <a:gd name="T20" fmla="*/ 426 w 604"/>
                <a:gd name="T21" fmla="*/ 808 h 836"/>
                <a:gd name="T22" fmla="*/ 360 w 604"/>
                <a:gd name="T23" fmla="*/ 826 h 836"/>
                <a:gd name="T24" fmla="*/ 282 w 604"/>
                <a:gd name="T25" fmla="*/ 834 h 836"/>
                <a:gd name="T26" fmla="*/ 236 w 604"/>
                <a:gd name="T27" fmla="*/ 836 h 836"/>
                <a:gd name="T28" fmla="*/ 150 w 604"/>
                <a:gd name="T29" fmla="*/ 830 h 836"/>
                <a:gd name="T30" fmla="*/ 64 w 604"/>
                <a:gd name="T31" fmla="*/ 820 h 836"/>
                <a:gd name="T32" fmla="*/ 58 w 604"/>
                <a:gd name="T33" fmla="*/ 696 h 836"/>
                <a:gd name="T34" fmla="*/ 192 w 604"/>
                <a:gd name="T35" fmla="*/ 714 h 836"/>
                <a:gd name="T36" fmla="*/ 236 w 604"/>
                <a:gd name="T37" fmla="*/ 716 h 836"/>
                <a:gd name="T38" fmla="*/ 300 w 604"/>
                <a:gd name="T39" fmla="*/ 712 h 836"/>
                <a:gd name="T40" fmla="*/ 348 w 604"/>
                <a:gd name="T41" fmla="*/ 702 h 836"/>
                <a:gd name="T42" fmla="*/ 386 w 604"/>
                <a:gd name="T43" fmla="*/ 686 h 836"/>
                <a:gd name="T44" fmla="*/ 412 w 604"/>
                <a:gd name="T45" fmla="*/ 666 h 836"/>
                <a:gd name="T46" fmla="*/ 430 w 604"/>
                <a:gd name="T47" fmla="*/ 638 h 836"/>
                <a:gd name="T48" fmla="*/ 440 w 604"/>
                <a:gd name="T49" fmla="*/ 608 h 836"/>
                <a:gd name="T50" fmla="*/ 444 w 604"/>
                <a:gd name="T51" fmla="*/ 572 h 836"/>
                <a:gd name="T52" fmla="*/ 446 w 604"/>
                <a:gd name="T53" fmla="*/ 490 h 836"/>
                <a:gd name="T54" fmla="*/ 444 w 604"/>
                <a:gd name="T55" fmla="*/ 490 h 836"/>
                <a:gd name="T56" fmla="*/ 422 w 604"/>
                <a:gd name="T57" fmla="*/ 524 h 836"/>
                <a:gd name="T58" fmla="*/ 388 w 604"/>
                <a:gd name="T59" fmla="*/ 556 h 836"/>
                <a:gd name="T60" fmla="*/ 364 w 604"/>
                <a:gd name="T61" fmla="*/ 572 h 836"/>
                <a:gd name="T62" fmla="*/ 336 w 604"/>
                <a:gd name="T63" fmla="*/ 582 h 836"/>
                <a:gd name="T64" fmla="*/ 300 w 604"/>
                <a:gd name="T65" fmla="*/ 590 h 836"/>
                <a:gd name="T66" fmla="*/ 258 w 604"/>
                <a:gd name="T67" fmla="*/ 592 h 836"/>
                <a:gd name="T68" fmla="*/ 230 w 604"/>
                <a:gd name="T69" fmla="*/ 592 h 836"/>
                <a:gd name="T70" fmla="*/ 176 w 604"/>
                <a:gd name="T71" fmla="*/ 580 h 836"/>
                <a:gd name="T72" fmla="*/ 130 w 604"/>
                <a:gd name="T73" fmla="*/ 558 h 836"/>
                <a:gd name="T74" fmla="*/ 90 w 604"/>
                <a:gd name="T75" fmla="*/ 526 h 836"/>
                <a:gd name="T76" fmla="*/ 56 w 604"/>
                <a:gd name="T77" fmla="*/ 486 h 836"/>
                <a:gd name="T78" fmla="*/ 30 w 604"/>
                <a:gd name="T79" fmla="*/ 436 h 836"/>
                <a:gd name="T80" fmla="*/ 12 w 604"/>
                <a:gd name="T81" fmla="*/ 380 h 836"/>
                <a:gd name="T82" fmla="*/ 2 w 604"/>
                <a:gd name="T83" fmla="*/ 318 h 836"/>
                <a:gd name="T84" fmla="*/ 0 w 604"/>
                <a:gd name="T85" fmla="*/ 284 h 836"/>
                <a:gd name="T86" fmla="*/ 6 w 604"/>
                <a:gd name="T87" fmla="*/ 224 h 836"/>
                <a:gd name="T88" fmla="*/ 20 w 604"/>
                <a:gd name="T89" fmla="*/ 170 h 836"/>
                <a:gd name="T90" fmla="*/ 42 w 604"/>
                <a:gd name="T91" fmla="*/ 122 h 836"/>
                <a:gd name="T92" fmla="*/ 72 w 604"/>
                <a:gd name="T93" fmla="*/ 80 h 836"/>
                <a:gd name="T94" fmla="*/ 110 w 604"/>
                <a:gd name="T95" fmla="*/ 46 h 836"/>
                <a:gd name="T96" fmla="*/ 156 w 604"/>
                <a:gd name="T97" fmla="*/ 22 h 836"/>
                <a:gd name="T98" fmla="*/ 208 w 604"/>
                <a:gd name="T99" fmla="*/ 6 h 836"/>
                <a:gd name="T100" fmla="*/ 266 w 604"/>
                <a:gd name="T101" fmla="*/ 0 h 836"/>
                <a:gd name="T102" fmla="*/ 286 w 604"/>
                <a:gd name="T103" fmla="*/ 2 h 836"/>
                <a:gd name="T104" fmla="*/ 324 w 604"/>
                <a:gd name="T105" fmla="*/ 6 h 836"/>
                <a:gd name="T106" fmla="*/ 370 w 604"/>
                <a:gd name="T107" fmla="*/ 22 h 836"/>
                <a:gd name="T108" fmla="*/ 414 w 604"/>
                <a:gd name="T109" fmla="*/ 50 h 836"/>
                <a:gd name="T110" fmla="*/ 456 w 604"/>
                <a:gd name="T111" fmla="*/ 92 h 836"/>
                <a:gd name="T112" fmla="*/ 462 w 604"/>
                <a:gd name="T113" fmla="*/ 56 h 836"/>
                <a:gd name="T114" fmla="*/ 604 w 604"/>
                <a:gd name="T115" fmla="*/ 12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4" h="836">
                  <a:moveTo>
                    <a:pt x="604" y="12"/>
                  </a:moveTo>
                  <a:lnTo>
                    <a:pt x="604" y="12"/>
                  </a:lnTo>
                  <a:lnTo>
                    <a:pt x="596" y="80"/>
                  </a:lnTo>
                  <a:lnTo>
                    <a:pt x="590" y="156"/>
                  </a:lnTo>
                  <a:lnTo>
                    <a:pt x="584" y="228"/>
                  </a:lnTo>
                  <a:lnTo>
                    <a:pt x="582" y="284"/>
                  </a:lnTo>
                  <a:lnTo>
                    <a:pt x="582" y="284"/>
                  </a:lnTo>
                  <a:lnTo>
                    <a:pt x="584" y="394"/>
                  </a:lnTo>
                  <a:lnTo>
                    <a:pt x="586" y="464"/>
                  </a:lnTo>
                  <a:lnTo>
                    <a:pt x="588" y="530"/>
                  </a:lnTo>
                  <a:lnTo>
                    <a:pt x="588" y="530"/>
                  </a:lnTo>
                  <a:lnTo>
                    <a:pt x="586" y="570"/>
                  </a:lnTo>
                  <a:lnTo>
                    <a:pt x="582" y="606"/>
                  </a:lnTo>
                  <a:lnTo>
                    <a:pt x="576" y="640"/>
                  </a:lnTo>
                  <a:lnTo>
                    <a:pt x="568" y="670"/>
                  </a:lnTo>
                  <a:lnTo>
                    <a:pt x="556" y="698"/>
                  </a:lnTo>
                  <a:lnTo>
                    <a:pt x="540" y="724"/>
                  </a:lnTo>
                  <a:lnTo>
                    <a:pt x="524" y="746"/>
                  </a:lnTo>
                  <a:lnTo>
                    <a:pt x="504" y="764"/>
                  </a:lnTo>
                  <a:lnTo>
                    <a:pt x="480" y="782"/>
                  </a:lnTo>
                  <a:lnTo>
                    <a:pt x="454" y="796"/>
                  </a:lnTo>
                  <a:lnTo>
                    <a:pt x="426" y="808"/>
                  </a:lnTo>
                  <a:lnTo>
                    <a:pt x="394" y="818"/>
                  </a:lnTo>
                  <a:lnTo>
                    <a:pt x="360" y="826"/>
                  </a:lnTo>
                  <a:lnTo>
                    <a:pt x="322" y="832"/>
                  </a:lnTo>
                  <a:lnTo>
                    <a:pt x="282" y="834"/>
                  </a:lnTo>
                  <a:lnTo>
                    <a:pt x="236" y="836"/>
                  </a:lnTo>
                  <a:lnTo>
                    <a:pt x="236" y="836"/>
                  </a:lnTo>
                  <a:lnTo>
                    <a:pt x="194" y="834"/>
                  </a:lnTo>
                  <a:lnTo>
                    <a:pt x="150" y="830"/>
                  </a:lnTo>
                  <a:lnTo>
                    <a:pt x="106" y="826"/>
                  </a:lnTo>
                  <a:lnTo>
                    <a:pt x="64" y="820"/>
                  </a:lnTo>
                  <a:lnTo>
                    <a:pt x="58" y="696"/>
                  </a:lnTo>
                  <a:lnTo>
                    <a:pt x="58" y="696"/>
                  </a:lnTo>
                  <a:lnTo>
                    <a:pt x="148" y="710"/>
                  </a:lnTo>
                  <a:lnTo>
                    <a:pt x="192" y="714"/>
                  </a:lnTo>
                  <a:lnTo>
                    <a:pt x="236" y="716"/>
                  </a:lnTo>
                  <a:lnTo>
                    <a:pt x="236" y="716"/>
                  </a:lnTo>
                  <a:lnTo>
                    <a:pt x="270" y="714"/>
                  </a:lnTo>
                  <a:lnTo>
                    <a:pt x="300" y="712"/>
                  </a:lnTo>
                  <a:lnTo>
                    <a:pt x="326" y="708"/>
                  </a:lnTo>
                  <a:lnTo>
                    <a:pt x="348" y="702"/>
                  </a:lnTo>
                  <a:lnTo>
                    <a:pt x="368" y="696"/>
                  </a:lnTo>
                  <a:lnTo>
                    <a:pt x="386" y="686"/>
                  </a:lnTo>
                  <a:lnTo>
                    <a:pt x="400" y="676"/>
                  </a:lnTo>
                  <a:lnTo>
                    <a:pt x="412" y="666"/>
                  </a:lnTo>
                  <a:lnTo>
                    <a:pt x="422" y="652"/>
                  </a:lnTo>
                  <a:lnTo>
                    <a:pt x="430" y="638"/>
                  </a:lnTo>
                  <a:lnTo>
                    <a:pt x="436" y="624"/>
                  </a:lnTo>
                  <a:lnTo>
                    <a:pt x="440" y="608"/>
                  </a:lnTo>
                  <a:lnTo>
                    <a:pt x="442" y="590"/>
                  </a:lnTo>
                  <a:lnTo>
                    <a:pt x="444" y="572"/>
                  </a:lnTo>
                  <a:lnTo>
                    <a:pt x="446" y="530"/>
                  </a:lnTo>
                  <a:lnTo>
                    <a:pt x="446" y="490"/>
                  </a:lnTo>
                  <a:lnTo>
                    <a:pt x="444" y="490"/>
                  </a:lnTo>
                  <a:lnTo>
                    <a:pt x="444" y="490"/>
                  </a:lnTo>
                  <a:lnTo>
                    <a:pt x="434" y="506"/>
                  </a:lnTo>
                  <a:lnTo>
                    <a:pt x="422" y="524"/>
                  </a:lnTo>
                  <a:lnTo>
                    <a:pt x="408" y="540"/>
                  </a:lnTo>
                  <a:lnTo>
                    <a:pt x="388" y="556"/>
                  </a:lnTo>
                  <a:lnTo>
                    <a:pt x="378" y="564"/>
                  </a:lnTo>
                  <a:lnTo>
                    <a:pt x="364" y="572"/>
                  </a:lnTo>
                  <a:lnTo>
                    <a:pt x="352" y="578"/>
                  </a:lnTo>
                  <a:lnTo>
                    <a:pt x="336" y="582"/>
                  </a:lnTo>
                  <a:lnTo>
                    <a:pt x="320" y="586"/>
                  </a:lnTo>
                  <a:lnTo>
                    <a:pt x="300" y="590"/>
                  </a:lnTo>
                  <a:lnTo>
                    <a:pt x="280" y="592"/>
                  </a:lnTo>
                  <a:lnTo>
                    <a:pt x="258" y="592"/>
                  </a:lnTo>
                  <a:lnTo>
                    <a:pt x="258" y="592"/>
                  </a:lnTo>
                  <a:lnTo>
                    <a:pt x="230" y="592"/>
                  </a:lnTo>
                  <a:lnTo>
                    <a:pt x="202" y="588"/>
                  </a:lnTo>
                  <a:lnTo>
                    <a:pt x="176" y="580"/>
                  </a:lnTo>
                  <a:lnTo>
                    <a:pt x="152" y="570"/>
                  </a:lnTo>
                  <a:lnTo>
                    <a:pt x="130" y="558"/>
                  </a:lnTo>
                  <a:lnTo>
                    <a:pt x="108" y="544"/>
                  </a:lnTo>
                  <a:lnTo>
                    <a:pt x="90" y="526"/>
                  </a:lnTo>
                  <a:lnTo>
                    <a:pt x="72" y="506"/>
                  </a:lnTo>
                  <a:lnTo>
                    <a:pt x="56" y="486"/>
                  </a:lnTo>
                  <a:lnTo>
                    <a:pt x="42" y="462"/>
                  </a:lnTo>
                  <a:lnTo>
                    <a:pt x="30" y="436"/>
                  </a:lnTo>
                  <a:lnTo>
                    <a:pt x="20" y="410"/>
                  </a:lnTo>
                  <a:lnTo>
                    <a:pt x="12" y="380"/>
                  </a:lnTo>
                  <a:lnTo>
                    <a:pt x="6" y="350"/>
                  </a:lnTo>
                  <a:lnTo>
                    <a:pt x="2" y="318"/>
                  </a:lnTo>
                  <a:lnTo>
                    <a:pt x="0" y="284"/>
                  </a:lnTo>
                  <a:lnTo>
                    <a:pt x="0" y="284"/>
                  </a:lnTo>
                  <a:lnTo>
                    <a:pt x="2" y="254"/>
                  </a:lnTo>
                  <a:lnTo>
                    <a:pt x="6" y="224"/>
                  </a:lnTo>
                  <a:lnTo>
                    <a:pt x="12" y="196"/>
                  </a:lnTo>
                  <a:lnTo>
                    <a:pt x="20" y="170"/>
                  </a:lnTo>
                  <a:lnTo>
                    <a:pt x="30" y="144"/>
                  </a:lnTo>
                  <a:lnTo>
                    <a:pt x="42" y="122"/>
                  </a:lnTo>
                  <a:lnTo>
                    <a:pt x="56" y="100"/>
                  </a:lnTo>
                  <a:lnTo>
                    <a:pt x="72" y="80"/>
                  </a:lnTo>
                  <a:lnTo>
                    <a:pt x="90" y="62"/>
                  </a:lnTo>
                  <a:lnTo>
                    <a:pt x="110" y="46"/>
                  </a:lnTo>
                  <a:lnTo>
                    <a:pt x="132" y="34"/>
                  </a:lnTo>
                  <a:lnTo>
                    <a:pt x="156" y="22"/>
                  </a:lnTo>
                  <a:lnTo>
                    <a:pt x="180" y="12"/>
                  </a:lnTo>
                  <a:lnTo>
                    <a:pt x="208" y="6"/>
                  </a:lnTo>
                  <a:lnTo>
                    <a:pt x="236" y="2"/>
                  </a:lnTo>
                  <a:lnTo>
                    <a:pt x="266" y="0"/>
                  </a:lnTo>
                  <a:lnTo>
                    <a:pt x="266" y="0"/>
                  </a:lnTo>
                  <a:lnTo>
                    <a:pt x="286" y="2"/>
                  </a:lnTo>
                  <a:lnTo>
                    <a:pt x="306" y="4"/>
                  </a:lnTo>
                  <a:lnTo>
                    <a:pt x="324" y="6"/>
                  </a:lnTo>
                  <a:lnTo>
                    <a:pt x="340" y="10"/>
                  </a:lnTo>
                  <a:lnTo>
                    <a:pt x="370" y="22"/>
                  </a:lnTo>
                  <a:lnTo>
                    <a:pt x="394" y="36"/>
                  </a:lnTo>
                  <a:lnTo>
                    <a:pt x="414" y="50"/>
                  </a:lnTo>
                  <a:lnTo>
                    <a:pt x="430" y="64"/>
                  </a:lnTo>
                  <a:lnTo>
                    <a:pt x="456" y="92"/>
                  </a:lnTo>
                  <a:lnTo>
                    <a:pt x="456" y="92"/>
                  </a:lnTo>
                  <a:lnTo>
                    <a:pt x="462" y="56"/>
                  </a:lnTo>
                  <a:lnTo>
                    <a:pt x="468" y="20"/>
                  </a:lnTo>
                  <a:lnTo>
                    <a:pt x="604" y="12"/>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45718"/>
              <a:endParaRPr lang="en-GB" sz="1633">
                <a:solidFill>
                  <a:srgbClr val="1F497D"/>
                </a:solidFill>
              </a:endParaRPr>
            </a:p>
          </p:txBody>
        </p:sp>
      </p:grpSp>
    </p:spTree>
    <p:extLst>
      <p:ext uri="{BB962C8B-B14F-4D97-AF65-F5344CB8AC3E}">
        <p14:creationId xmlns:p14="http://schemas.microsoft.com/office/powerpoint/2010/main" val="3289229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40277368"/>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53847626"/>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798248"/>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71673764"/>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07952981"/>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10720021"/>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37516383"/>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311647764"/>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2176028"/>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5161488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Title slde">
    <p:spTree>
      <p:nvGrpSpPr>
        <p:cNvPr id="1" name=""/>
        <p:cNvGrpSpPr/>
        <p:nvPr/>
      </p:nvGrpSpPr>
      <p:grpSpPr>
        <a:xfrm>
          <a:off x="0" y="0"/>
          <a:ext cx="0" cy="0"/>
          <a:chOff x="0" y="0"/>
          <a:chExt cx="0" cy="0"/>
        </a:xfrm>
      </p:grpSpPr>
      <p:sp>
        <p:nvSpPr>
          <p:cNvPr id="2" name="Text Box 22"/>
          <p:cNvSpPr txBox="1">
            <a:spLocks noChangeArrowheads="1"/>
          </p:cNvSpPr>
          <p:nvPr userDrawn="1"/>
        </p:nvSpPr>
        <p:spPr bwMode="gray">
          <a:xfrm>
            <a:off x="402252" y="6314688"/>
            <a:ext cx="6165794" cy="25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829068" fontAlgn="base">
              <a:lnSpc>
                <a:spcPct val="90000"/>
              </a:lnSpc>
              <a:spcBef>
                <a:spcPct val="0"/>
              </a:spcBef>
              <a:spcAft>
                <a:spcPct val="0"/>
              </a:spcAft>
            </a:pPr>
            <a:r>
              <a:rPr lang="en-GB" sz="907" dirty="0">
                <a:solidFill>
                  <a:srgbClr val="58595B"/>
                </a:solidFill>
                <a:cs typeface="Arial" pitchFamily="34" charset="0"/>
              </a:rPr>
              <a:t>© 2015 Ipsos.  All rights reserved. Contains Ipsos' Confidential and Proprietary information </a:t>
            </a:r>
            <a:br>
              <a:rPr lang="en-GB" sz="907" dirty="0">
                <a:solidFill>
                  <a:srgbClr val="58595B"/>
                </a:solidFill>
                <a:cs typeface="Arial" pitchFamily="34" charset="0"/>
              </a:rPr>
            </a:br>
            <a:r>
              <a:rPr lang="en-GB" sz="907" dirty="0">
                <a:solidFill>
                  <a:srgbClr val="58595B"/>
                </a:solidFill>
                <a:cs typeface="Arial" pitchFamily="34" charset="0"/>
              </a:rPr>
              <a:t>and may not be disclosed or reproduced without the prior written consent of Ipsos.</a:t>
            </a:r>
            <a:endParaRPr lang="de-DE" sz="2177" dirty="0">
              <a:solidFill>
                <a:srgbClr val="58595B"/>
              </a:solidFill>
              <a:cs typeface="Arial" pitchFamily="34" charset="0"/>
            </a:endParaRPr>
          </a:p>
        </p:txBody>
      </p:sp>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972732">
            <a:off x="7267117" y="1337847"/>
            <a:ext cx="3824524" cy="3042438"/>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5" name="Rectangle 1"/>
          <p:cNvSpPr/>
          <p:nvPr userDrawn="1"/>
        </p:nvSpPr>
        <p:spPr>
          <a:xfrm>
            <a:off x="5942514" y="-8292"/>
            <a:ext cx="6280762" cy="6882881"/>
          </a:xfrm>
          <a:custGeom>
            <a:avLst/>
            <a:gdLst>
              <a:gd name="connsiteX0" fmla="*/ 0 w 4493768"/>
              <a:gd name="connsiteY0" fmla="*/ 0 h 7561263"/>
              <a:gd name="connsiteX1" fmla="*/ 4493768 w 4493768"/>
              <a:gd name="connsiteY1" fmla="*/ 0 h 7561263"/>
              <a:gd name="connsiteX2" fmla="*/ 4493768 w 4493768"/>
              <a:gd name="connsiteY2" fmla="*/ 7561263 h 7561263"/>
              <a:gd name="connsiteX3" fmla="*/ 0 w 4493768"/>
              <a:gd name="connsiteY3" fmla="*/ 7561263 h 7561263"/>
              <a:gd name="connsiteX4" fmla="*/ 0 w 4493768"/>
              <a:gd name="connsiteY4" fmla="*/ 0 h 7561263"/>
              <a:gd name="connsiteX0" fmla="*/ 987552 w 5481320"/>
              <a:gd name="connsiteY0" fmla="*/ 0 h 7570407"/>
              <a:gd name="connsiteX1" fmla="*/ 5481320 w 5481320"/>
              <a:gd name="connsiteY1" fmla="*/ 0 h 7570407"/>
              <a:gd name="connsiteX2" fmla="*/ 5481320 w 5481320"/>
              <a:gd name="connsiteY2" fmla="*/ 7561263 h 7570407"/>
              <a:gd name="connsiteX3" fmla="*/ 0 w 5481320"/>
              <a:gd name="connsiteY3" fmla="*/ 7570407 h 7570407"/>
              <a:gd name="connsiteX4" fmla="*/ 987552 w 5481320"/>
              <a:gd name="connsiteY4" fmla="*/ 0 h 7570407"/>
              <a:gd name="connsiteX0" fmla="*/ 987552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987552 w 5499608"/>
              <a:gd name="connsiteY4" fmla="*/ 0 h 7579551"/>
              <a:gd name="connsiteX0" fmla="*/ 2404872 w 5499608"/>
              <a:gd name="connsiteY0" fmla="*/ 9144 h 7579551"/>
              <a:gd name="connsiteX1" fmla="*/ 5481320 w 5499608"/>
              <a:gd name="connsiteY1" fmla="*/ 0 h 7579551"/>
              <a:gd name="connsiteX2" fmla="*/ 5499608 w 5499608"/>
              <a:gd name="connsiteY2" fmla="*/ 7579551 h 7579551"/>
              <a:gd name="connsiteX3" fmla="*/ 0 w 5499608"/>
              <a:gd name="connsiteY3" fmla="*/ 7570407 h 7579551"/>
              <a:gd name="connsiteX4" fmla="*/ 2404872 w 5499608"/>
              <a:gd name="connsiteY4" fmla="*/ 9144 h 7579551"/>
              <a:gd name="connsiteX0" fmla="*/ 2423160 w 5499608"/>
              <a:gd name="connsiteY0" fmla="*/ 0 h 7588695"/>
              <a:gd name="connsiteX1" fmla="*/ 5481320 w 5499608"/>
              <a:gd name="connsiteY1" fmla="*/ 9144 h 7588695"/>
              <a:gd name="connsiteX2" fmla="*/ 5499608 w 5499608"/>
              <a:gd name="connsiteY2" fmla="*/ 7588695 h 7588695"/>
              <a:gd name="connsiteX3" fmla="*/ 0 w 5499608"/>
              <a:gd name="connsiteY3" fmla="*/ 7579551 h 7588695"/>
              <a:gd name="connsiteX4" fmla="*/ 2423160 w 5499608"/>
              <a:gd name="connsiteY4" fmla="*/ 0 h 7588695"/>
              <a:gd name="connsiteX0" fmla="*/ 4864608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4864608 w 5499608"/>
              <a:gd name="connsiteY4" fmla="*/ 0 h 7579551"/>
              <a:gd name="connsiteX0" fmla="*/ 4864608 w 5508752"/>
              <a:gd name="connsiteY0" fmla="*/ 9144 h 7588695"/>
              <a:gd name="connsiteX1" fmla="*/ 5508752 w 5508752"/>
              <a:gd name="connsiteY1" fmla="*/ 0 h 7588695"/>
              <a:gd name="connsiteX2" fmla="*/ 5499608 w 5508752"/>
              <a:gd name="connsiteY2" fmla="*/ 7588695 h 7588695"/>
              <a:gd name="connsiteX3" fmla="*/ 0 w 5508752"/>
              <a:gd name="connsiteY3" fmla="*/ 7579551 h 7588695"/>
              <a:gd name="connsiteX4" fmla="*/ 4864608 w 5508752"/>
              <a:gd name="connsiteY4" fmla="*/ 9144 h 758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752" h="7588695">
                <a:moveTo>
                  <a:pt x="4864608" y="9144"/>
                </a:moveTo>
                <a:lnTo>
                  <a:pt x="5508752" y="0"/>
                </a:lnTo>
                <a:lnTo>
                  <a:pt x="5499608" y="7588695"/>
                </a:lnTo>
                <a:lnTo>
                  <a:pt x="0" y="7579551"/>
                </a:lnTo>
                <a:lnTo>
                  <a:pt x="4864608" y="9144"/>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14567" y="794689"/>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2787175">
            <a:off x="7032452" y="3123270"/>
            <a:ext cx="2359713" cy="1877170"/>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grpSp>
        <p:nvGrpSpPr>
          <p:cNvPr id="22" name="Group 21"/>
          <p:cNvGrpSpPr/>
          <p:nvPr userDrawn="1"/>
        </p:nvGrpSpPr>
        <p:grpSpPr>
          <a:xfrm>
            <a:off x="7481141" y="2124644"/>
            <a:ext cx="1648564" cy="1738452"/>
            <a:chOff x="6561582" y="2342519"/>
            <a:chExt cx="1445928" cy="1916724"/>
          </a:xfrm>
        </p:grpSpPr>
        <p:sp>
          <p:nvSpPr>
            <p:cNvPr id="105" name="Freeform 17"/>
            <p:cNvSpPr>
              <a:spLocks noEditPoints="1"/>
            </p:cNvSpPr>
            <p:nvPr/>
          </p:nvSpPr>
          <p:spPr bwMode="auto">
            <a:xfrm flipH="1">
              <a:off x="6895424" y="2342519"/>
              <a:ext cx="1112086" cy="1078855"/>
            </a:xfrm>
            <a:custGeom>
              <a:avLst/>
              <a:gdLst/>
              <a:ahLst/>
              <a:cxnLst>
                <a:cxn ang="0">
                  <a:pos x="1120" y="649"/>
                </a:cxn>
                <a:cxn ang="0">
                  <a:pos x="1116" y="467"/>
                </a:cxn>
                <a:cxn ang="0">
                  <a:pos x="969" y="463"/>
                </a:cxn>
                <a:cxn ang="0">
                  <a:pos x="919" y="334"/>
                </a:cxn>
                <a:cxn ang="0">
                  <a:pos x="1020" y="227"/>
                </a:cxn>
                <a:cxn ang="0">
                  <a:pos x="888" y="101"/>
                </a:cxn>
                <a:cxn ang="0">
                  <a:pos x="780" y="203"/>
                </a:cxn>
                <a:cxn ang="0">
                  <a:pos x="654" y="147"/>
                </a:cxn>
                <a:cxn ang="0">
                  <a:pos x="650" y="0"/>
                </a:cxn>
                <a:cxn ang="0">
                  <a:pos x="467" y="4"/>
                </a:cxn>
                <a:cxn ang="0">
                  <a:pos x="463" y="152"/>
                </a:cxn>
                <a:cxn ang="0">
                  <a:pos x="334" y="202"/>
                </a:cxn>
                <a:cxn ang="0">
                  <a:pos x="228" y="101"/>
                </a:cxn>
                <a:cxn ang="0">
                  <a:pos x="101" y="233"/>
                </a:cxn>
                <a:cxn ang="0">
                  <a:pos x="203" y="340"/>
                </a:cxn>
                <a:cxn ang="0">
                  <a:pos x="147" y="467"/>
                </a:cxn>
                <a:cxn ang="0">
                  <a:pos x="0" y="471"/>
                </a:cxn>
                <a:cxn ang="0">
                  <a:pos x="4" y="653"/>
                </a:cxn>
                <a:cxn ang="0">
                  <a:pos x="152" y="657"/>
                </a:cxn>
                <a:cxn ang="0">
                  <a:pos x="202" y="786"/>
                </a:cxn>
                <a:cxn ang="0">
                  <a:pos x="101" y="893"/>
                </a:cxn>
                <a:cxn ang="0">
                  <a:pos x="233" y="1019"/>
                </a:cxn>
                <a:cxn ang="0">
                  <a:pos x="341" y="917"/>
                </a:cxn>
                <a:cxn ang="0">
                  <a:pos x="467" y="973"/>
                </a:cxn>
                <a:cxn ang="0">
                  <a:pos x="471" y="1120"/>
                </a:cxn>
                <a:cxn ang="0">
                  <a:pos x="654" y="1116"/>
                </a:cxn>
                <a:cxn ang="0">
                  <a:pos x="657" y="968"/>
                </a:cxn>
                <a:cxn ang="0">
                  <a:pos x="787" y="918"/>
                </a:cxn>
                <a:cxn ang="0">
                  <a:pos x="893" y="1019"/>
                </a:cxn>
                <a:cxn ang="0">
                  <a:pos x="1020" y="887"/>
                </a:cxn>
                <a:cxn ang="0">
                  <a:pos x="918" y="780"/>
                </a:cxn>
                <a:cxn ang="0">
                  <a:pos x="974" y="653"/>
                </a:cxn>
                <a:cxn ang="0">
                  <a:pos x="560" y="803"/>
                </a:cxn>
                <a:cxn ang="0">
                  <a:pos x="560" y="317"/>
                </a:cxn>
                <a:cxn ang="0">
                  <a:pos x="560" y="803"/>
                </a:cxn>
              </a:cxnLst>
              <a:rect l="0" t="0" r="r" b="b"/>
              <a:pathLst>
                <a:path w="1120" h="1120">
                  <a:moveTo>
                    <a:pt x="1116" y="653"/>
                  </a:moveTo>
                  <a:cubicBezTo>
                    <a:pt x="1119" y="653"/>
                    <a:pt x="1120" y="652"/>
                    <a:pt x="1120" y="649"/>
                  </a:cubicBezTo>
                  <a:cubicBezTo>
                    <a:pt x="1120" y="471"/>
                    <a:pt x="1120" y="471"/>
                    <a:pt x="1120" y="471"/>
                  </a:cubicBezTo>
                  <a:cubicBezTo>
                    <a:pt x="1120" y="469"/>
                    <a:pt x="1119" y="467"/>
                    <a:pt x="1116" y="467"/>
                  </a:cubicBezTo>
                  <a:cubicBezTo>
                    <a:pt x="974" y="467"/>
                    <a:pt x="974" y="467"/>
                    <a:pt x="974" y="467"/>
                  </a:cubicBezTo>
                  <a:cubicBezTo>
                    <a:pt x="972" y="467"/>
                    <a:pt x="969" y="465"/>
                    <a:pt x="969" y="463"/>
                  </a:cubicBezTo>
                  <a:cubicBezTo>
                    <a:pt x="918" y="340"/>
                    <a:pt x="918" y="340"/>
                    <a:pt x="918" y="340"/>
                  </a:cubicBezTo>
                  <a:cubicBezTo>
                    <a:pt x="917" y="338"/>
                    <a:pt x="917" y="335"/>
                    <a:pt x="919" y="334"/>
                  </a:cubicBezTo>
                  <a:cubicBezTo>
                    <a:pt x="1020" y="233"/>
                    <a:pt x="1020" y="233"/>
                    <a:pt x="1020" y="233"/>
                  </a:cubicBezTo>
                  <a:cubicBezTo>
                    <a:pt x="1021" y="231"/>
                    <a:pt x="1021" y="229"/>
                    <a:pt x="1020" y="227"/>
                  </a:cubicBezTo>
                  <a:cubicBezTo>
                    <a:pt x="893" y="101"/>
                    <a:pt x="893" y="101"/>
                    <a:pt x="893" y="101"/>
                  </a:cubicBezTo>
                  <a:cubicBezTo>
                    <a:pt x="892" y="99"/>
                    <a:pt x="889" y="99"/>
                    <a:pt x="888" y="101"/>
                  </a:cubicBezTo>
                  <a:cubicBezTo>
                    <a:pt x="787" y="202"/>
                    <a:pt x="787" y="202"/>
                    <a:pt x="787" y="202"/>
                  </a:cubicBezTo>
                  <a:cubicBezTo>
                    <a:pt x="785" y="203"/>
                    <a:pt x="782" y="204"/>
                    <a:pt x="780" y="203"/>
                  </a:cubicBezTo>
                  <a:cubicBezTo>
                    <a:pt x="658" y="152"/>
                    <a:pt x="658" y="152"/>
                    <a:pt x="658" y="152"/>
                  </a:cubicBezTo>
                  <a:cubicBezTo>
                    <a:pt x="656" y="151"/>
                    <a:pt x="654" y="149"/>
                    <a:pt x="654" y="147"/>
                  </a:cubicBezTo>
                  <a:cubicBezTo>
                    <a:pt x="654" y="4"/>
                    <a:pt x="654" y="4"/>
                    <a:pt x="654" y="4"/>
                  </a:cubicBezTo>
                  <a:cubicBezTo>
                    <a:pt x="654" y="2"/>
                    <a:pt x="652" y="0"/>
                    <a:pt x="650" y="0"/>
                  </a:cubicBezTo>
                  <a:cubicBezTo>
                    <a:pt x="471" y="0"/>
                    <a:pt x="471" y="0"/>
                    <a:pt x="471" y="0"/>
                  </a:cubicBezTo>
                  <a:cubicBezTo>
                    <a:pt x="469" y="0"/>
                    <a:pt x="467" y="2"/>
                    <a:pt x="467" y="4"/>
                  </a:cubicBezTo>
                  <a:cubicBezTo>
                    <a:pt x="467" y="147"/>
                    <a:pt x="467" y="147"/>
                    <a:pt x="467" y="147"/>
                  </a:cubicBezTo>
                  <a:cubicBezTo>
                    <a:pt x="467" y="149"/>
                    <a:pt x="465" y="151"/>
                    <a:pt x="463" y="152"/>
                  </a:cubicBezTo>
                  <a:cubicBezTo>
                    <a:pt x="341" y="203"/>
                    <a:pt x="341" y="203"/>
                    <a:pt x="341" y="203"/>
                  </a:cubicBezTo>
                  <a:cubicBezTo>
                    <a:pt x="339" y="204"/>
                    <a:pt x="336" y="203"/>
                    <a:pt x="334" y="202"/>
                  </a:cubicBezTo>
                  <a:cubicBezTo>
                    <a:pt x="233" y="101"/>
                    <a:pt x="233" y="101"/>
                    <a:pt x="233" y="101"/>
                  </a:cubicBezTo>
                  <a:cubicBezTo>
                    <a:pt x="232" y="99"/>
                    <a:pt x="229" y="99"/>
                    <a:pt x="228" y="101"/>
                  </a:cubicBezTo>
                  <a:cubicBezTo>
                    <a:pt x="101" y="227"/>
                    <a:pt x="101" y="227"/>
                    <a:pt x="101" y="227"/>
                  </a:cubicBezTo>
                  <a:cubicBezTo>
                    <a:pt x="100" y="229"/>
                    <a:pt x="100" y="231"/>
                    <a:pt x="101" y="233"/>
                  </a:cubicBezTo>
                  <a:cubicBezTo>
                    <a:pt x="202" y="334"/>
                    <a:pt x="202" y="334"/>
                    <a:pt x="202" y="334"/>
                  </a:cubicBezTo>
                  <a:cubicBezTo>
                    <a:pt x="204" y="335"/>
                    <a:pt x="204" y="338"/>
                    <a:pt x="203" y="340"/>
                  </a:cubicBezTo>
                  <a:cubicBezTo>
                    <a:pt x="152" y="463"/>
                    <a:pt x="152" y="463"/>
                    <a:pt x="152" y="463"/>
                  </a:cubicBezTo>
                  <a:cubicBezTo>
                    <a:pt x="152" y="465"/>
                    <a:pt x="149" y="467"/>
                    <a:pt x="147" y="467"/>
                  </a:cubicBezTo>
                  <a:cubicBezTo>
                    <a:pt x="4" y="467"/>
                    <a:pt x="4" y="467"/>
                    <a:pt x="4" y="467"/>
                  </a:cubicBezTo>
                  <a:cubicBezTo>
                    <a:pt x="2" y="467"/>
                    <a:pt x="0" y="468"/>
                    <a:pt x="0" y="471"/>
                  </a:cubicBezTo>
                  <a:cubicBezTo>
                    <a:pt x="0" y="649"/>
                    <a:pt x="0" y="649"/>
                    <a:pt x="0" y="649"/>
                  </a:cubicBezTo>
                  <a:cubicBezTo>
                    <a:pt x="0" y="652"/>
                    <a:pt x="2" y="653"/>
                    <a:pt x="4" y="653"/>
                  </a:cubicBezTo>
                  <a:cubicBezTo>
                    <a:pt x="147" y="653"/>
                    <a:pt x="147" y="653"/>
                    <a:pt x="147" y="653"/>
                  </a:cubicBezTo>
                  <a:cubicBezTo>
                    <a:pt x="149" y="653"/>
                    <a:pt x="152" y="655"/>
                    <a:pt x="152" y="657"/>
                  </a:cubicBezTo>
                  <a:cubicBezTo>
                    <a:pt x="203" y="780"/>
                    <a:pt x="203" y="780"/>
                    <a:pt x="203" y="780"/>
                  </a:cubicBezTo>
                  <a:cubicBezTo>
                    <a:pt x="204" y="782"/>
                    <a:pt x="204" y="785"/>
                    <a:pt x="202" y="786"/>
                  </a:cubicBezTo>
                  <a:cubicBezTo>
                    <a:pt x="101" y="887"/>
                    <a:pt x="101" y="887"/>
                    <a:pt x="101" y="887"/>
                  </a:cubicBezTo>
                  <a:cubicBezTo>
                    <a:pt x="100" y="889"/>
                    <a:pt x="100" y="891"/>
                    <a:pt x="101" y="893"/>
                  </a:cubicBezTo>
                  <a:cubicBezTo>
                    <a:pt x="228" y="1019"/>
                    <a:pt x="228" y="1019"/>
                    <a:pt x="228" y="1019"/>
                  </a:cubicBezTo>
                  <a:cubicBezTo>
                    <a:pt x="229" y="1021"/>
                    <a:pt x="232" y="1021"/>
                    <a:pt x="233" y="1019"/>
                  </a:cubicBezTo>
                  <a:cubicBezTo>
                    <a:pt x="334" y="918"/>
                    <a:pt x="334" y="918"/>
                    <a:pt x="334" y="918"/>
                  </a:cubicBezTo>
                  <a:cubicBezTo>
                    <a:pt x="336" y="917"/>
                    <a:pt x="339" y="916"/>
                    <a:pt x="341" y="917"/>
                  </a:cubicBezTo>
                  <a:cubicBezTo>
                    <a:pt x="463" y="968"/>
                    <a:pt x="463" y="968"/>
                    <a:pt x="463" y="968"/>
                  </a:cubicBezTo>
                  <a:cubicBezTo>
                    <a:pt x="465" y="969"/>
                    <a:pt x="467" y="971"/>
                    <a:pt x="467" y="973"/>
                  </a:cubicBezTo>
                  <a:cubicBezTo>
                    <a:pt x="467" y="1116"/>
                    <a:pt x="467" y="1116"/>
                    <a:pt x="467" y="1116"/>
                  </a:cubicBezTo>
                  <a:cubicBezTo>
                    <a:pt x="467" y="1118"/>
                    <a:pt x="469" y="1120"/>
                    <a:pt x="471" y="1120"/>
                  </a:cubicBezTo>
                  <a:cubicBezTo>
                    <a:pt x="650" y="1120"/>
                    <a:pt x="650" y="1120"/>
                    <a:pt x="650" y="1120"/>
                  </a:cubicBezTo>
                  <a:cubicBezTo>
                    <a:pt x="652" y="1120"/>
                    <a:pt x="654" y="1118"/>
                    <a:pt x="654" y="1116"/>
                  </a:cubicBezTo>
                  <a:cubicBezTo>
                    <a:pt x="654" y="973"/>
                    <a:pt x="654" y="973"/>
                    <a:pt x="654" y="973"/>
                  </a:cubicBezTo>
                  <a:cubicBezTo>
                    <a:pt x="654" y="971"/>
                    <a:pt x="655" y="969"/>
                    <a:pt x="657" y="968"/>
                  </a:cubicBezTo>
                  <a:cubicBezTo>
                    <a:pt x="780" y="917"/>
                    <a:pt x="780" y="917"/>
                    <a:pt x="780" y="917"/>
                  </a:cubicBezTo>
                  <a:cubicBezTo>
                    <a:pt x="782" y="916"/>
                    <a:pt x="785" y="917"/>
                    <a:pt x="787" y="918"/>
                  </a:cubicBezTo>
                  <a:cubicBezTo>
                    <a:pt x="888" y="1019"/>
                    <a:pt x="888" y="1019"/>
                    <a:pt x="888" y="1019"/>
                  </a:cubicBezTo>
                  <a:cubicBezTo>
                    <a:pt x="889" y="1021"/>
                    <a:pt x="892" y="1021"/>
                    <a:pt x="893" y="1019"/>
                  </a:cubicBezTo>
                  <a:cubicBezTo>
                    <a:pt x="1020" y="893"/>
                    <a:pt x="1020" y="893"/>
                    <a:pt x="1020" y="893"/>
                  </a:cubicBezTo>
                  <a:cubicBezTo>
                    <a:pt x="1021" y="891"/>
                    <a:pt x="1021" y="889"/>
                    <a:pt x="1020" y="887"/>
                  </a:cubicBezTo>
                  <a:cubicBezTo>
                    <a:pt x="919" y="786"/>
                    <a:pt x="919" y="786"/>
                    <a:pt x="919" y="786"/>
                  </a:cubicBezTo>
                  <a:cubicBezTo>
                    <a:pt x="917" y="785"/>
                    <a:pt x="917" y="782"/>
                    <a:pt x="918" y="780"/>
                  </a:cubicBezTo>
                  <a:cubicBezTo>
                    <a:pt x="969" y="657"/>
                    <a:pt x="969" y="657"/>
                    <a:pt x="969" y="657"/>
                  </a:cubicBezTo>
                  <a:cubicBezTo>
                    <a:pt x="969" y="655"/>
                    <a:pt x="972" y="653"/>
                    <a:pt x="974" y="653"/>
                  </a:cubicBezTo>
                  <a:lnTo>
                    <a:pt x="1116" y="653"/>
                  </a:lnTo>
                  <a:close/>
                  <a:moveTo>
                    <a:pt x="560" y="803"/>
                  </a:moveTo>
                  <a:cubicBezTo>
                    <a:pt x="426" y="803"/>
                    <a:pt x="318" y="694"/>
                    <a:pt x="318" y="560"/>
                  </a:cubicBezTo>
                  <a:cubicBezTo>
                    <a:pt x="318" y="426"/>
                    <a:pt x="426" y="317"/>
                    <a:pt x="560" y="317"/>
                  </a:cubicBezTo>
                  <a:cubicBezTo>
                    <a:pt x="694" y="317"/>
                    <a:pt x="803" y="426"/>
                    <a:pt x="803" y="560"/>
                  </a:cubicBezTo>
                  <a:cubicBezTo>
                    <a:pt x="803" y="694"/>
                    <a:pt x="694" y="803"/>
                    <a:pt x="560" y="80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CA" sz="1633">
                <a:solidFill>
                  <a:srgbClr val="1F497D"/>
                </a:solidFill>
              </a:endParaRPr>
            </a:p>
          </p:txBody>
        </p:sp>
        <p:sp>
          <p:nvSpPr>
            <p:cNvPr id="106" name="Freeform 18"/>
            <p:cNvSpPr>
              <a:spLocks noEditPoints="1"/>
            </p:cNvSpPr>
            <p:nvPr/>
          </p:nvSpPr>
          <p:spPr bwMode="auto">
            <a:xfrm flipH="1">
              <a:off x="7146936" y="3483224"/>
              <a:ext cx="799921" cy="776019"/>
            </a:xfrm>
            <a:custGeom>
              <a:avLst/>
              <a:gdLst/>
              <a:ahLst/>
              <a:cxnLst>
                <a:cxn ang="0">
                  <a:pos x="1120" y="649"/>
                </a:cxn>
                <a:cxn ang="0">
                  <a:pos x="1116" y="467"/>
                </a:cxn>
                <a:cxn ang="0">
                  <a:pos x="969" y="463"/>
                </a:cxn>
                <a:cxn ang="0">
                  <a:pos x="919" y="334"/>
                </a:cxn>
                <a:cxn ang="0">
                  <a:pos x="1020" y="227"/>
                </a:cxn>
                <a:cxn ang="0">
                  <a:pos x="888" y="101"/>
                </a:cxn>
                <a:cxn ang="0">
                  <a:pos x="780" y="203"/>
                </a:cxn>
                <a:cxn ang="0">
                  <a:pos x="654" y="147"/>
                </a:cxn>
                <a:cxn ang="0">
                  <a:pos x="650" y="0"/>
                </a:cxn>
                <a:cxn ang="0">
                  <a:pos x="467" y="4"/>
                </a:cxn>
                <a:cxn ang="0">
                  <a:pos x="463" y="152"/>
                </a:cxn>
                <a:cxn ang="0">
                  <a:pos x="334" y="202"/>
                </a:cxn>
                <a:cxn ang="0">
                  <a:pos x="228" y="101"/>
                </a:cxn>
                <a:cxn ang="0">
                  <a:pos x="101" y="233"/>
                </a:cxn>
                <a:cxn ang="0">
                  <a:pos x="203" y="340"/>
                </a:cxn>
                <a:cxn ang="0">
                  <a:pos x="147" y="467"/>
                </a:cxn>
                <a:cxn ang="0">
                  <a:pos x="0" y="471"/>
                </a:cxn>
                <a:cxn ang="0">
                  <a:pos x="4" y="653"/>
                </a:cxn>
                <a:cxn ang="0">
                  <a:pos x="152" y="657"/>
                </a:cxn>
                <a:cxn ang="0">
                  <a:pos x="202" y="786"/>
                </a:cxn>
                <a:cxn ang="0">
                  <a:pos x="101" y="893"/>
                </a:cxn>
                <a:cxn ang="0">
                  <a:pos x="233" y="1019"/>
                </a:cxn>
                <a:cxn ang="0">
                  <a:pos x="341" y="917"/>
                </a:cxn>
                <a:cxn ang="0">
                  <a:pos x="467" y="973"/>
                </a:cxn>
                <a:cxn ang="0">
                  <a:pos x="471" y="1120"/>
                </a:cxn>
                <a:cxn ang="0">
                  <a:pos x="654" y="1116"/>
                </a:cxn>
                <a:cxn ang="0">
                  <a:pos x="657" y="968"/>
                </a:cxn>
                <a:cxn ang="0">
                  <a:pos x="787" y="918"/>
                </a:cxn>
                <a:cxn ang="0">
                  <a:pos x="893" y="1019"/>
                </a:cxn>
                <a:cxn ang="0">
                  <a:pos x="1020" y="887"/>
                </a:cxn>
                <a:cxn ang="0">
                  <a:pos x="918" y="780"/>
                </a:cxn>
                <a:cxn ang="0">
                  <a:pos x="974" y="653"/>
                </a:cxn>
                <a:cxn ang="0">
                  <a:pos x="560" y="803"/>
                </a:cxn>
                <a:cxn ang="0">
                  <a:pos x="560" y="317"/>
                </a:cxn>
                <a:cxn ang="0">
                  <a:pos x="560" y="803"/>
                </a:cxn>
              </a:cxnLst>
              <a:rect l="0" t="0" r="r" b="b"/>
              <a:pathLst>
                <a:path w="1120" h="1120">
                  <a:moveTo>
                    <a:pt x="1116" y="653"/>
                  </a:moveTo>
                  <a:cubicBezTo>
                    <a:pt x="1119" y="653"/>
                    <a:pt x="1120" y="652"/>
                    <a:pt x="1120" y="649"/>
                  </a:cubicBezTo>
                  <a:cubicBezTo>
                    <a:pt x="1120" y="471"/>
                    <a:pt x="1120" y="471"/>
                    <a:pt x="1120" y="471"/>
                  </a:cubicBezTo>
                  <a:cubicBezTo>
                    <a:pt x="1120" y="469"/>
                    <a:pt x="1119" y="467"/>
                    <a:pt x="1116" y="467"/>
                  </a:cubicBezTo>
                  <a:cubicBezTo>
                    <a:pt x="974" y="467"/>
                    <a:pt x="974" y="467"/>
                    <a:pt x="974" y="467"/>
                  </a:cubicBezTo>
                  <a:cubicBezTo>
                    <a:pt x="972" y="467"/>
                    <a:pt x="969" y="465"/>
                    <a:pt x="969" y="463"/>
                  </a:cubicBezTo>
                  <a:cubicBezTo>
                    <a:pt x="918" y="340"/>
                    <a:pt x="918" y="340"/>
                    <a:pt x="918" y="340"/>
                  </a:cubicBezTo>
                  <a:cubicBezTo>
                    <a:pt x="917" y="338"/>
                    <a:pt x="917" y="335"/>
                    <a:pt x="919" y="334"/>
                  </a:cubicBezTo>
                  <a:cubicBezTo>
                    <a:pt x="1020" y="233"/>
                    <a:pt x="1020" y="233"/>
                    <a:pt x="1020" y="233"/>
                  </a:cubicBezTo>
                  <a:cubicBezTo>
                    <a:pt x="1021" y="231"/>
                    <a:pt x="1021" y="229"/>
                    <a:pt x="1020" y="227"/>
                  </a:cubicBezTo>
                  <a:cubicBezTo>
                    <a:pt x="893" y="101"/>
                    <a:pt x="893" y="101"/>
                    <a:pt x="893" y="101"/>
                  </a:cubicBezTo>
                  <a:cubicBezTo>
                    <a:pt x="892" y="99"/>
                    <a:pt x="889" y="99"/>
                    <a:pt x="888" y="101"/>
                  </a:cubicBezTo>
                  <a:cubicBezTo>
                    <a:pt x="787" y="202"/>
                    <a:pt x="787" y="202"/>
                    <a:pt x="787" y="202"/>
                  </a:cubicBezTo>
                  <a:cubicBezTo>
                    <a:pt x="785" y="203"/>
                    <a:pt x="782" y="204"/>
                    <a:pt x="780" y="203"/>
                  </a:cubicBezTo>
                  <a:cubicBezTo>
                    <a:pt x="658" y="152"/>
                    <a:pt x="658" y="152"/>
                    <a:pt x="658" y="152"/>
                  </a:cubicBezTo>
                  <a:cubicBezTo>
                    <a:pt x="656" y="151"/>
                    <a:pt x="654" y="149"/>
                    <a:pt x="654" y="147"/>
                  </a:cubicBezTo>
                  <a:cubicBezTo>
                    <a:pt x="654" y="4"/>
                    <a:pt x="654" y="4"/>
                    <a:pt x="654" y="4"/>
                  </a:cubicBezTo>
                  <a:cubicBezTo>
                    <a:pt x="654" y="2"/>
                    <a:pt x="652" y="0"/>
                    <a:pt x="650" y="0"/>
                  </a:cubicBezTo>
                  <a:cubicBezTo>
                    <a:pt x="471" y="0"/>
                    <a:pt x="471" y="0"/>
                    <a:pt x="471" y="0"/>
                  </a:cubicBezTo>
                  <a:cubicBezTo>
                    <a:pt x="469" y="0"/>
                    <a:pt x="467" y="2"/>
                    <a:pt x="467" y="4"/>
                  </a:cubicBezTo>
                  <a:cubicBezTo>
                    <a:pt x="467" y="147"/>
                    <a:pt x="467" y="147"/>
                    <a:pt x="467" y="147"/>
                  </a:cubicBezTo>
                  <a:cubicBezTo>
                    <a:pt x="467" y="149"/>
                    <a:pt x="465" y="151"/>
                    <a:pt x="463" y="152"/>
                  </a:cubicBezTo>
                  <a:cubicBezTo>
                    <a:pt x="341" y="203"/>
                    <a:pt x="341" y="203"/>
                    <a:pt x="341" y="203"/>
                  </a:cubicBezTo>
                  <a:cubicBezTo>
                    <a:pt x="339" y="204"/>
                    <a:pt x="336" y="203"/>
                    <a:pt x="334" y="202"/>
                  </a:cubicBezTo>
                  <a:cubicBezTo>
                    <a:pt x="233" y="101"/>
                    <a:pt x="233" y="101"/>
                    <a:pt x="233" y="101"/>
                  </a:cubicBezTo>
                  <a:cubicBezTo>
                    <a:pt x="232" y="99"/>
                    <a:pt x="229" y="99"/>
                    <a:pt x="228" y="101"/>
                  </a:cubicBezTo>
                  <a:cubicBezTo>
                    <a:pt x="101" y="227"/>
                    <a:pt x="101" y="227"/>
                    <a:pt x="101" y="227"/>
                  </a:cubicBezTo>
                  <a:cubicBezTo>
                    <a:pt x="100" y="229"/>
                    <a:pt x="100" y="231"/>
                    <a:pt x="101" y="233"/>
                  </a:cubicBezTo>
                  <a:cubicBezTo>
                    <a:pt x="202" y="334"/>
                    <a:pt x="202" y="334"/>
                    <a:pt x="202" y="334"/>
                  </a:cubicBezTo>
                  <a:cubicBezTo>
                    <a:pt x="204" y="335"/>
                    <a:pt x="204" y="338"/>
                    <a:pt x="203" y="340"/>
                  </a:cubicBezTo>
                  <a:cubicBezTo>
                    <a:pt x="152" y="463"/>
                    <a:pt x="152" y="463"/>
                    <a:pt x="152" y="463"/>
                  </a:cubicBezTo>
                  <a:cubicBezTo>
                    <a:pt x="152" y="465"/>
                    <a:pt x="149" y="467"/>
                    <a:pt x="147" y="467"/>
                  </a:cubicBezTo>
                  <a:cubicBezTo>
                    <a:pt x="4" y="467"/>
                    <a:pt x="4" y="467"/>
                    <a:pt x="4" y="467"/>
                  </a:cubicBezTo>
                  <a:cubicBezTo>
                    <a:pt x="2" y="467"/>
                    <a:pt x="0" y="468"/>
                    <a:pt x="0" y="471"/>
                  </a:cubicBezTo>
                  <a:cubicBezTo>
                    <a:pt x="0" y="649"/>
                    <a:pt x="0" y="649"/>
                    <a:pt x="0" y="649"/>
                  </a:cubicBezTo>
                  <a:cubicBezTo>
                    <a:pt x="0" y="652"/>
                    <a:pt x="2" y="653"/>
                    <a:pt x="4" y="653"/>
                  </a:cubicBezTo>
                  <a:cubicBezTo>
                    <a:pt x="147" y="653"/>
                    <a:pt x="147" y="653"/>
                    <a:pt x="147" y="653"/>
                  </a:cubicBezTo>
                  <a:cubicBezTo>
                    <a:pt x="149" y="653"/>
                    <a:pt x="152" y="655"/>
                    <a:pt x="152" y="657"/>
                  </a:cubicBezTo>
                  <a:cubicBezTo>
                    <a:pt x="203" y="780"/>
                    <a:pt x="203" y="780"/>
                    <a:pt x="203" y="780"/>
                  </a:cubicBezTo>
                  <a:cubicBezTo>
                    <a:pt x="204" y="782"/>
                    <a:pt x="204" y="785"/>
                    <a:pt x="202" y="786"/>
                  </a:cubicBezTo>
                  <a:cubicBezTo>
                    <a:pt x="101" y="887"/>
                    <a:pt x="101" y="887"/>
                    <a:pt x="101" y="887"/>
                  </a:cubicBezTo>
                  <a:cubicBezTo>
                    <a:pt x="100" y="889"/>
                    <a:pt x="100" y="891"/>
                    <a:pt x="101" y="893"/>
                  </a:cubicBezTo>
                  <a:cubicBezTo>
                    <a:pt x="228" y="1019"/>
                    <a:pt x="228" y="1019"/>
                    <a:pt x="228" y="1019"/>
                  </a:cubicBezTo>
                  <a:cubicBezTo>
                    <a:pt x="229" y="1021"/>
                    <a:pt x="232" y="1021"/>
                    <a:pt x="233" y="1019"/>
                  </a:cubicBezTo>
                  <a:cubicBezTo>
                    <a:pt x="334" y="918"/>
                    <a:pt x="334" y="918"/>
                    <a:pt x="334" y="918"/>
                  </a:cubicBezTo>
                  <a:cubicBezTo>
                    <a:pt x="336" y="917"/>
                    <a:pt x="339" y="916"/>
                    <a:pt x="341" y="917"/>
                  </a:cubicBezTo>
                  <a:cubicBezTo>
                    <a:pt x="463" y="968"/>
                    <a:pt x="463" y="968"/>
                    <a:pt x="463" y="968"/>
                  </a:cubicBezTo>
                  <a:cubicBezTo>
                    <a:pt x="465" y="969"/>
                    <a:pt x="467" y="971"/>
                    <a:pt x="467" y="973"/>
                  </a:cubicBezTo>
                  <a:cubicBezTo>
                    <a:pt x="467" y="1116"/>
                    <a:pt x="467" y="1116"/>
                    <a:pt x="467" y="1116"/>
                  </a:cubicBezTo>
                  <a:cubicBezTo>
                    <a:pt x="467" y="1118"/>
                    <a:pt x="469" y="1120"/>
                    <a:pt x="471" y="1120"/>
                  </a:cubicBezTo>
                  <a:cubicBezTo>
                    <a:pt x="650" y="1120"/>
                    <a:pt x="650" y="1120"/>
                    <a:pt x="650" y="1120"/>
                  </a:cubicBezTo>
                  <a:cubicBezTo>
                    <a:pt x="652" y="1120"/>
                    <a:pt x="654" y="1118"/>
                    <a:pt x="654" y="1116"/>
                  </a:cubicBezTo>
                  <a:cubicBezTo>
                    <a:pt x="654" y="973"/>
                    <a:pt x="654" y="973"/>
                    <a:pt x="654" y="973"/>
                  </a:cubicBezTo>
                  <a:cubicBezTo>
                    <a:pt x="654" y="971"/>
                    <a:pt x="655" y="969"/>
                    <a:pt x="657" y="968"/>
                  </a:cubicBezTo>
                  <a:cubicBezTo>
                    <a:pt x="780" y="917"/>
                    <a:pt x="780" y="917"/>
                    <a:pt x="780" y="917"/>
                  </a:cubicBezTo>
                  <a:cubicBezTo>
                    <a:pt x="782" y="916"/>
                    <a:pt x="785" y="917"/>
                    <a:pt x="787" y="918"/>
                  </a:cubicBezTo>
                  <a:cubicBezTo>
                    <a:pt x="888" y="1019"/>
                    <a:pt x="888" y="1019"/>
                    <a:pt x="888" y="1019"/>
                  </a:cubicBezTo>
                  <a:cubicBezTo>
                    <a:pt x="889" y="1021"/>
                    <a:pt x="892" y="1021"/>
                    <a:pt x="893" y="1019"/>
                  </a:cubicBezTo>
                  <a:cubicBezTo>
                    <a:pt x="1020" y="893"/>
                    <a:pt x="1020" y="893"/>
                    <a:pt x="1020" y="893"/>
                  </a:cubicBezTo>
                  <a:cubicBezTo>
                    <a:pt x="1021" y="891"/>
                    <a:pt x="1021" y="889"/>
                    <a:pt x="1020" y="887"/>
                  </a:cubicBezTo>
                  <a:cubicBezTo>
                    <a:pt x="919" y="786"/>
                    <a:pt x="919" y="786"/>
                    <a:pt x="919" y="786"/>
                  </a:cubicBezTo>
                  <a:cubicBezTo>
                    <a:pt x="917" y="785"/>
                    <a:pt x="917" y="782"/>
                    <a:pt x="918" y="780"/>
                  </a:cubicBezTo>
                  <a:cubicBezTo>
                    <a:pt x="969" y="657"/>
                    <a:pt x="969" y="657"/>
                    <a:pt x="969" y="657"/>
                  </a:cubicBezTo>
                  <a:cubicBezTo>
                    <a:pt x="969" y="655"/>
                    <a:pt x="972" y="653"/>
                    <a:pt x="974" y="653"/>
                  </a:cubicBezTo>
                  <a:lnTo>
                    <a:pt x="1116" y="653"/>
                  </a:lnTo>
                  <a:close/>
                  <a:moveTo>
                    <a:pt x="560" y="803"/>
                  </a:moveTo>
                  <a:cubicBezTo>
                    <a:pt x="426" y="803"/>
                    <a:pt x="318" y="694"/>
                    <a:pt x="318" y="560"/>
                  </a:cubicBezTo>
                  <a:cubicBezTo>
                    <a:pt x="318" y="426"/>
                    <a:pt x="426" y="317"/>
                    <a:pt x="560" y="317"/>
                  </a:cubicBezTo>
                  <a:cubicBezTo>
                    <a:pt x="694" y="317"/>
                    <a:pt x="803" y="426"/>
                    <a:pt x="803" y="560"/>
                  </a:cubicBezTo>
                  <a:cubicBezTo>
                    <a:pt x="803" y="694"/>
                    <a:pt x="694" y="803"/>
                    <a:pt x="560" y="80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CA" sz="1633">
                <a:solidFill>
                  <a:srgbClr val="1F497D"/>
                </a:solidFill>
              </a:endParaRPr>
            </a:p>
          </p:txBody>
        </p:sp>
        <p:sp>
          <p:nvSpPr>
            <p:cNvPr id="107" name="Freeform 19"/>
            <p:cNvSpPr>
              <a:spLocks noEditPoints="1"/>
            </p:cNvSpPr>
            <p:nvPr/>
          </p:nvSpPr>
          <p:spPr bwMode="auto">
            <a:xfrm flipH="1">
              <a:off x="6561582" y="3313910"/>
              <a:ext cx="557127" cy="539427"/>
            </a:xfrm>
            <a:custGeom>
              <a:avLst/>
              <a:gdLst/>
              <a:ahLst/>
              <a:cxnLst>
                <a:cxn ang="0">
                  <a:pos x="560" y="325"/>
                </a:cxn>
                <a:cxn ang="0">
                  <a:pos x="558" y="233"/>
                </a:cxn>
                <a:cxn ang="0">
                  <a:pos x="485" y="231"/>
                </a:cxn>
                <a:cxn ang="0">
                  <a:pos x="460" y="167"/>
                </a:cxn>
                <a:cxn ang="0">
                  <a:pos x="510" y="114"/>
                </a:cxn>
                <a:cxn ang="0">
                  <a:pos x="444" y="50"/>
                </a:cxn>
                <a:cxn ang="0">
                  <a:pos x="390" y="101"/>
                </a:cxn>
                <a:cxn ang="0">
                  <a:pos x="327" y="73"/>
                </a:cxn>
                <a:cxn ang="0">
                  <a:pos x="325" y="0"/>
                </a:cxn>
                <a:cxn ang="0">
                  <a:pos x="234" y="2"/>
                </a:cxn>
                <a:cxn ang="0">
                  <a:pos x="232" y="76"/>
                </a:cxn>
                <a:cxn ang="0">
                  <a:pos x="167" y="101"/>
                </a:cxn>
                <a:cxn ang="0">
                  <a:pos x="114" y="50"/>
                </a:cxn>
                <a:cxn ang="0">
                  <a:pos x="51" y="116"/>
                </a:cxn>
                <a:cxn ang="0">
                  <a:pos x="102" y="170"/>
                </a:cxn>
                <a:cxn ang="0">
                  <a:pos x="74" y="233"/>
                </a:cxn>
                <a:cxn ang="0">
                  <a:pos x="0" y="235"/>
                </a:cxn>
                <a:cxn ang="0">
                  <a:pos x="2" y="327"/>
                </a:cxn>
                <a:cxn ang="0">
                  <a:pos x="76" y="328"/>
                </a:cxn>
                <a:cxn ang="0">
                  <a:pos x="101" y="393"/>
                </a:cxn>
                <a:cxn ang="0">
                  <a:pos x="51" y="446"/>
                </a:cxn>
                <a:cxn ang="0">
                  <a:pos x="117" y="510"/>
                </a:cxn>
                <a:cxn ang="0">
                  <a:pos x="171" y="459"/>
                </a:cxn>
                <a:cxn ang="0">
                  <a:pos x="234" y="487"/>
                </a:cxn>
                <a:cxn ang="0">
                  <a:pos x="236" y="560"/>
                </a:cxn>
                <a:cxn ang="0">
                  <a:pos x="327" y="558"/>
                </a:cxn>
                <a:cxn ang="0">
                  <a:pos x="329" y="484"/>
                </a:cxn>
                <a:cxn ang="0">
                  <a:pos x="394" y="459"/>
                </a:cxn>
                <a:cxn ang="0">
                  <a:pos x="447" y="510"/>
                </a:cxn>
                <a:cxn ang="0">
                  <a:pos x="510" y="444"/>
                </a:cxn>
                <a:cxn ang="0">
                  <a:pos x="459" y="390"/>
                </a:cxn>
                <a:cxn ang="0">
                  <a:pos x="487" y="327"/>
                </a:cxn>
                <a:cxn ang="0">
                  <a:pos x="374" y="280"/>
                </a:cxn>
                <a:cxn ang="0">
                  <a:pos x="187" y="280"/>
                </a:cxn>
                <a:cxn ang="0">
                  <a:pos x="374" y="280"/>
                </a:cxn>
              </a:cxnLst>
              <a:rect l="0" t="0" r="r" b="b"/>
              <a:pathLst>
                <a:path w="560" h="560">
                  <a:moveTo>
                    <a:pt x="558" y="327"/>
                  </a:moveTo>
                  <a:cubicBezTo>
                    <a:pt x="559" y="327"/>
                    <a:pt x="560" y="326"/>
                    <a:pt x="560" y="325"/>
                  </a:cubicBezTo>
                  <a:cubicBezTo>
                    <a:pt x="560" y="235"/>
                    <a:pt x="560" y="235"/>
                    <a:pt x="560" y="235"/>
                  </a:cubicBezTo>
                  <a:cubicBezTo>
                    <a:pt x="560" y="234"/>
                    <a:pt x="559" y="233"/>
                    <a:pt x="558" y="233"/>
                  </a:cubicBezTo>
                  <a:cubicBezTo>
                    <a:pt x="487" y="233"/>
                    <a:pt x="487" y="233"/>
                    <a:pt x="487" y="233"/>
                  </a:cubicBezTo>
                  <a:cubicBezTo>
                    <a:pt x="486" y="233"/>
                    <a:pt x="485" y="232"/>
                    <a:pt x="485" y="231"/>
                  </a:cubicBezTo>
                  <a:cubicBezTo>
                    <a:pt x="459" y="170"/>
                    <a:pt x="459" y="170"/>
                    <a:pt x="459" y="170"/>
                  </a:cubicBezTo>
                  <a:cubicBezTo>
                    <a:pt x="459" y="169"/>
                    <a:pt x="459" y="168"/>
                    <a:pt x="460" y="167"/>
                  </a:cubicBezTo>
                  <a:cubicBezTo>
                    <a:pt x="510" y="116"/>
                    <a:pt x="510" y="116"/>
                    <a:pt x="510" y="116"/>
                  </a:cubicBezTo>
                  <a:cubicBezTo>
                    <a:pt x="511" y="116"/>
                    <a:pt x="511" y="114"/>
                    <a:pt x="510" y="114"/>
                  </a:cubicBezTo>
                  <a:cubicBezTo>
                    <a:pt x="447" y="50"/>
                    <a:pt x="447" y="50"/>
                    <a:pt x="447" y="50"/>
                  </a:cubicBezTo>
                  <a:cubicBezTo>
                    <a:pt x="446" y="50"/>
                    <a:pt x="445" y="50"/>
                    <a:pt x="444" y="50"/>
                  </a:cubicBezTo>
                  <a:cubicBezTo>
                    <a:pt x="394" y="101"/>
                    <a:pt x="394" y="101"/>
                    <a:pt x="394" y="101"/>
                  </a:cubicBezTo>
                  <a:cubicBezTo>
                    <a:pt x="393" y="102"/>
                    <a:pt x="391" y="102"/>
                    <a:pt x="390" y="101"/>
                  </a:cubicBezTo>
                  <a:cubicBezTo>
                    <a:pt x="329" y="76"/>
                    <a:pt x="329" y="76"/>
                    <a:pt x="329" y="76"/>
                  </a:cubicBezTo>
                  <a:cubicBezTo>
                    <a:pt x="328" y="76"/>
                    <a:pt x="327" y="74"/>
                    <a:pt x="327" y="73"/>
                  </a:cubicBezTo>
                  <a:cubicBezTo>
                    <a:pt x="327" y="2"/>
                    <a:pt x="327" y="2"/>
                    <a:pt x="327" y="2"/>
                  </a:cubicBezTo>
                  <a:cubicBezTo>
                    <a:pt x="327" y="1"/>
                    <a:pt x="326" y="0"/>
                    <a:pt x="325" y="0"/>
                  </a:cubicBezTo>
                  <a:cubicBezTo>
                    <a:pt x="236" y="0"/>
                    <a:pt x="236" y="0"/>
                    <a:pt x="236" y="0"/>
                  </a:cubicBezTo>
                  <a:cubicBezTo>
                    <a:pt x="235" y="0"/>
                    <a:pt x="234" y="1"/>
                    <a:pt x="234" y="2"/>
                  </a:cubicBezTo>
                  <a:cubicBezTo>
                    <a:pt x="234" y="73"/>
                    <a:pt x="234" y="73"/>
                    <a:pt x="234" y="73"/>
                  </a:cubicBezTo>
                  <a:cubicBezTo>
                    <a:pt x="234" y="74"/>
                    <a:pt x="233" y="76"/>
                    <a:pt x="232" y="76"/>
                  </a:cubicBezTo>
                  <a:cubicBezTo>
                    <a:pt x="171" y="101"/>
                    <a:pt x="171" y="101"/>
                    <a:pt x="171" y="101"/>
                  </a:cubicBezTo>
                  <a:cubicBezTo>
                    <a:pt x="170" y="102"/>
                    <a:pt x="168" y="102"/>
                    <a:pt x="167" y="101"/>
                  </a:cubicBezTo>
                  <a:cubicBezTo>
                    <a:pt x="117" y="50"/>
                    <a:pt x="117" y="50"/>
                    <a:pt x="117" y="50"/>
                  </a:cubicBezTo>
                  <a:cubicBezTo>
                    <a:pt x="116" y="50"/>
                    <a:pt x="115" y="50"/>
                    <a:pt x="114" y="50"/>
                  </a:cubicBezTo>
                  <a:cubicBezTo>
                    <a:pt x="51" y="114"/>
                    <a:pt x="51" y="114"/>
                    <a:pt x="51" y="114"/>
                  </a:cubicBezTo>
                  <a:cubicBezTo>
                    <a:pt x="50" y="114"/>
                    <a:pt x="50" y="116"/>
                    <a:pt x="51" y="116"/>
                  </a:cubicBezTo>
                  <a:cubicBezTo>
                    <a:pt x="101" y="167"/>
                    <a:pt x="101" y="167"/>
                    <a:pt x="101" y="167"/>
                  </a:cubicBezTo>
                  <a:cubicBezTo>
                    <a:pt x="102" y="168"/>
                    <a:pt x="102" y="169"/>
                    <a:pt x="102" y="170"/>
                  </a:cubicBezTo>
                  <a:cubicBezTo>
                    <a:pt x="76" y="231"/>
                    <a:pt x="76" y="231"/>
                    <a:pt x="76" y="231"/>
                  </a:cubicBezTo>
                  <a:cubicBezTo>
                    <a:pt x="76" y="232"/>
                    <a:pt x="75" y="233"/>
                    <a:pt x="74" y="233"/>
                  </a:cubicBezTo>
                  <a:cubicBezTo>
                    <a:pt x="2" y="233"/>
                    <a:pt x="2" y="233"/>
                    <a:pt x="2" y="233"/>
                  </a:cubicBezTo>
                  <a:cubicBezTo>
                    <a:pt x="1" y="233"/>
                    <a:pt x="0" y="234"/>
                    <a:pt x="0" y="235"/>
                  </a:cubicBezTo>
                  <a:cubicBezTo>
                    <a:pt x="0" y="325"/>
                    <a:pt x="0" y="325"/>
                    <a:pt x="0" y="325"/>
                  </a:cubicBezTo>
                  <a:cubicBezTo>
                    <a:pt x="0" y="326"/>
                    <a:pt x="1" y="327"/>
                    <a:pt x="2" y="327"/>
                  </a:cubicBezTo>
                  <a:cubicBezTo>
                    <a:pt x="74" y="327"/>
                    <a:pt x="74" y="327"/>
                    <a:pt x="74" y="327"/>
                  </a:cubicBezTo>
                  <a:cubicBezTo>
                    <a:pt x="75" y="327"/>
                    <a:pt x="76" y="327"/>
                    <a:pt x="76" y="328"/>
                  </a:cubicBezTo>
                  <a:cubicBezTo>
                    <a:pt x="102" y="390"/>
                    <a:pt x="102" y="390"/>
                    <a:pt x="102" y="390"/>
                  </a:cubicBezTo>
                  <a:cubicBezTo>
                    <a:pt x="102" y="391"/>
                    <a:pt x="102" y="392"/>
                    <a:pt x="101" y="393"/>
                  </a:cubicBezTo>
                  <a:cubicBezTo>
                    <a:pt x="51" y="443"/>
                    <a:pt x="51" y="443"/>
                    <a:pt x="51" y="443"/>
                  </a:cubicBezTo>
                  <a:cubicBezTo>
                    <a:pt x="50" y="444"/>
                    <a:pt x="50" y="446"/>
                    <a:pt x="51" y="446"/>
                  </a:cubicBezTo>
                  <a:cubicBezTo>
                    <a:pt x="114" y="510"/>
                    <a:pt x="114" y="510"/>
                    <a:pt x="114" y="510"/>
                  </a:cubicBezTo>
                  <a:cubicBezTo>
                    <a:pt x="115" y="510"/>
                    <a:pt x="116" y="510"/>
                    <a:pt x="117" y="510"/>
                  </a:cubicBezTo>
                  <a:cubicBezTo>
                    <a:pt x="167" y="459"/>
                    <a:pt x="167" y="459"/>
                    <a:pt x="167" y="459"/>
                  </a:cubicBezTo>
                  <a:cubicBezTo>
                    <a:pt x="168" y="458"/>
                    <a:pt x="170" y="458"/>
                    <a:pt x="171" y="459"/>
                  </a:cubicBezTo>
                  <a:cubicBezTo>
                    <a:pt x="232" y="484"/>
                    <a:pt x="232" y="484"/>
                    <a:pt x="232" y="484"/>
                  </a:cubicBezTo>
                  <a:cubicBezTo>
                    <a:pt x="233" y="484"/>
                    <a:pt x="234" y="486"/>
                    <a:pt x="234" y="487"/>
                  </a:cubicBezTo>
                  <a:cubicBezTo>
                    <a:pt x="234" y="558"/>
                    <a:pt x="234" y="558"/>
                    <a:pt x="234" y="558"/>
                  </a:cubicBezTo>
                  <a:cubicBezTo>
                    <a:pt x="234" y="559"/>
                    <a:pt x="235" y="560"/>
                    <a:pt x="236" y="560"/>
                  </a:cubicBezTo>
                  <a:cubicBezTo>
                    <a:pt x="325" y="560"/>
                    <a:pt x="325" y="560"/>
                    <a:pt x="325" y="560"/>
                  </a:cubicBezTo>
                  <a:cubicBezTo>
                    <a:pt x="326" y="560"/>
                    <a:pt x="327" y="559"/>
                    <a:pt x="327" y="558"/>
                  </a:cubicBezTo>
                  <a:cubicBezTo>
                    <a:pt x="327" y="487"/>
                    <a:pt x="327" y="487"/>
                    <a:pt x="327" y="487"/>
                  </a:cubicBezTo>
                  <a:cubicBezTo>
                    <a:pt x="327" y="486"/>
                    <a:pt x="328" y="484"/>
                    <a:pt x="329" y="484"/>
                  </a:cubicBezTo>
                  <a:cubicBezTo>
                    <a:pt x="390" y="459"/>
                    <a:pt x="390" y="459"/>
                    <a:pt x="390" y="459"/>
                  </a:cubicBezTo>
                  <a:cubicBezTo>
                    <a:pt x="391" y="458"/>
                    <a:pt x="393" y="458"/>
                    <a:pt x="394" y="459"/>
                  </a:cubicBezTo>
                  <a:cubicBezTo>
                    <a:pt x="444" y="510"/>
                    <a:pt x="444" y="510"/>
                    <a:pt x="444" y="510"/>
                  </a:cubicBezTo>
                  <a:cubicBezTo>
                    <a:pt x="445" y="510"/>
                    <a:pt x="446" y="510"/>
                    <a:pt x="447" y="510"/>
                  </a:cubicBezTo>
                  <a:cubicBezTo>
                    <a:pt x="510" y="446"/>
                    <a:pt x="510" y="446"/>
                    <a:pt x="510" y="446"/>
                  </a:cubicBezTo>
                  <a:cubicBezTo>
                    <a:pt x="511" y="446"/>
                    <a:pt x="511" y="444"/>
                    <a:pt x="510" y="444"/>
                  </a:cubicBezTo>
                  <a:cubicBezTo>
                    <a:pt x="460" y="393"/>
                    <a:pt x="460" y="393"/>
                    <a:pt x="460" y="393"/>
                  </a:cubicBezTo>
                  <a:cubicBezTo>
                    <a:pt x="459" y="392"/>
                    <a:pt x="459" y="391"/>
                    <a:pt x="459" y="390"/>
                  </a:cubicBezTo>
                  <a:cubicBezTo>
                    <a:pt x="484" y="329"/>
                    <a:pt x="484" y="329"/>
                    <a:pt x="484" y="329"/>
                  </a:cubicBezTo>
                  <a:cubicBezTo>
                    <a:pt x="485" y="327"/>
                    <a:pt x="486" y="327"/>
                    <a:pt x="487" y="327"/>
                  </a:cubicBezTo>
                  <a:lnTo>
                    <a:pt x="558" y="327"/>
                  </a:lnTo>
                  <a:close/>
                  <a:moveTo>
                    <a:pt x="374" y="280"/>
                  </a:moveTo>
                  <a:cubicBezTo>
                    <a:pt x="374" y="332"/>
                    <a:pt x="332" y="373"/>
                    <a:pt x="281" y="373"/>
                  </a:cubicBezTo>
                  <a:cubicBezTo>
                    <a:pt x="229" y="373"/>
                    <a:pt x="187" y="332"/>
                    <a:pt x="187" y="280"/>
                  </a:cubicBezTo>
                  <a:cubicBezTo>
                    <a:pt x="187" y="228"/>
                    <a:pt x="229" y="187"/>
                    <a:pt x="281" y="187"/>
                  </a:cubicBezTo>
                  <a:cubicBezTo>
                    <a:pt x="332" y="187"/>
                    <a:pt x="374" y="228"/>
                    <a:pt x="374" y="28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45718"/>
              <a:endParaRPr lang="en-CA" sz="1633">
                <a:solidFill>
                  <a:srgbClr val="1F497D"/>
                </a:solidFill>
              </a:endParaRPr>
            </a:p>
          </p:txBody>
        </p:sp>
      </p:grpSp>
      <p:pic>
        <p:nvPicPr>
          <p:cNvPr id="44" name="Image 4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39545" y="388578"/>
            <a:ext cx="3301827" cy="375232"/>
          </a:xfrm>
          <a:prstGeom prst="rect">
            <a:avLst/>
          </a:prstGeom>
        </p:spPr>
      </p:pic>
    </p:spTree>
    <p:extLst>
      <p:ext uri="{BB962C8B-B14F-4D97-AF65-F5344CB8AC3E}">
        <p14:creationId xmlns:p14="http://schemas.microsoft.com/office/powerpoint/2010/main" val="25066034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09725"/>
            <a:ext cx="5276849"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09725"/>
            <a:ext cx="527896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6966623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100960"/>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6641137"/>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457239"/>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29332137"/>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10523042"/>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80812325"/>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1" y="508001"/>
            <a:ext cx="2688167" cy="6054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42952" y="508001"/>
            <a:ext cx="7867649" cy="6054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120216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1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5" y="1304505"/>
            <a:ext cx="11368461" cy="4428975"/>
          </a:xfrm>
        </p:spPr>
        <p:txBody>
          <a:bodyPr>
            <a:noAutofit/>
          </a:bodyPr>
          <a:lstStyle>
            <a:lvl2pPr>
              <a:tabLst/>
              <a:defRPr/>
            </a:lvl2p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987600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1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GB" dirty="0"/>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Tree>
    <p:extLst>
      <p:ext uri="{BB962C8B-B14F-4D97-AF65-F5344CB8AC3E}">
        <p14:creationId xmlns:p14="http://schemas.microsoft.com/office/powerpoint/2010/main" val="210558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2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6" y="1304505"/>
            <a:ext cx="554938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6242612" y="1304505"/>
            <a:ext cx="5515260"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967574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9" y="1304505"/>
            <a:ext cx="3618143"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4291458" y="1304505"/>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8162997" y="1304505"/>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 name="Titl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39082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de">
    <p:spTree>
      <p:nvGrpSpPr>
        <p:cNvPr id="1" name=""/>
        <p:cNvGrpSpPr/>
        <p:nvPr/>
      </p:nvGrpSpPr>
      <p:grpSpPr>
        <a:xfrm>
          <a:off x="0" y="0"/>
          <a:ext cx="0" cy="0"/>
          <a:chOff x="0" y="0"/>
          <a:chExt cx="0" cy="0"/>
        </a:xfrm>
      </p:grpSpPr>
      <p:sp>
        <p:nvSpPr>
          <p:cNvPr id="19" name="Right Triangle 18"/>
          <p:cNvSpPr/>
          <p:nvPr userDrawn="1"/>
        </p:nvSpPr>
        <p:spPr>
          <a:xfrm rot="10800000">
            <a:off x="3919974" y="0"/>
            <a:ext cx="8292877" cy="6597041"/>
          </a:xfrm>
          <a:prstGeom prst="r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0" name="Chord 19"/>
          <p:cNvSpPr/>
          <p:nvPr userDrawn="1"/>
        </p:nvSpPr>
        <p:spPr>
          <a:xfrm rot="1972732">
            <a:off x="7267117" y="1337847"/>
            <a:ext cx="3824524" cy="3042438"/>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1" name="Oval 20"/>
          <p:cNvSpPr/>
          <p:nvPr userDrawn="1"/>
        </p:nvSpPr>
        <p:spPr>
          <a:xfrm>
            <a:off x="6475987" y="780630"/>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5" name="Rectangle 1"/>
          <p:cNvSpPr/>
          <p:nvPr userDrawn="1"/>
        </p:nvSpPr>
        <p:spPr>
          <a:xfrm>
            <a:off x="5942514" y="-8244"/>
            <a:ext cx="6280762" cy="6882881"/>
          </a:xfrm>
          <a:custGeom>
            <a:avLst/>
            <a:gdLst>
              <a:gd name="connsiteX0" fmla="*/ 0 w 4493768"/>
              <a:gd name="connsiteY0" fmla="*/ 0 h 7561263"/>
              <a:gd name="connsiteX1" fmla="*/ 4493768 w 4493768"/>
              <a:gd name="connsiteY1" fmla="*/ 0 h 7561263"/>
              <a:gd name="connsiteX2" fmla="*/ 4493768 w 4493768"/>
              <a:gd name="connsiteY2" fmla="*/ 7561263 h 7561263"/>
              <a:gd name="connsiteX3" fmla="*/ 0 w 4493768"/>
              <a:gd name="connsiteY3" fmla="*/ 7561263 h 7561263"/>
              <a:gd name="connsiteX4" fmla="*/ 0 w 4493768"/>
              <a:gd name="connsiteY4" fmla="*/ 0 h 7561263"/>
              <a:gd name="connsiteX0" fmla="*/ 987552 w 5481320"/>
              <a:gd name="connsiteY0" fmla="*/ 0 h 7570407"/>
              <a:gd name="connsiteX1" fmla="*/ 5481320 w 5481320"/>
              <a:gd name="connsiteY1" fmla="*/ 0 h 7570407"/>
              <a:gd name="connsiteX2" fmla="*/ 5481320 w 5481320"/>
              <a:gd name="connsiteY2" fmla="*/ 7561263 h 7570407"/>
              <a:gd name="connsiteX3" fmla="*/ 0 w 5481320"/>
              <a:gd name="connsiteY3" fmla="*/ 7570407 h 7570407"/>
              <a:gd name="connsiteX4" fmla="*/ 987552 w 5481320"/>
              <a:gd name="connsiteY4" fmla="*/ 0 h 7570407"/>
              <a:gd name="connsiteX0" fmla="*/ 987552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987552 w 5499608"/>
              <a:gd name="connsiteY4" fmla="*/ 0 h 7579551"/>
              <a:gd name="connsiteX0" fmla="*/ 2404872 w 5499608"/>
              <a:gd name="connsiteY0" fmla="*/ 9144 h 7579551"/>
              <a:gd name="connsiteX1" fmla="*/ 5481320 w 5499608"/>
              <a:gd name="connsiteY1" fmla="*/ 0 h 7579551"/>
              <a:gd name="connsiteX2" fmla="*/ 5499608 w 5499608"/>
              <a:gd name="connsiteY2" fmla="*/ 7579551 h 7579551"/>
              <a:gd name="connsiteX3" fmla="*/ 0 w 5499608"/>
              <a:gd name="connsiteY3" fmla="*/ 7570407 h 7579551"/>
              <a:gd name="connsiteX4" fmla="*/ 2404872 w 5499608"/>
              <a:gd name="connsiteY4" fmla="*/ 9144 h 7579551"/>
              <a:gd name="connsiteX0" fmla="*/ 2423160 w 5499608"/>
              <a:gd name="connsiteY0" fmla="*/ 0 h 7588695"/>
              <a:gd name="connsiteX1" fmla="*/ 5481320 w 5499608"/>
              <a:gd name="connsiteY1" fmla="*/ 9144 h 7588695"/>
              <a:gd name="connsiteX2" fmla="*/ 5499608 w 5499608"/>
              <a:gd name="connsiteY2" fmla="*/ 7588695 h 7588695"/>
              <a:gd name="connsiteX3" fmla="*/ 0 w 5499608"/>
              <a:gd name="connsiteY3" fmla="*/ 7579551 h 7588695"/>
              <a:gd name="connsiteX4" fmla="*/ 2423160 w 5499608"/>
              <a:gd name="connsiteY4" fmla="*/ 0 h 7588695"/>
              <a:gd name="connsiteX0" fmla="*/ 4864608 w 5499608"/>
              <a:gd name="connsiteY0" fmla="*/ 0 h 7579551"/>
              <a:gd name="connsiteX1" fmla="*/ 5481320 w 5499608"/>
              <a:gd name="connsiteY1" fmla="*/ 0 h 7579551"/>
              <a:gd name="connsiteX2" fmla="*/ 5499608 w 5499608"/>
              <a:gd name="connsiteY2" fmla="*/ 7579551 h 7579551"/>
              <a:gd name="connsiteX3" fmla="*/ 0 w 5499608"/>
              <a:gd name="connsiteY3" fmla="*/ 7570407 h 7579551"/>
              <a:gd name="connsiteX4" fmla="*/ 4864608 w 5499608"/>
              <a:gd name="connsiteY4" fmla="*/ 0 h 7579551"/>
              <a:gd name="connsiteX0" fmla="*/ 4864608 w 5508752"/>
              <a:gd name="connsiteY0" fmla="*/ 9144 h 7588695"/>
              <a:gd name="connsiteX1" fmla="*/ 5508752 w 5508752"/>
              <a:gd name="connsiteY1" fmla="*/ 0 h 7588695"/>
              <a:gd name="connsiteX2" fmla="*/ 5499608 w 5508752"/>
              <a:gd name="connsiteY2" fmla="*/ 7588695 h 7588695"/>
              <a:gd name="connsiteX3" fmla="*/ 0 w 5508752"/>
              <a:gd name="connsiteY3" fmla="*/ 7579551 h 7588695"/>
              <a:gd name="connsiteX4" fmla="*/ 4864608 w 5508752"/>
              <a:gd name="connsiteY4" fmla="*/ 9144 h 758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752" h="7588695">
                <a:moveTo>
                  <a:pt x="4864608" y="9144"/>
                </a:moveTo>
                <a:lnTo>
                  <a:pt x="5508752" y="0"/>
                </a:lnTo>
                <a:lnTo>
                  <a:pt x="5499608" y="7588695"/>
                </a:lnTo>
                <a:lnTo>
                  <a:pt x="0" y="7579551"/>
                </a:lnTo>
                <a:lnTo>
                  <a:pt x="4864608" y="9144"/>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27" name="Chord 26"/>
          <p:cNvSpPr/>
          <p:nvPr userDrawn="1"/>
        </p:nvSpPr>
        <p:spPr>
          <a:xfrm rot="18900000">
            <a:off x="4914631" y="794689"/>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sp>
        <p:nvSpPr>
          <p:cNvPr id="39" name="Chord 38"/>
          <p:cNvSpPr/>
          <p:nvPr userDrawn="1"/>
        </p:nvSpPr>
        <p:spPr>
          <a:xfrm rot="12787175">
            <a:off x="7032516" y="3123270"/>
            <a:ext cx="2359713" cy="1877170"/>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79" dirty="0"/>
          </a:p>
        </p:txBody>
      </p:sp>
      <p:grpSp>
        <p:nvGrpSpPr>
          <p:cNvPr id="22" name="Group 21"/>
          <p:cNvGrpSpPr/>
          <p:nvPr userDrawn="1"/>
        </p:nvGrpSpPr>
        <p:grpSpPr>
          <a:xfrm>
            <a:off x="7481143" y="2124644"/>
            <a:ext cx="1648564" cy="1738452"/>
            <a:chOff x="6561582" y="2342519"/>
            <a:chExt cx="1445928" cy="1916724"/>
          </a:xfrm>
        </p:grpSpPr>
        <p:sp>
          <p:nvSpPr>
            <p:cNvPr id="105" name="Freeform 17"/>
            <p:cNvSpPr>
              <a:spLocks noEditPoints="1"/>
            </p:cNvSpPr>
            <p:nvPr/>
          </p:nvSpPr>
          <p:spPr bwMode="auto">
            <a:xfrm flipH="1">
              <a:off x="6895424" y="2342519"/>
              <a:ext cx="1112086" cy="1078855"/>
            </a:xfrm>
            <a:custGeom>
              <a:avLst/>
              <a:gdLst/>
              <a:ahLst/>
              <a:cxnLst>
                <a:cxn ang="0">
                  <a:pos x="1120" y="649"/>
                </a:cxn>
                <a:cxn ang="0">
                  <a:pos x="1116" y="467"/>
                </a:cxn>
                <a:cxn ang="0">
                  <a:pos x="969" y="463"/>
                </a:cxn>
                <a:cxn ang="0">
                  <a:pos x="919" y="334"/>
                </a:cxn>
                <a:cxn ang="0">
                  <a:pos x="1020" y="227"/>
                </a:cxn>
                <a:cxn ang="0">
                  <a:pos x="888" y="101"/>
                </a:cxn>
                <a:cxn ang="0">
                  <a:pos x="780" y="203"/>
                </a:cxn>
                <a:cxn ang="0">
                  <a:pos x="654" y="147"/>
                </a:cxn>
                <a:cxn ang="0">
                  <a:pos x="650" y="0"/>
                </a:cxn>
                <a:cxn ang="0">
                  <a:pos x="467" y="4"/>
                </a:cxn>
                <a:cxn ang="0">
                  <a:pos x="463" y="152"/>
                </a:cxn>
                <a:cxn ang="0">
                  <a:pos x="334" y="202"/>
                </a:cxn>
                <a:cxn ang="0">
                  <a:pos x="228" y="101"/>
                </a:cxn>
                <a:cxn ang="0">
                  <a:pos x="101" y="233"/>
                </a:cxn>
                <a:cxn ang="0">
                  <a:pos x="203" y="340"/>
                </a:cxn>
                <a:cxn ang="0">
                  <a:pos x="147" y="467"/>
                </a:cxn>
                <a:cxn ang="0">
                  <a:pos x="0" y="471"/>
                </a:cxn>
                <a:cxn ang="0">
                  <a:pos x="4" y="653"/>
                </a:cxn>
                <a:cxn ang="0">
                  <a:pos x="152" y="657"/>
                </a:cxn>
                <a:cxn ang="0">
                  <a:pos x="202" y="786"/>
                </a:cxn>
                <a:cxn ang="0">
                  <a:pos x="101" y="893"/>
                </a:cxn>
                <a:cxn ang="0">
                  <a:pos x="233" y="1019"/>
                </a:cxn>
                <a:cxn ang="0">
                  <a:pos x="341" y="917"/>
                </a:cxn>
                <a:cxn ang="0">
                  <a:pos x="467" y="973"/>
                </a:cxn>
                <a:cxn ang="0">
                  <a:pos x="471" y="1120"/>
                </a:cxn>
                <a:cxn ang="0">
                  <a:pos x="654" y="1116"/>
                </a:cxn>
                <a:cxn ang="0">
                  <a:pos x="657" y="968"/>
                </a:cxn>
                <a:cxn ang="0">
                  <a:pos x="787" y="918"/>
                </a:cxn>
                <a:cxn ang="0">
                  <a:pos x="893" y="1019"/>
                </a:cxn>
                <a:cxn ang="0">
                  <a:pos x="1020" y="887"/>
                </a:cxn>
                <a:cxn ang="0">
                  <a:pos x="918" y="780"/>
                </a:cxn>
                <a:cxn ang="0">
                  <a:pos x="974" y="653"/>
                </a:cxn>
                <a:cxn ang="0">
                  <a:pos x="560" y="803"/>
                </a:cxn>
                <a:cxn ang="0">
                  <a:pos x="560" y="317"/>
                </a:cxn>
                <a:cxn ang="0">
                  <a:pos x="560" y="803"/>
                </a:cxn>
              </a:cxnLst>
              <a:rect l="0" t="0" r="r" b="b"/>
              <a:pathLst>
                <a:path w="1120" h="1120">
                  <a:moveTo>
                    <a:pt x="1116" y="653"/>
                  </a:moveTo>
                  <a:cubicBezTo>
                    <a:pt x="1119" y="653"/>
                    <a:pt x="1120" y="652"/>
                    <a:pt x="1120" y="649"/>
                  </a:cubicBezTo>
                  <a:cubicBezTo>
                    <a:pt x="1120" y="471"/>
                    <a:pt x="1120" y="471"/>
                    <a:pt x="1120" y="471"/>
                  </a:cubicBezTo>
                  <a:cubicBezTo>
                    <a:pt x="1120" y="469"/>
                    <a:pt x="1119" y="467"/>
                    <a:pt x="1116" y="467"/>
                  </a:cubicBezTo>
                  <a:cubicBezTo>
                    <a:pt x="974" y="467"/>
                    <a:pt x="974" y="467"/>
                    <a:pt x="974" y="467"/>
                  </a:cubicBezTo>
                  <a:cubicBezTo>
                    <a:pt x="972" y="467"/>
                    <a:pt x="969" y="465"/>
                    <a:pt x="969" y="463"/>
                  </a:cubicBezTo>
                  <a:cubicBezTo>
                    <a:pt x="918" y="340"/>
                    <a:pt x="918" y="340"/>
                    <a:pt x="918" y="340"/>
                  </a:cubicBezTo>
                  <a:cubicBezTo>
                    <a:pt x="917" y="338"/>
                    <a:pt x="917" y="335"/>
                    <a:pt x="919" y="334"/>
                  </a:cubicBezTo>
                  <a:cubicBezTo>
                    <a:pt x="1020" y="233"/>
                    <a:pt x="1020" y="233"/>
                    <a:pt x="1020" y="233"/>
                  </a:cubicBezTo>
                  <a:cubicBezTo>
                    <a:pt x="1021" y="231"/>
                    <a:pt x="1021" y="229"/>
                    <a:pt x="1020" y="227"/>
                  </a:cubicBezTo>
                  <a:cubicBezTo>
                    <a:pt x="893" y="101"/>
                    <a:pt x="893" y="101"/>
                    <a:pt x="893" y="101"/>
                  </a:cubicBezTo>
                  <a:cubicBezTo>
                    <a:pt x="892" y="99"/>
                    <a:pt x="889" y="99"/>
                    <a:pt x="888" y="101"/>
                  </a:cubicBezTo>
                  <a:cubicBezTo>
                    <a:pt x="787" y="202"/>
                    <a:pt x="787" y="202"/>
                    <a:pt x="787" y="202"/>
                  </a:cubicBezTo>
                  <a:cubicBezTo>
                    <a:pt x="785" y="203"/>
                    <a:pt x="782" y="204"/>
                    <a:pt x="780" y="203"/>
                  </a:cubicBezTo>
                  <a:cubicBezTo>
                    <a:pt x="658" y="152"/>
                    <a:pt x="658" y="152"/>
                    <a:pt x="658" y="152"/>
                  </a:cubicBezTo>
                  <a:cubicBezTo>
                    <a:pt x="656" y="151"/>
                    <a:pt x="654" y="149"/>
                    <a:pt x="654" y="147"/>
                  </a:cubicBezTo>
                  <a:cubicBezTo>
                    <a:pt x="654" y="4"/>
                    <a:pt x="654" y="4"/>
                    <a:pt x="654" y="4"/>
                  </a:cubicBezTo>
                  <a:cubicBezTo>
                    <a:pt x="654" y="2"/>
                    <a:pt x="652" y="0"/>
                    <a:pt x="650" y="0"/>
                  </a:cubicBezTo>
                  <a:cubicBezTo>
                    <a:pt x="471" y="0"/>
                    <a:pt x="471" y="0"/>
                    <a:pt x="471" y="0"/>
                  </a:cubicBezTo>
                  <a:cubicBezTo>
                    <a:pt x="469" y="0"/>
                    <a:pt x="467" y="2"/>
                    <a:pt x="467" y="4"/>
                  </a:cubicBezTo>
                  <a:cubicBezTo>
                    <a:pt x="467" y="147"/>
                    <a:pt x="467" y="147"/>
                    <a:pt x="467" y="147"/>
                  </a:cubicBezTo>
                  <a:cubicBezTo>
                    <a:pt x="467" y="149"/>
                    <a:pt x="465" y="151"/>
                    <a:pt x="463" y="152"/>
                  </a:cubicBezTo>
                  <a:cubicBezTo>
                    <a:pt x="341" y="203"/>
                    <a:pt x="341" y="203"/>
                    <a:pt x="341" y="203"/>
                  </a:cubicBezTo>
                  <a:cubicBezTo>
                    <a:pt x="339" y="204"/>
                    <a:pt x="336" y="203"/>
                    <a:pt x="334" y="202"/>
                  </a:cubicBezTo>
                  <a:cubicBezTo>
                    <a:pt x="233" y="101"/>
                    <a:pt x="233" y="101"/>
                    <a:pt x="233" y="101"/>
                  </a:cubicBezTo>
                  <a:cubicBezTo>
                    <a:pt x="232" y="99"/>
                    <a:pt x="229" y="99"/>
                    <a:pt x="228" y="101"/>
                  </a:cubicBezTo>
                  <a:cubicBezTo>
                    <a:pt x="101" y="227"/>
                    <a:pt x="101" y="227"/>
                    <a:pt x="101" y="227"/>
                  </a:cubicBezTo>
                  <a:cubicBezTo>
                    <a:pt x="100" y="229"/>
                    <a:pt x="100" y="231"/>
                    <a:pt x="101" y="233"/>
                  </a:cubicBezTo>
                  <a:cubicBezTo>
                    <a:pt x="202" y="334"/>
                    <a:pt x="202" y="334"/>
                    <a:pt x="202" y="334"/>
                  </a:cubicBezTo>
                  <a:cubicBezTo>
                    <a:pt x="204" y="335"/>
                    <a:pt x="204" y="338"/>
                    <a:pt x="203" y="340"/>
                  </a:cubicBezTo>
                  <a:cubicBezTo>
                    <a:pt x="152" y="463"/>
                    <a:pt x="152" y="463"/>
                    <a:pt x="152" y="463"/>
                  </a:cubicBezTo>
                  <a:cubicBezTo>
                    <a:pt x="152" y="465"/>
                    <a:pt x="149" y="467"/>
                    <a:pt x="147" y="467"/>
                  </a:cubicBezTo>
                  <a:cubicBezTo>
                    <a:pt x="4" y="467"/>
                    <a:pt x="4" y="467"/>
                    <a:pt x="4" y="467"/>
                  </a:cubicBezTo>
                  <a:cubicBezTo>
                    <a:pt x="2" y="467"/>
                    <a:pt x="0" y="468"/>
                    <a:pt x="0" y="471"/>
                  </a:cubicBezTo>
                  <a:cubicBezTo>
                    <a:pt x="0" y="649"/>
                    <a:pt x="0" y="649"/>
                    <a:pt x="0" y="649"/>
                  </a:cubicBezTo>
                  <a:cubicBezTo>
                    <a:pt x="0" y="652"/>
                    <a:pt x="2" y="653"/>
                    <a:pt x="4" y="653"/>
                  </a:cubicBezTo>
                  <a:cubicBezTo>
                    <a:pt x="147" y="653"/>
                    <a:pt x="147" y="653"/>
                    <a:pt x="147" y="653"/>
                  </a:cubicBezTo>
                  <a:cubicBezTo>
                    <a:pt x="149" y="653"/>
                    <a:pt x="152" y="655"/>
                    <a:pt x="152" y="657"/>
                  </a:cubicBezTo>
                  <a:cubicBezTo>
                    <a:pt x="203" y="780"/>
                    <a:pt x="203" y="780"/>
                    <a:pt x="203" y="780"/>
                  </a:cubicBezTo>
                  <a:cubicBezTo>
                    <a:pt x="204" y="782"/>
                    <a:pt x="204" y="785"/>
                    <a:pt x="202" y="786"/>
                  </a:cubicBezTo>
                  <a:cubicBezTo>
                    <a:pt x="101" y="887"/>
                    <a:pt x="101" y="887"/>
                    <a:pt x="101" y="887"/>
                  </a:cubicBezTo>
                  <a:cubicBezTo>
                    <a:pt x="100" y="889"/>
                    <a:pt x="100" y="891"/>
                    <a:pt x="101" y="893"/>
                  </a:cubicBezTo>
                  <a:cubicBezTo>
                    <a:pt x="228" y="1019"/>
                    <a:pt x="228" y="1019"/>
                    <a:pt x="228" y="1019"/>
                  </a:cubicBezTo>
                  <a:cubicBezTo>
                    <a:pt x="229" y="1021"/>
                    <a:pt x="232" y="1021"/>
                    <a:pt x="233" y="1019"/>
                  </a:cubicBezTo>
                  <a:cubicBezTo>
                    <a:pt x="334" y="918"/>
                    <a:pt x="334" y="918"/>
                    <a:pt x="334" y="918"/>
                  </a:cubicBezTo>
                  <a:cubicBezTo>
                    <a:pt x="336" y="917"/>
                    <a:pt x="339" y="916"/>
                    <a:pt x="341" y="917"/>
                  </a:cubicBezTo>
                  <a:cubicBezTo>
                    <a:pt x="463" y="968"/>
                    <a:pt x="463" y="968"/>
                    <a:pt x="463" y="968"/>
                  </a:cubicBezTo>
                  <a:cubicBezTo>
                    <a:pt x="465" y="969"/>
                    <a:pt x="467" y="971"/>
                    <a:pt x="467" y="973"/>
                  </a:cubicBezTo>
                  <a:cubicBezTo>
                    <a:pt x="467" y="1116"/>
                    <a:pt x="467" y="1116"/>
                    <a:pt x="467" y="1116"/>
                  </a:cubicBezTo>
                  <a:cubicBezTo>
                    <a:pt x="467" y="1118"/>
                    <a:pt x="469" y="1120"/>
                    <a:pt x="471" y="1120"/>
                  </a:cubicBezTo>
                  <a:cubicBezTo>
                    <a:pt x="650" y="1120"/>
                    <a:pt x="650" y="1120"/>
                    <a:pt x="650" y="1120"/>
                  </a:cubicBezTo>
                  <a:cubicBezTo>
                    <a:pt x="652" y="1120"/>
                    <a:pt x="654" y="1118"/>
                    <a:pt x="654" y="1116"/>
                  </a:cubicBezTo>
                  <a:cubicBezTo>
                    <a:pt x="654" y="973"/>
                    <a:pt x="654" y="973"/>
                    <a:pt x="654" y="973"/>
                  </a:cubicBezTo>
                  <a:cubicBezTo>
                    <a:pt x="654" y="971"/>
                    <a:pt x="655" y="969"/>
                    <a:pt x="657" y="968"/>
                  </a:cubicBezTo>
                  <a:cubicBezTo>
                    <a:pt x="780" y="917"/>
                    <a:pt x="780" y="917"/>
                    <a:pt x="780" y="917"/>
                  </a:cubicBezTo>
                  <a:cubicBezTo>
                    <a:pt x="782" y="916"/>
                    <a:pt x="785" y="917"/>
                    <a:pt x="787" y="918"/>
                  </a:cubicBezTo>
                  <a:cubicBezTo>
                    <a:pt x="888" y="1019"/>
                    <a:pt x="888" y="1019"/>
                    <a:pt x="888" y="1019"/>
                  </a:cubicBezTo>
                  <a:cubicBezTo>
                    <a:pt x="889" y="1021"/>
                    <a:pt x="892" y="1021"/>
                    <a:pt x="893" y="1019"/>
                  </a:cubicBezTo>
                  <a:cubicBezTo>
                    <a:pt x="1020" y="893"/>
                    <a:pt x="1020" y="893"/>
                    <a:pt x="1020" y="893"/>
                  </a:cubicBezTo>
                  <a:cubicBezTo>
                    <a:pt x="1021" y="891"/>
                    <a:pt x="1021" y="889"/>
                    <a:pt x="1020" y="887"/>
                  </a:cubicBezTo>
                  <a:cubicBezTo>
                    <a:pt x="919" y="786"/>
                    <a:pt x="919" y="786"/>
                    <a:pt x="919" y="786"/>
                  </a:cubicBezTo>
                  <a:cubicBezTo>
                    <a:pt x="917" y="785"/>
                    <a:pt x="917" y="782"/>
                    <a:pt x="918" y="780"/>
                  </a:cubicBezTo>
                  <a:cubicBezTo>
                    <a:pt x="969" y="657"/>
                    <a:pt x="969" y="657"/>
                    <a:pt x="969" y="657"/>
                  </a:cubicBezTo>
                  <a:cubicBezTo>
                    <a:pt x="969" y="655"/>
                    <a:pt x="972" y="653"/>
                    <a:pt x="974" y="653"/>
                  </a:cubicBezTo>
                  <a:lnTo>
                    <a:pt x="1116" y="653"/>
                  </a:lnTo>
                  <a:close/>
                  <a:moveTo>
                    <a:pt x="560" y="803"/>
                  </a:moveTo>
                  <a:cubicBezTo>
                    <a:pt x="426" y="803"/>
                    <a:pt x="318" y="694"/>
                    <a:pt x="318" y="560"/>
                  </a:cubicBezTo>
                  <a:cubicBezTo>
                    <a:pt x="318" y="426"/>
                    <a:pt x="426" y="317"/>
                    <a:pt x="560" y="317"/>
                  </a:cubicBezTo>
                  <a:cubicBezTo>
                    <a:pt x="694" y="317"/>
                    <a:pt x="803" y="426"/>
                    <a:pt x="803" y="560"/>
                  </a:cubicBezTo>
                  <a:cubicBezTo>
                    <a:pt x="803" y="694"/>
                    <a:pt x="694" y="803"/>
                    <a:pt x="560" y="80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CA" sz="1633"/>
            </a:p>
          </p:txBody>
        </p:sp>
        <p:sp>
          <p:nvSpPr>
            <p:cNvPr id="106" name="Freeform 18"/>
            <p:cNvSpPr>
              <a:spLocks noEditPoints="1"/>
            </p:cNvSpPr>
            <p:nvPr/>
          </p:nvSpPr>
          <p:spPr bwMode="auto">
            <a:xfrm flipH="1">
              <a:off x="7146936" y="3483224"/>
              <a:ext cx="799921" cy="776019"/>
            </a:xfrm>
            <a:custGeom>
              <a:avLst/>
              <a:gdLst/>
              <a:ahLst/>
              <a:cxnLst>
                <a:cxn ang="0">
                  <a:pos x="1120" y="649"/>
                </a:cxn>
                <a:cxn ang="0">
                  <a:pos x="1116" y="467"/>
                </a:cxn>
                <a:cxn ang="0">
                  <a:pos x="969" y="463"/>
                </a:cxn>
                <a:cxn ang="0">
                  <a:pos x="919" y="334"/>
                </a:cxn>
                <a:cxn ang="0">
                  <a:pos x="1020" y="227"/>
                </a:cxn>
                <a:cxn ang="0">
                  <a:pos x="888" y="101"/>
                </a:cxn>
                <a:cxn ang="0">
                  <a:pos x="780" y="203"/>
                </a:cxn>
                <a:cxn ang="0">
                  <a:pos x="654" y="147"/>
                </a:cxn>
                <a:cxn ang="0">
                  <a:pos x="650" y="0"/>
                </a:cxn>
                <a:cxn ang="0">
                  <a:pos x="467" y="4"/>
                </a:cxn>
                <a:cxn ang="0">
                  <a:pos x="463" y="152"/>
                </a:cxn>
                <a:cxn ang="0">
                  <a:pos x="334" y="202"/>
                </a:cxn>
                <a:cxn ang="0">
                  <a:pos x="228" y="101"/>
                </a:cxn>
                <a:cxn ang="0">
                  <a:pos x="101" y="233"/>
                </a:cxn>
                <a:cxn ang="0">
                  <a:pos x="203" y="340"/>
                </a:cxn>
                <a:cxn ang="0">
                  <a:pos x="147" y="467"/>
                </a:cxn>
                <a:cxn ang="0">
                  <a:pos x="0" y="471"/>
                </a:cxn>
                <a:cxn ang="0">
                  <a:pos x="4" y="653"/>
                </a:cxn>
                <a:cxn ang="0">
                  <a:pos x="152" y="657"/>
                </a:cxn>
                <a:cxn ang="0">
                  <a:pos x="202" y="786"/>
                </a:cxn>
                <a:cxn ang="0">
                  <a:pos x="101" y="893"/>
                </a:cxn>
                <a:cxn ang="0">
                  <a:pos x="233" y="1019"/>
                </a:cxn>
                <a:cxn ang="0">
                  <a:pos x="341" y="917"/>
                </a:cxn>
                <a:cxn ang="0">
                  <a:pos x="467" y="973"/>
                </a:cxn>
                <a:cxn ang="0">
                  <a:pos x="471" y="1120"/>
                </a:cxn>
                <a:cxn ang="0">
                  <a:pos x="654" y="1116"/>
                </a:cxn>
                <a:cxn ang="0">
                  <a:pos x="657" y="968"/>
                </a:cxn>
                <a:cxn ang="0">
                  <a:pos x="787" y="918"/>
                </a:cxn>
                <a:cxn ang="0">
                  <a:pos x="893" y="1019"/>
                </a:cxn>
                <a:cxn ang="0">
                  <a:pos x="1020" y="887"/>
                </a:cxn>
                <a:cxn ang="0">
                  <a:pos x="918" y="780"/>
                </a:cxn>
                <a:cxn ang="0">
                  <a:pos x="974" y="653"/>
                </a:cxn>
                <a:cxn ang="0">
                  <a:pos x="560" y="803"/>
                </a:cxn>
                <a:cxn ang="0">
                  <a:pos x="560" y="317"/>
                </a:cxn>
                <a:cxn ang="0">
                  <a:pos x="560" y="803"/>
                </a:cxn>
              </a:cxnLst>
              <a:rect l="0" t="0" r="r" b="b"/>
              <a:pathLst>
                <a:path w="1120" h="1120">
                  <a:moveTo>
                    <a:pt x="1116" y="653"/>
                  </a:moveTo>
                  <a:cubicBezTo>
                    <a:pt x="1119" y="653"/>
                    <a:pt x="1120" y="652"/>
                    <a:pt x="1120" y="649"/>
                  </a:cubicBezTo>
                  <a:cubicBezTo>
                    <a:pt x="1120" y="471"/>
                    <a:pt x="1120" y="471"/>
                    <a:pt x="1120" y="471"/>
                  </a:cubicBezTo>
                  <a:cubicBezTo>
                    <a:pt x="1120" y="469"/>
                    <a:pt x="1119" y="467"/>
                    <a:pt x="1116" y="467"/>
                  </a:cubicBezTo>
                  <a:cubicBezTo>
                    <a:pt x="974" y="467"/>
                    <a:pt x="974" y="467"/>
                    <a:pt x="974" y="467"/>
                  </a:cubicBezTo>
                  <a:cubicBezTo>
                    <a:pt x="972" y="467"/>
                    <a:pt x="969" y="465"/>
                    <a:pt x="969" y="463"/>
                  </a:cubicBezTo>
                  <a:cubicBezTo>
                    <a:pt x="918" y="340"/>
                    <a:pt x="918" y="340"/>
                    <a:pt x="918" y="340"/>
                  </a:cubicBezTo>
                  <a:cubicBezTo>
                    <a:pt x="917" y="338"/>
                    <a:pt x="917" y="335"/>
                    <a:pt x="919" y="334"/>
                  </a:cubicBezTo>
                  <a:cubicBezTo>
                    <a:pt x="1020" y="233"/>
                    <a:pt x="1020" y="233"/>
                    <a:pt x="1020" y="233"/>
                  </a:cubicBezTo>
                  <a:cubicBezTo>
                    <a:pt x="1021" y="231"/>
                    <a:pt x="1021" y="229"/>
                    <a:pt x="1020" y="227"/>
                  </a:cubicBezTo>
                  <a:cubicBezTo>
                    <a:pt x="893" y="101"/>
                    <a:pt x="893" y="101"/>
                    <a:pt x="893" y="101"/>
                  </a:cubicBezTo>
                  <a:cubicBezTo>
                    <a:pt x="892" y="99"/>
                    <a:pt x="889" y="99"/>
                    <a:pt x="888" y="101"/>
                  </a:cubicBezTo>
                  <a:cubicBezTo>
                    <a:pt x="787" y="202"/>
                    <a:pt x="787" y="202"/>
                    <a:pt x="787" y="202"/>
                  </a:cubicBezTo>
                  <a:cubicBezTo>
                    <a:pt x="785" y="203"/>
                    <a:pt x="782" y="204"/>
                    <a:pt x="780" y="203"/>
                  </a:cubicBezTo>
                  <a:cubicBezTo>
                    <a:pt x="658" y="152"/>
                    <a:pt x="658" y="152"/>
                    <a:pt x="658" y="152"/>
                  </a:cubicBezTo>
                  <a:cubicBezTo>
                    <a:pt x="656" y="151"/>
                    <a:pt x="654" y="149"/>
                    <a:pt x="654" y="147"/>
                  </a:cubicBezTo>
                  <a:cubicBezTo>
                    <a:pt x="654" y="4"/>
                    <a:pt x="654" y="4"/>
                    <a:pt x="654" y="4"/>
                  </a:cubicBezTo>
                  <a:cubicBezTo>
                    <a:pt x="654" y="2"/>
                    <a:pt x="652" y="0"/>
                    <a:pt x="650" y="0"/>
                  </a:cubicBezTo>
                  <a:cubicBezTo>
                    <a:pt x="471" y="0"/>
                    <a:pt x="471" y="0"/>
                    <a:pt x="471" y="0"/>
                  </a:cubicBezTo>
                  <a:cubicBezTo>
                    <a:pt x="469" y="0"/>
                    <a:pt x="467" y="2"/>
                    <a:pt x="467" y="4"/>
                  </a:cubicBezTo>
                  <a:cubicBezTo>
                    <a:pt x="467" y="147"/>
                    <a:pt x="467" y="147"/>
                    <a:pt x="467" y="147"/>
                  </a:cubicBezTo>
                  <a:cubicBezTo>
                    <a:pt x="467" y="149"/>
                    <a:pt x="465" y="151"/>
                    <a:pt x="463" y="152"/>
                  </a:cubicBezTo>
                  <a:cubicBezTo>
                    <a:pt x="341" y="203"/>
                    <a:pt x="341" y="203"/>
                    <a:pt x="341" y="203"/>
                  </a:cubicBezTo>
                  <a:cubicBezTo>
                    <a:pt x="339" y="204"/>
                    <a:pt x="336" y="203"/>
                    <a:pt x="334" y="202"/>
                  </a:cubicBezTo>
                  <a:cubicBezTo>
                    <a:pt x="233" y="101"/>
                    <a:pt x="233" y="101"/>
                    <a:pt x="233" y="101"/>
                  </a:cubicBezTo>
                  <a:cubicBezTo>
                    <a:pt x="232" y="99"/>
                    <a:pt x="229" y="99"/>
                    <a:pt x="228" y="101"/>
                  </a:cubicBezTo>
                  <a:cubicBezTo>
                    <a:pt x="101" y="227"/>
                    <a:pt x="101" y="227"/>
                    <a:pt x="101" y="227"/>
                  </a:cubicBezTo>
                  <a:cubicBezTo>
                    <a:pt x="100" y="229"/>
                    <a:pt x="100" y="231"/>
                    <a:pt x="101" y="233"/>
                  </a:cubicBezTo>
                  <a:cubicBezTo>
                    <a:pt x="202" y="334"/>
                    <a:pt x="202" y="334"/>
                    <a:pt x="202" y="334"/>
                  </a:cubicBezTo>
                  <a:cubicBezTo>
                    <a:pt x="204" y="335"/>
                    <a:pt x="204" y="338"/>
                    <a:pt x="203" y="340"/>
                  </a:cubicBezTo>
                  <a:cubicBezTo>
                    <a:pt x="152" y="463"/>
                    <a:pt x="152" y="463"/>
                    <a:pt x="152" y="463"/>
                  </a:cubicBezTo>
                  <a:cubicBezTo>
                    <a:pt x="152" y="465"/>
                    <a:pt x="149" y="467"/>
                    <a:pt x="147" y="467"/>
                  </a:cubicBezTo>
                  <a:cubicBezTo>
                    <a:pt x="4" y="467"/>
                    <a:pt x="4" y="467"/>
                    <a:pt x="4" y="467"/>
                  </a:cubicBezTo>
                  <a:cubicBezTo>
                    <a:pt x="2" y="467"/>
                    <a:pt x="0" y="468"/>
                    <a:pt x="0" y="471"/>
                  </a:cubicBezTo>
                  <a:cubicBezTo>
                    <a:pt x="0" y="649"/>
                    <a:pt x="0" y="649"/>
                    <a:pt x="0" y="649"/>
                  </a:cubicBezTo>
                  <a:cubicBezTo>
                    <a:pt x="0" y="652"/>
                    <a:pt x="2" y="653"/>
                    <a:pt x="4" y="653"/>
                  </a:cubicBezTo>
                  <a:cubicBezTo>
                    <a:pt x="147" y="653"/>
                    <a:pt x="147" y="653"/>
                    <a:pt x="147" y="653"/>
                  </a:cubicBezTo>
                  <a:cubicBezTo>
                    <a:pt x="149" y="653"/>
                    <a:pt x="152" y="655"/>
                    <a:pt x="152" y="657"/>
                  </a:cubicBezTo>
                  <a:cubicBezTo>
                    <a:pt x="203" y="780"/>
                    <a:pt x="203" y="780"/>
                    <a:pt x="203" y="780"/>
                  </a:cubicBezTo>
                  <a:cubicBezTo>
                    <a:pt x="204" y="782"/>
                    <a:pt x="204" y="785"/>
                    <a:pt x="202" y="786"/>
                  </a:cubicBezTo>
                  <a:cubicBezTo>
                    <a:pt x="101" y="887"/>
                    <a:pt x="101" y="887"/>
                    <a:pt x="101" y="887"/>
                  </a:cubicBezTo>
                  <a:cubicBezTo>
                    <a:pt x="100" y="889"/>
                    <a:pt x="100" y="891"/>
                    <a:pt x="101" y="893"/>
                  </a:cubicBezTo>
                  <a:cubicBezTo>
                    <a:pt x="228" y="1019"/>
                    <a:pt x="228" y="1019"/>
                    <a:pt x="228" y="1019"/>
                  </a:cubicBezTo>
                  <a:cubicBezTo>
                    <a:pt x="229" y="1021"/>
                    <a:pt x="232" y="1021"/>
                    <a:pt x="233" y="1019"/>
                  </a:cubicBezTo>
                  <a:cubicBezTo>
                    <a:pt x="334" y="918"/>
                    <a:pt x="334" y="918"/>
                    <a:pt x="334" y="918"/>
                  </a:cubicBezTo>
                  <a:cubicBezTo>
                    <a:pt x="336" y="917"/>
                    <a:pt x="339" y="916"/>
                    <a:pt x="341" y="917"/>
                  </a:cubicBezTo>
                  <a:cubicBezTo>
                    <a:pt x="463" y="968"/>
                    <a:pt x="463" y="968"/>
                    <a:pt x="463" y="968"/>
                  </a:cubicBezTo>
                  <a:cubicBezTo>
                    <a:pt x="465" y="969"/>
                    <a:pt x="467" y="971"/>
                    <a:pt x="467" y="973"/>
                  </a:cubicBezTo>
                  <a:cubicBezTo>
                    <a:pt x="467" y="1116"/>
                    <a:pt x="467" y="1116"/>
                    <a:pt x="467" y="1116"/>
                  </a:cubicBezTo>
                  <a:cubicBezTo>
                    <a:pt x="467" y="1118"/>
                    <a:pt x="469" y="1120"/>
                    <a:pt x="471" y="1120"/>
                  </a:cubicBezTo>
                  <a:cubicBezTo>
                    <a:pt x="650" y="1120"/>
                    <a:pt x="650" y="1120"/>
                    <a:pt x="650" y="1120"/>
                  </a:cubicBezTo>
                  <a:cubicBezTo>
                    <a:pt x="652" y="1120"/>
                    <a:pt x="654" y="1118"/>
                    <a:pt x="654" y="1116"/>
                  </a:cubicBezTo>
                  <a:cubicBezTo>
                    <a:pt x="654" y="973"/>
                    <a:pt x="654" y="973"/>
                    <a:pt x="654" y="973"/>
                  </a:cubicBezTo>
                  <a:cubicBezTo>
                    <a:pt x="654" y="971"/>
                    <a:pt x="655" y="969"/>
                    <a:pt x="657" y="968"/>
                  </a:cubicBezTo>
                  <a:cubicBezTo>
                    <a:pt x="780" y="917"/>
                    <a:pt x="780" y="917"/>
                    <a:pt x="780" y="917"/>
                  </a:cubicBezTo>
                  <a:cubicBezTo>
                    <a:pt x="782" y="916"/>
                    <a:pt x="785" y="917"/>
                    <a:pt x="787" y="918"/>
                  </a:cubicBezTo>
                  <a:cubicBezTo>
                    <a:pt x="888" y="1019"/>
                    <a:pt x="888" y="1019"/>
                    <a:pt x="888" y="1019"/>
                  </a:cubicBezTo>
                  <a:cubicBezTo>
                    <a:pt x="889" y="1021"/>
                    <a:pt x="892" y="1021"/>
                    <a:pt x="893" y="1019"/>
                  </a:cubicBezTo>
                  <a:cubicBezTo>
                    <a:pt x="1020" y="893"/>
                    <a:pt x="1020" y="893"/>
                    <a:pt x="1020" y="893"/>
                  </a:cubicBezTo>
                  <a:cubicBezTo>
                    <a:pt x="1021" y="891"/>
                    <a:pt x="1021" y="889"/>
                    <a:pt x="1020" y="887"/>
                  </a:cubicBezTo>
                  <a:cubicBezTo>
                    <a:pt x="919" y="786"/>
                    <a:pt x="919" y="786"/>
                    <a:pt x="919" y="786"/>
                  </a:cubicBezTo>
                  <a:cubicBezTo>
                    <a:pt x="917" y="785"/>
                    <a:pt x="917" y="782"/>
                    <a:pt x="918" y="780"/>
                  </a:cubicBezTo>
                  <a:cubicBezTo>
                    <a:pt x="969" y="657"/>
                    <a:pt x="969" y="657"/>
                    <a:pt x="969" y="657"/>
                  </a:cubicBezTo>
                  <a:cubicBezTo>
                    <a:pt x="969" y="655"/>
                    <a:pt x="972" y="653"/>
                    <a:pt x="974" y="653"/>
                  </a:cubicBezTo>
                  <a:lnTo>
                    <a:pt x="1116" y="653"/>
                  </a:lnTo>
                  <a:close/>
                  <a:moveTo>
                    <a:pt x="560" y="803"/>
                  </a:moveTo>
                  <a:cubicBezTo>
                    <a:pt x="426" y="803"/>
                    <a:pt x="318" y="694"/>
                    <a:pt x="318" y="560"/>
                  </a:cubicBezTo>
                  <a:cubicBezTo>
                    <a:pt x="318" y="426"/>
                    <a:pt x="426" y="317"/>
                    <a:pt x="560" y="317"/>
                  </a:cubicBezTo>
                  <a:cubicBezTo>
                    <a:pt x="694" y="317"/>
                    <a:pt x="803" y="426"/>
                    <a:pt x="803" y="560"/>
                  </a:cubicBezTo>
                  <a:cubicBezTo>
                    <a:pt x="803" y="694"/>
                    <a:pt x="694" y="803"/>
                    <a:pt x="560" y="80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CA" sz="1633"/>
            </a:p>
          </p:txBody>
        </p:sp>
        <p:sp>
          <p:nvSpPr>
            <p:cNvPr id="107" name="Freeform 19"/>
            <p:cNvSpPr>
              <a:spLocks noEditPoints="1"/>
            </p:cNvSpPr>
            <p:nvPr/>
          </p:nvSpPr>
          <p:spPr bwMode="auto">
            <a:xfrm flipH="1">
              <a:off x="6561582" y="3313910"/>
              <a:ext cx="557127" cy="539427"/>
            </a:xfrm>
            <a:custGeom>
              <a:avLst/>
              <a:gdLst/>
              <a:ahLst/>
              <a:cxnLst>
                <a:cxn ang="0">
                  <a:pos x="560" y="325"/>
                </a:cxn>
                <a:cxn ang="0">
                  <a:pos x="558" y="233"/>
                </a:cxn>
                <a:cxn ang="0">
                  <a:pos x="485" y="231"/>
                </a:cxn>
                <a:cxn ang="0">
                  <a:pos x="460" y="167"/>
                </a:cxn>
                <a:cxn ang="0">
                  <a:pos x="510" y="114"/>
                </a:cxn>
                <a:cxn ang="0">
                  <a:pos x="444" y="50"/>
                </a:cxn>
                <a:cxn ang="0">
                  <a:pos x="390" y="101"/>
                </a:cxn>
                <a:cxn ang="0">
                  <a:pos x="327" y="73"/>
                </a:cxn>
                <a:cxn ang="0">
                  <a:pos x="325" y="0"/>
                </a:cxn>
                <a:cxn ang="0">
                  <a:pos x="234" y="2"/>
                </a:cxn>
                <a:cxn ang="0">
                  <a:pos x="232" y="76"/>
                </a:cxn>
                <a:cxn ang="0">
                  <a:pos x="167" y="101"/>
                </a:cxn>
                <a:cxn ang="0">
                  <a:pos x="114" y="50"/>
                </a:cxn>
                <a:cxn ang="0">
                  <a:pos x="51" y="116"/>
                </a:cxn>
                <a:cxn ang="0">
                  <a:pos x="102" y="170"/>
                </a:cxn>
                <a:cxn ang="0">
                  <a:pos x="74" y="233"/>
                </a:cxn>
                <a:cxn ang="0">
                  <a:pos x="0" y="235"/>
                </a:cxn>
                <a:cxn ang="0">
                  <a:pos x="2" y="327"/>
                </a:cxn>
                <a:cxn ang="0">
                  <a:pos x="76" y="328"/>
                </a:cxn>
                <a:cxn ang="0">
                  <a:pos x="101" y="393"/>
                </a:cxn>
                <a:cxn ang="0">
                  <a:pos x="51" y="446"/>
                </a:cxn>
                <a:cxn ang="0">
                  <a:pos x="117" y="510"/>
                </a:cxn>
                <a:cxn ang="0">
                  <a:pos x="171" y="459"/>
                </a:cxn>
                <a:cxn ang="0">
                  <a:pos x="234" y="487"/>
                </a:cxn>
                <a:cxn ang="0">
                  <a:pos x="236" y="560"/>
                </a:cxn>
                <a:cxn ang="0">
                  <a:pos x="327" y="558"/>
                </a:cxn>
                <a:cxn ang="0">
                  <a:pos x="329" y="484"/>
                </a:cxn>
                <a:cxn ang="0">
                  <a:pos x="394" y="459"/>
                </a:cxn>
                <a:cxn ang="0">
                  <a:pos x="447" y="510"/>
                </a:cxn>
                <a:cxn ang="0">
                  <a:pos x="510" y="444"/>
                </a:cxn>
                <a:cxn ang="0">
                  <a:pos x="459" y="390"/>
                </a:cxn>
                <a:cxn ang="0">
                  <a:pos x="487" y="327"/>
                </a:cxn>
                <a:cxn ang="0">
                  <a:pos x="374" y="280"/>
                </a:cxn>
                <a:cxn ang="0">
                  <a:pos x="187" y="280"/>
                </a:cxn>
                <a:cxn ang="0">
                  <a:pos x="374" y="280"/>
                </a:cxn>
              </a:cxnLst>
              <a:rect l="0" t="0" r="r" b="b"/>
              <a:pathLst>
                <a:path w="560" h="560">
                  <a:moveTo>
                    <a:pt x="558" y="327"/>
                  </a:moveTo>
                  <a:cubicBezTo>
                    <a:pt x="559" y="327"/>
                    <a:pt x="560" y="326"/>
                    <a:pt x="560" y="325"/>
                  </a:cubicBezTo>
                  <a:cubicBezTo>
                    <a:pt x="560" y="235"/>
                    <a:pt x="560" y="235"/>
                    <a:pt x="560" y="235"/>
                  </a:cubicBezTo>
                  <a:cubicBezTo>
                    <a:pt x="560" y="234"/>
                    <a:pt x="559" y="233"/>
                    <a:pt x="558" y="233"/>
                  </a:cubicBezTo>
                  <a:cubicBezTo>
                    <a:pt x="487" y="233"/>
                    <a:pt x="487" y="233"/>
                    <a:pt x="487" y="233"/>
                  </a:cubicBezTo>
                  <a:cubicBezTo>
                    <a:pt x="486" y="233"/>
                    <a:pt x="485" y="232"/>
                    <a:pt x="485" y="231"/>
                  </a:cubicBezTo>
                  <a:cubicBezTo>
                    <a:pt x="459" y="170"/>
                    <a:pt x="459" y="170"/>
                    <a:pt x="459" y="170"/>
                  </a:cubicBezTo>
                  <a:cubicBezTo>
                    <a:pt x="459" y="169"/>
                    <a:pt x="459" y="168"/>
                    <a:pt x="460" y="167"/>
                  </a:cubicBezTo>
                  <a:cubicBezTo>
                    <a:pt x="510" y="116"/>
                    <a:pt x="510" y="116"/>
                    <a:pt x="510" y="116"/>
                  </a:cubicBezTo>
                  <a:cubicBezTo>
                    <a:pt x="511" y="116"/>
                    <a:pt x="511" y="114"/>
                    <a:pt x="510" y="114"/>
                  </a:cubicBezTo>
                  <a:cubicBezTo>
                    <a:pt x="447" y="50"/>
                    <a:pt x="447" y="50"/>
                    <a:pt x="447" y="50"/>
                  </a:cubicBezTo>
                  <a:cubicBezTo>
                    <a:pt x="446" y="50"/>
                    <a:pt x="445" y="50"/>
                    <a:pt x="444" y="50"/>
                  </a:cubicBezTo>
                  <a:cubicBezTo>
                    <a:pt x="394" y="101"/>
                    <a:pt x="394" y="101"/>
                    <a:pt x="394" y="101"/>
                  </a:cubicBezTo>
                  <a:cubicBezTo>
                    <a:pt x="393" y="102"/>
                    <a:pt x="391" y="102"/>
                    <a:pt x="390" y="101"/>
                  </a:cubicBezTo>
                  <a:cubicBezTo>
                    <a:pt x="329" y="76"/>
                    <a:pt x="329" y="76"/>
                    <a:pt x="329" y="76"/>
                  </a:cubicBezTo>
                  <a:cubicBezTo>
                    <a:pt x="328" y="76"/>
                    <a:pt x="327" y="74"/>
                    <a:pt x="327" y="73"/>
                  </a:cubicBezTo>
                  <a:cubicBezTo>
                    <a:pt x="327" y="2"/>
                    <a:pt x="327" y="2"/>
                    <a:pt x="327" y="2"/>
                  </a:cubicBezTo>
                  <a:cubicBezTo>
                    <a:pt x="327" y="1"/>
                    <a:pt x="326" y="0"/>
                    <a:pt x="325" y="0"/>
                  </a:cubicBezTo>
                  <a:cubicBezTo>
                    <a:pt x="236" y="0"/>
                    <a:pt x="236" y="0"/>
                    <a:pt x="236" y="0"/>
                  </a:cubicBezTo>
                  <a:cubicBezTo>
                    <a:pt x="235" y="0"/>
                    <a:pt x="234" y="1"/>
                    <a:pt x="234" y="2"/>
                  </a:cubicBezTo>
                  <a:cubicBezTo>
                    <a:pt x="234" y="73"/>
                    <a:pt x="234" y="73"/>
                    <a:pt x="234" y="73"/>
                  </a:cubicBezTo>
                  <a:cubicBezTo>
                    <a:pt x="234" y="74"/>
                    <a:pt x="233" y="76"/>
                    <a:pt x="232" y="76"/>
                  </a:cubicBezTo>
                  <a:cubicBezTo>
                    <a:pt x="171" y="101"/>
                    <a:pt x="171" y="101"/>
                    <a:pt x="171" y="101"/>
                  </a:cubicBezTo>
                  <a:cubicBezTo>
                    <a:pt x="170" y="102"/>
                    <a:pt x="168" y="102"/>
                    <a:pt x="167" y="101"/>
                  </a:cubicBezTo>
                  <a:cubicBezTo>
                    <a:pt x="117" y="50"/>
                    <a:pt x="117" y="50"/>
                    <a:pt x="117" y="50"/>
                  </a:cubicBezTo>
                  <a:cubicBezTo>
                    <a:pt x="116" y="50"/>
                    <a:pt x="115" y="50"/>
                    <a:pt x="114" y="50"/>
                  </a:cubicBezTo>
                  <a:cubicBezTo>
                    <a:pt x="51" y="114"/>
                    <a:pt x="51" y="114"/>
                    <a:pt x="51" y="114"/>
                  </a:cubicBezTo>
                  <a:cubicBezTo>
                    <a:pt x="50" y="114"/>
                    <a:pt x="50" y="116"/>
                    <a:pt x="51" y="116"/>
                  </a:cubicBezTo>
                  <a:cubicBezTo>
                    <a:pt x="101" y="167"/>
                    <a:pt x="101" y="167"/>
                    <a:pt x="101" y="167"/>
                  </a:cubicBezTo>
                  <a:cubicBezTo>
                    <a:pt x="102" y="168"/>
                    <a:pt x="102" y="169"/>
                    <a:pt x="102" y="170"/>
                  </a:cubicBezTo>
                  <a:cubicBezTo>
                    <a:pt x="76" y="231"/>
                    <a:pt x="76" y="231"/>
                    <a:pt x="76" y="231"/>
                  </a:cubicBezTo>
                  <a:cubicBezTo>
                    <a:pt x="76" y="232"/>
                    <a:pt x="75" y="233"/>
                    <a:pt x="74" y="233"/>
                  </a:cubicBezTo>
                  <a:cubicBezTo>
                    <a:pt x="2" y="233"/>
                    <a:pt x="2" y="233"/>
                    <a:pt x="2" y="233"/>
                  </a:cubicBezTo>
                  <a:cubicBezTo>
                    <a:pt x="1" y="233"/>
                    <a:pt x="0" y="234"/>
                    <a:pt x="0" y="235"/>
                  </a:cubicBezTo>
                  <a:cubicBezTo>
                    <a:pt x="0" y="325"/>
                    <a:pt x="0" y="325"/>
                    <a:pt x="0" y="325"/>
                  </a:cubicBezTo>
                  <a:cubicBezTo>
                    <a:pt x="0" y="326"/>
                    <a:pt x="1" y="327"/>
                    <a:pt x="2" y="327"/>
                  </a:cubicBezTo>
                  <a:cubicBezTo>
                    <a:pt x="74" y="327"/>
                    <a:pt x="74" y="327"/>
                    <a:pt x="74" y="327"/>
                  </a:cubicBezTo>
                  <a:cubicBezTo>
                    <a:pt x="75" y="327"/>
                    <a:pt x="76" y="327"/>
                    <a:pt x="76" y="328"/>
                  </a:cubicBezTo>
                  <a:cubicBezTo>
                    <a:pt x="102" y="390"/>
                    <a:pt x="102" y="390"/>
                    <a:pt x="102" y="390"/>
                  </a:cubicBezTo>
                  <a:cubicBezTo>
                    <a:pt x="102" y="391"/>
                    <a:pt x="102" y="392"/>
                    <a:pt x="101" y="393"/>
                  </a:cubicBezTo>
                  <a:cubicBezTo>
                    <a:pt x="51" y="443"/>
                    <a:pt x="51" y="443"/>
                    <a:pt x="51" y="443"/>
                  </a:cubicBezTo>
                  <a:cubicBezTo>
                    <a:pt x="50" y="444"/>
                    <a:pt x="50" y="446"/>
                    <a:pt x="51" y="446"/>
                  </a:cubicBezTo>
                  <a:cubicBezTo>
                    <a:pt x="114" y="510"/>
                    <a:pt x="114" y="510"/>
                    <a:pt x="114" y="510"/>
                  </a:cubicBezTo>
                  <a:cubicBezTo>
                    <a:pt x="115" y="510"/>
                    <a:pt x="116" y="510"/>
                    <a:pt x="117" y="510"/>
                  </a:cubicBezTo>
                  <a:cubicBezTo>
                    <a:pt x="167" y="459"/>
                    <a:pt x="167" y="459"/>
                    <a:pt x="167" y="459"/>
                  </a:cubicBezTo>
                  <a:cubicBezTo>
                    <a:pt x="168" y="458"/>
                    <a:pt x="170" y="458"/>
                    <a:pt x="171" y="459"/>
                  </a:cubicBezTo>
                  <a:cubicBezTo>
                    <a:pt x="232" y="484"/>
                    <a:pt x="232" y="484"/>
                    <a:pt x="232" y="484"/>
                  </a:cubicBezTo>
                  <a:cubicBezTo>
                    <a:pt x="233" y="484"/>
                    <a:pt x="234" y="486"/>
                    <a:pt x="234" y="487"/>
                  </a:cubicBezTo>
                  <a:cubicBezTo>
                    <a:pt x="234" y="558"/>
                    <a:pt x="234" y="558"/>
                    <a:pt x="234" y="558"/>
                  </a:cubicBezTo>
                  <a:cubicBezTo>
                    <a:pt x="234" y="559"/>
                    <a:pt x="235" y="560"/>
                    <a:pt x="236" y="560"/>
                  </a:cubicBezTo>
                  <a:cubicBezTo>
                    <a:pt x="325" y="560"/>
                    <a:pt x="325" y="560"/>
                    <a:pt x="325" y="560"/>
                  </a:cubicBezTo>
                  <a:cubicBezTo>
                    <a:pt x="326" y="560"/>
                    <a:pt x="327" y="559"/>
                    <a:pt x="327" y="558"/>
                  </a:cubicBezTo>
                  <a:cubicBezTo>
                    <a:pt x="327" y="487"/>
                    <a:pt x="327" y="487"/>
                    <a:pt x="327" y="487"/>
                  </a:cubicBezTo>
                  <a:cubicBezTo>
                    <a:pt x="327" y="486"/>
                    <a:pt x="328" y="484"/>
                    <a:pt x="329" y="484"/>
                  </a:cubicBezTo>
                  <a:cubicBezTo>
                    <a:pt x="390" y="459"/>
                    <a:pt x="390" y="459"/>
                    <a:pt x="390" y="459"/>
                  </a:cubicBezTo>
                  <a:cubicBezTo>
                    <a:pt x="391" y="458"/>
                    <a:pt x="393" y="458"/>
                    <a:pt x="394" y="459"/>
                  </a:cubicBezTo>
                  <a:cubicBezTo>
                    <a:pt x="444" y="510"/>
                    <a:pt x="444" y="510"/>
                    <a:pt x="444" y="510"/>
                  </a:cubicBezTo>
                  <a:cubicBezTo>
                    <a:pt x="445" y="510"/>
                    <a:pt x="446" y="510"/>
                    <a:pt x="447" y="510"/>
                  </a:cubicBezTo>
                  <a:cubicBezTo>
                    <a:pt x="510" y="446"/>
                    <a:pt x="510" y="446"/>
                    <a:pt x="510" y="446"/>
                  </a:cubicBezTo>
                  <a:cubicBezTo>
                    <a:pt x="511" y="446"/>
                    <a:pt x="511" y="444"/>
                    <a:pt x="510" y="444"/>
                  </a:cubicBezTo>
                  <a:cubicBezTo>
                    <a:pt x="460" y="393"/>
                    <a:pt x="460" y="393"/>
                    <a:pt x="460" y="393"/>
                  </a:cubicBezTo>
                  <a:cubicBezTo>
                    <a:pt x="459" y="392"/>
                    <a:pt x="459" y="391"/>
                    <a:pt x="459" y="390"/>
                  </a:cubicBezTo>
                  <a:cubicBezTo>
                    <a:pt x="484" y="329"/>
                    <a:pt x="484" y="329"/>
                    <a:pt x="484" y="329"/>
                  </a:cubicBezTo>
                  <a:cubicBezTo>
                    <a:pt x="485" y="327"/>
                    <a:pt x="486" y="327"/>
                    <a:pt x="487" y="327"/>
                  </a:cubicBezTo>
                  <a:lnTo>
                    <a:pt x="558" y="327"/>
                  </a:lnTo>
                  <a:close/>
                  <a:moveTo>
                    <a:pt x="374" y="280"/>
                  </a:moveTo>
                  <a:cubicBezTo>
                    <a:pt x="374" y="332"/>
                    <a:pt x="332" y="373"/>
                    <a:pt x="281" y="373"/>
                  </a:cubicBezTo>
                  <a:cubicBezTo>
                    <a:pt x="229" y="373"/>
                    <a:pt x="187" y="332"/>
                    <a:pt x="187" y="280"/>
                  </a:cubicBezTo>
                  <a:cubicBezTo>
                    <a:pt x="187" y="228"/>
                    <a:pt x="229" y="187"/>
                    <a:pt x="281" y="187"/>
                  </a:cubicBezTo>
                  <a:cubicBezTo>
                    <a:pt x="332" y="187"/>
                    <a:pt x="374" y="228"/>
                    <a:pt x="374" y="28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CA" sz="1633"/>
            </a:p>
          </p:txBody>
        </p:sp>
      </p:grpSp>
    </p:spTree>
    <p:extLst>
      <p:ext uri="{BB962C8B-B14F-4D97-AF65-F5344CB8AC3E}">
        <p14:creationId xmlns:p14="http://schemas.microsoft.com/office/powerpoint/2010/main" val="2050606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4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7" y="1304505"/>
            <a:ext cx="264507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3318390" y="1304505"/>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9133978" y="1304505"/>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6226185" y="1304505"/>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289547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5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6" y="1304505"/>
            <a:ext cx="206351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2736834" y="1304505"/>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9715537" y="1304505"/>
            <a:ext cx="206559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5063067" y="1304505"/>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2" name="Text Placeholder 24"/>
          <p:cNvSpPr>
            <a:spLocks noGrp="1"/>
          </p:cNvSpPr>
          <p:nvPr>
            <p:ph type="body" sz="quarter" idx="17"/>
          </p:nvPr>
        </p:nvSpPr>
        <p:spPr>
          <a:xfrm>
            <a:off x="7389302" y="1304505"/>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8943976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6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solidFill>
                  <a:srgbClr val="58595B"/>
                </a:solidFill>
              </a:rPr>
              <a:pPr/>
              <a:t>‹#›</a:t>
            </a:fld>
            <a:endParaRPr lang="en-GB">
              <a:solidFill>
                <a:srgbClr val="58595B"/>
              </a:solidFill>
            </a:endParaRPr>
          </a:p>
        </p:txBody>
      </p:sp>
      <p:sp>
        <p:nvSpPr>
          <p:cNvPr id="25" name="Text Placeholder 24"/>
          <p:cNvSpPr>
            <a:spLocks noGrp="1"/>
          </p:cNvSpPr>
          <p:nvPr>
            <p:ph type="body" sz="quarter" idx="13"/>
          </p:nvPr>
        </p:nvSpPr>
        <p:spPr>
          <a:xfrm>
            <a:off x="412675"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2345143"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10075019"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4277612"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2" name="Text Placeholder 24"/>
          <p:cNvSpPr>
            <a:spLocks noGrp="1"/>
          </p:cNvSpPr>
          <p:nvPr>
            <p:ph type="body" sz="quarter" idx="17"/>
          </p:nvPr>
        </p:nvSpPr>
        <p:spPr>
          <a:xfrm>
            <a:off x="6210081"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3" name="Text Placeholder 24"/>
          <p:cNvSpPr>
            <a:spLocks noGrp="1"/>
          </p:cNvSpPr>
          <p:nvPr>
            <p:ph type="body" sz="quarter" idx="18"/>
          </p:nvPr>
        </p:nvSpPr>
        <p:spPr>
          <a:xfrm>
            <a:off x="8142549" y="1304505"/>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701319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34AE20F-330F-454C-9011-43B717E650F2}" type="slidenum">
              <a:rPr lang="en-GB" smtClean="0">
                <a:solidFill>
                  <a:srgbClr val="58595B"/>
                </a:solidFill>
              </a:rPr>
              <a:pPr/>
              <a:t>‹#›</a:t>
            </a:fld>
            <a:endParaRPr lang="en-GB" dirty="0">
              <a:solidFill>
                <a:srgbClr val="58595B"/>
              </a:solidFill>
            </a:endParaRPr>
          </a:p>
        </p:txBody>
      </p:sp>
    </p:spTree>
    <p:extLst>
      <p:ext uri="{BB962C8B-B14F-4D97-AF65-F5344CB8AC3E}">
        <p14:creationId xmlns:p14="http://schemas.microsoft.com/office/powerpoint/2010/main" val="1668053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8_Title slde">
    <p:bg>
      <p:bgPr>
        <a:solidFill>
          <a:schemeClr val="tx1"/>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095969">
            <a:off x="5840532" y="2060078"/>
            <a:ext cx="3113596" cy="2476889"/>
          </a:xfrm>
          <a:prstGeom prst="chord">
            <a:avLst>
              <a:gd name="adj1" fmla="val 5373729"/>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24890" y="786478"/>
            <a:ext cx="867775" cy="690322"/>
          </a:xfrm>
          <a:prstGeom prst="chord">
            <a:avLst>
              <a:gd name="adj1" fmla="val 5359399"/>
              <a:gd name="adj2" fmla="val 161764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1888847">
            <a:off x="5715247" y="3603804"/>
            <a:ext cx="2359713" cy="1877170"/>
          </a:xfrm>
          <a:prstGeom prst="chord">
            <a:avLst>
              <a:gd name="adj1" fmla="val 5359399"/>
              <a:gd name="adj2" fmla="val 161990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solidFill>
                  <a:srgbClr val="FFFFFF"/>
                </a:solidFill>
              </a:rPr>
              <a:pPr/>
              <a:t>‹#›</a:t>
            </a:fld>
            <a:endParaRPr lang="en-GB" dirty="0">
              <a:solidFill>
                <a:srgbClr val="FFFFFF"/>
              </a:solidFill>
            </a:endParaRP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398"/>
            <a:ext cx="2534109" cy="244705"/>
          </a:xfrm>
          <a:prstGeom prst="rect">
            <a:avLst/>
          </a:prstGeom>
        </p:spPr>
      </p:pic>
    </p:spTree>
    <p:extLst>
      <p:ext uri="{BB962C8B-B14F-4D97-AF65-F5344CB8AC3E}">
        <p14:creationId xmlns:p14="http://schemas.microsoft.com/office/powerpoint/2010/main" val="738408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9_Title slde">
    <p:bg>
      <p:bgPr>
        <a:solidFill>
          <a:schemeClr val="accent1"/>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095969">
            <a:off x="5840532" y="2060078"/>
            <a:ext cx="3113596" cy="2476889"/>
          </a:xfrm>
          <a:prstGeom prst="chord">
            <a:avLst>
              <a:gd name="adj1" fmla="val 5373729"/>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24890" y="786478"/>
            <a:ext cx="867775" cy="690322"/>
          </a:xfrm>
          <a:prstGeom prst="chord">
            <a:avLst>
              <a:gd name="adj1" fmla="val 5359399"/>
              <a:gd name="adj2" fmla="val 1617644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1888847">
            <a:off x="5715247" y="3603804"/>
            <a:ext cx="2359713" cy="1877170"/>
          </a:xfrm>
          <a:prstGeom prst="chord">
            <a:avLst>
              <a:gd name="adj1" fmla="val 5359399"/>
              <a:gd name="adj2" fmla="val 1619900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solidFill>
                  <a:srgbClr val="FFFFFF"/>
                </a:solidFill>
              </a:rPr>
              <a:pPr/>
              <a:t>‹#›</a:t>
            </a:fld>
            <a:endParaRPr lang="en-GB" dirty="0">
              <a:solidFill>
                <a:srgbClr val="FFFFFF"/>
              </a:solidFill>
            </a:endParaRPr>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398"/>
            <a:ext cx="2534109" cy="244705"/>
          </a:xfrm>
          <a:prstGeom prst="rect">
            <a:avLst/>
          </a:prstGeom>
        </p:spPr>
      </p:pic>
    </p:spTree>
    <p:extLst>
      <p:ext uri="{BB962C8B-B14F-4D97-AF65-F5344CB8AC3E}">
        <p14:creationId xmlns:p14="http://schemas.microsoft.com/office/powerpoint/2010/main" val="981198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0_Title slde">
    <p:bg>
      <p:bgPr>
        <a:solidFill>
          <a:schemeClr val="accent2"/>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095969">
            <a:off x="5840532" y="2060078"/>
            <a:ext cx="3113596" cy="2476889"/>
          </a:xfrm>
          <a:prstGeom prst="chord">
            <a:avLst>
              <a:gd name="adj1" fmla="val 5373729"/>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24890" y="786478"/>
            <a:ext cx="867775" cy="690322"/>
          </a:xfrm>
          <a:prstGeom prst="chord">
            <a:avLst>
              <a:gd name="adj1" fmla="val 5359399"/>
              <a:gd name="adj2" fmla="val 161764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1888847">
            <a:off x="5715247" y="3603804"/>
            <a:ext cx="2359713" cy="1877170"/>
          </a:xfrm>
          <a:prstGeom prst="chord">
            <a:avLst>
              <a:gd name="adj1" fmla="val 5359399"/>
              <a:gd name="adj2" fmla="val 161990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solidFill>
                  <a:srgbClr val="FFFFFF"/>
                </a:solidFill>
              </a:rPr>
              <a:pPr/>
              <a:t>‹#›</a:t>
            </a:fld>
            <a:endParaRPr lang="en-GB" dirty="0">
              <a:solidFill>
                <a:srgbClr val="FFFFFF"/>
              </a:solidFill>
            </a:endParaRPr>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398"/>
            <a:ext cx="2534109" cy="244705"/>
          </a:xfrm>
          <a:prstGeom prst="rect">
            <a:avLst/>
          </a:prstGeom>
        </p:spPr>
      </p:pic>
    </p:spTree>
    <p:extLst>
      <p:ext uri="{BB962C8B-B14F-4D97-AF65-F5344CB8AC3E}">
        <p14:creationId xmlns:p14="http://schemas.microsoft.com/office/powerpoint/2010/main" val="15437998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1_Title slde">
    <p:bg>
      <p:bgPr>
        <a:solidFill>
          <a:schemeClr val="accent3"/>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gray">
          <a:xfrm>
            <a:off x="413546" y="326388"/>
            <a:ext cx="745150" cy="531752"/>
            <a:chOff x="1352" y="681"/>
            <a:chExt cx="3519" cy="3153"/>
          </a:xfrm>
        </p:grpSpPr>
        <p:sp>
          <p:nvSpPr>
            <p:cNvPr id="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8"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9"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0"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1"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2"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3"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14"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5"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6"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7"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18"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19" name="Right Triangle 18"/>
          <p:cNvSpPr/>
          <p:nvPr userDrawn="1"/>
        </p:nvSpPr>
        <p:spPr>
          <a:xfrm rot="10800000">
            <a:off x="3919974" y="0"/>
            <a:ext cx="8292877" cy="659704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0" name="Chord 19"/>
          <p:cNvSpPr/>
          <p:nvPr userDrawn="1"/>
        </p:nvSpPr>
        <p:spPr>
          <a:xfrm rot="1095969">
            <a:off x="5840532" y="2060078"/>
            <a:ext cx="3113596" cy="2476889"/>
          </a:xfrm>
          <a:prstGeom prst="chord">
            <a:avLst>
              <a:gd name="adj1" fmla="val 5373729"/>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1" name="Oval 20"/>
          <p:cNvSpPr/>
          <p:nvPr userDrawn="1"/>
        </p:nvSpPr>
        <p:spPr>
          <a:xfrm>
            <a:off x="6475987" y="780582"/>
            <a:ext cx="986653" cy="7848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27" name="Chord 26"/>
          <p:cNvSpPr/>
          <p:nvPr userDrawn="1"/>
        </p:nvSpPr>
        <p:spPr>
          <a:xfrm rot="18900000">
            <a:off x="4924890" y="786478"/>
            <a:ext cx="867775" cy="690322"/>
          </a:xfrm>
          <a:prstGeom prst="chord">
            <a:avLst>
              <a:gd name="adj1" fmla="val 5359399"/>
              <a:gd name="adj2" fmla="val 161764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39" name="Chord 38"/>
          <p:cNvSpPr/>
          <p:nvPr userDrawn="1"/>
        </p:nvSpPr>
        <p:spPr>
          <a:xfrm rot="11888847">
            <a:off x="5715247" y="3603804"/>
            <a:ext cx="2359713" cy="1877170"/>
          </a:xfrm>
          <a:prstGeom prst="chord">
            <a:avLst>
              <a:gd name="adj1" fmla="val 5359399"/>
              <a:gd name="adj2" fmla="val 161990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45718"/>
            <a:endParaRPr lang="en-GB" sz="1179" dirty="0">
              <a:solidFill>
                <a:srgbClr val="FFFFFF"/>
              </a:solidFill>
            </a:endParaRPr>
          </a:p>
        </p:txBody>
      </p:sp>
      <p:sp>
        <p:nvSpPr>
          <p:cNvPr id="50" name="Slide Number Placeholder 2"/>
          <p:cNvSpPr>
            <a:spLocks noGrp="1"/>
          </p:cNvSpPr>
          <p:nvPr>
            <p:ph type="sldNum" sz="quarter" idx="10"/>
          </p:nvPr>
        </p:nvSpPr>
        <p:spPr>
          <a:xfrm>
            <a:off x="10569968" y="6375521"/>
            <a:ext cx="1187903" cy="195406"/>
          </a:xfrm>
        </p:spPr>
        <p:txBody>
          <a:bodyPr/>
          <a:lstStyle>
            <a:lvl1pPr>
              <a:defRPr>
                <a:solidFill>
                  <a:schemeClr val="bg1"/>
                </a:solidFill>
              </a:defRPr>
            </a:lvl1pPr>
          </a:lstStyle>
          <a:p>
            <a:fld id="{D34AE20F-330F-454C-9011-43B717E650F2}" type="slidenum">
              <a:rPr lang="en-GB" smtClean="0">
                <a:solidFill>
                  <a:srgbClr val="FFFFFF"/>
                </a:solidFill>
              </a:rPr>
              <a:pPr/>
              <a:t>‹#›</a:t>
            </a:fld>
            <a:endParaRPr lang="en-GB" dirty="0">
              <a:solidFill>
                <a:srgbClr val="FFFFFF"/>
              </a:solidFill>
            </a:endParaRPr>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3406" y="6300398"/>
            <a:ext cx="2534109" cy="244705"/>
          </a:xfrm>
          <a:prstGeom prst="rect">
            <a:avLst/>
          </a:prstGeom>
        </p:spPr>
      </p:pic>
    </p:spTree>
    <p:extLst>
      <p:ext uri="{BB962C8B-B14F-4D97-AF65-F5344CB8AC3E}">
        <p14:creationId xmlns:p14="http://schemas.microsoft.com/office/powerpoint/2010/main" val="3603611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5" y="106881"/>
            <a:ext cx="10883100" cy="577841"/>
          </a:xfrm>
          <a:prstGeom prst="rect">
            <a:avLst/>
          </a:prstGeom>
        </p:spPr>
        <p:txBody>
          <a:bodyPr wrap="square" lIns="0" tIns="0" rIns="0" bIns="0" anchor="ctr" anchorCtr="0">
            <a:spAutoFit/>
          </a:bodyPr>
          <a:lstStyle>
            <a:lvl1pPr algn="l">
              <a:lnSpc>
                <a:spcPct val="90000"/>
              </a:lnSpc>
              <a:defRPr sz="2086" b="1"/>
            </a:lvl1pPr>
          </a:lstStyle>
          <a:p>
            <a:r>
              <a:rPr lang="en-US" noProof="0" dirty="0"/>
              <a:t>Click to add text</a:t>
            </a:r>
            <a:br>
              <a:rPr lang="en-US" noProof="0" dirty="0"/>
            </a:br>
            <a:endParaRPr lang="en-US" noProof="0" dirty="0"/>
          </a:p>
        </p:txBody>
      </p:sp>
      <p:sp>
        <p:nvSpPr>
          <p:cNvPr id="39" name="Freeform 34"/>
          <p:cNvSpPr>
            <a:spLocks/>
          </p:cNvSpPr>
          <p:nvPr userDrawn="1"/>
        </p:nvSpPr>
        <p:spPr bwMode="auto">
          <a:xfrm>
            <a:off x="10924118" y="1311275"/>
            <a:ext cx="1267883" cy="1949451"/>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tx2"/>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0" name="Freeform 35"/>
          <p:cNvSpPr>
            <a:spLocks/>
          </p:cNvSpPr>
          <p:nvPr userDrawn="1"/>
        </p:nvSpPr>
        <p:spPr bwMode="auto">
          <a:xfrm>
            <a:off x="11794067" y="803275"/>
            <a:ext cx="397934"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tx2"/>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1" name="Freeform 36"/>
          <p:cNvSpPr>
            <a:spLocks/>
          </p:cNvSpPr>
          <p:nvPr userDrawn="1"/>
        </p:nvSpPr>
        <p:spPr bwMode="auto">
          <a:xfrm>
            <a:off x="7516291" y="3"/>
            <a:ext cx="4288367" cy="1200151"/>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58595B">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2" name="Freeform 37"/>
          <p:cNvSpPr>
            <a:spLocks/>
          </p:cNvSpPr>
          <p:nvPr userDrawn="1"/>
        </p:nvSpPr>
        <p:spPr bwMode="auto">
          <a:xfrm>
            <a:off x="1536706" y="6553200"/>
            <a:ext cx="1598084"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tx2"/>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4" name="Foliennummernplatzhalter 5"/>
          <p:cNvSpPr>
            <a:spLocks noGrp="1"/>
          </p:cNvSpPr>
          <p:nvPr>
            <p:ph type="sldNum" sz="quarter" idx="12"/>
          </p:nvPr>
        </p:nvSpPr>
        <p:spPr>
          <a:xfrm>
            <a:off x="11779155" y="6555629"/>
            <a:ext cx="193963" cy="195438"/>
          </a:xfrm>
          <a:prstGeom prst="rect">
            <a:avLst/>
          </a:prstGeom>
        </p:spPr>
        <p:txBody>
          <a:bodyPr wrap="none" lIns="0" tIns="0" rIns="0" bIns="0" anchor="b" anchorCtr="0">
            <a:spAutoFit/>
          </a:bodyPr>
          <a:lstStyle>
            <a:lvl1pPr algn="r">
              <a:defRPr sz="1270" b="1"/>
            </a:lvl1pPr>
          </a:lstStyle>
          <a:p>
            <a:fld id="{99DB18A3-D21F-4BB0-9E84-DFB029941648}" type="slidenum">
              <a:rPr lang="de-DE" smtClean="0">
                <a:solidFill>
                  <a:srgbClr val="1F497D"/>
                </a:solidFill>
              </a:rPr>
              <a:pPr/>
              <a:t>‹#›</a:t>
            </a:fld>
            <a:endParaRPr lang="de-DE" dirty="0">
              <a:solidFill>
                <a:srgbClr val="1F497D"/>
              </a:solidFill>
            </a:endParaRPr>
          </a:p>
        </p:txBody>
      </p:sp>
      <p:sp>
        <p:nvSpPr>
          <p:cNvPr id="48" name="Freeform 38"/>
          <p:cNvSpPr>
            <a:spLocks/>
          </p:cNvSpPr>
          <p:nvPr userDrawn="1"/>
        </p:nvSpPr>
        <p:spPr bwMode="auto">
          <a:xfrm>
            <a:off x="4" y="4794251"/>
            <a:ext cx="1570567"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58595B">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Tree>
    <p:extLst>
      <p:ext uri="{BB962C8B-B14F-4D97-AF65-F5344CB8AC3E}">
        <p14:creationId xmlns:p14="http://schemas.microsoft.com/office/powerpoint/2010/main" val="32523807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4022" b="32921"/>
          <a:stretch/>
        </p:blipFill>
        <p:spPr>
          <a:xfrm>
            <a:off x="10241949" y="6310099"/>
            <a:ext cx="1680000" cy="263180"/>
          </a:xfrm>
          <a:prstGeom prst="rect">
            <a:avLst/>
          </a:prstGeom>
        </p:spPr>
      </p:pic>
      <p:sp>
        <p:nvSpPr>
          <p:cNvPr id="13" name="Title 1"/>
          <p:cNvSpPr>
            <a:spLocks noGrp="1"/>
          </p:cNvSpPr>
          <p:nvPr>
            <p:ph type="title"/>
          </p:nvPr>
        </p:nvSpPr>
        <p:spPr>
          <a:xfrm>
            <a:off x="305240" y="207495"/>
            <a:ext cx="10080000" cy="333097"/>
          </a:xfrm>
        </p:spPr>
        <p:txBody>
          <a:bodyPr anchor="ctr">
            <a:normAutofit/>
          </a:bodyPr>
          <a:lstStyle>
            <a:lvl1pPr>
              <a:lnSpc>
                <a:spcPct val="100000"/>
              </a:lnSpc>
              <a:defRPr sz="1905"/>
            </a:lvl1pPr>
          </a:lstStyle>
          <a:p>
            <a:r>
              <a:rPr lang="en-US" dirty="0"/>
              <a:t>Click to edit Master title style</a:t>
            </a:r>
          </a:p>
        </p:txBody>
      </p:sp>
      <p:cxnSp>
        <p:nvCxnSpPr>
          <p:cNvPr id="14" name="Straight Connector 13"/>
          <p:cNvCxnSpPr/>
          <p:nvPr userDrawn="1"/>
        </p:nvCxnSpPr>
        <p:spPr>
          <a:xfrm>
            <a:off x="317940" y="556682"/>
            <a:ext cx="5327651" cy="0"/>
          </a:xfrm>
          <a:prstGeom prst="line">
            <a:avLst/>
          </a:prstGeom>
          <a:ln w="19050" cap="rnd">
            <a:gradFill flip="none" rotWithShape="1">
              <a:gsLst>
                <a:gs pos="0">
                  <a:schemeClr val="accent4"/>
                </a:gs>
                <a:gs pos="50000">
                  <a:schemeClr val="accent6">
                    <a:lumMod val="60000"/>
                    <a:lumOff val="40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305240" y="6486803"/>
            <a:ext cx="9758911" cy="0"/>
          </a:xfrm>
          <a:prstGeom prst="line">
            <a:avLst/>
          </a:prstGeom>
          <a:ln w="15875" cap="rnd">
            <a:gradFill flip="none" rotWithShape="1">
              <a:gsLst>
                <a:gs pos="0">
                  <a:schemeClr val="tx1"/>
                </a:gs>
                <a:gs pos="50000">
                  <a:schemeClr val="tx1">
                    <a:lumMod val="75000"/>
                    <a:lumOff val="25000"/>
                  </a:schemeClr>
                </a:gs>
                <a:gs pos="100000">
                  <a:schemeClr val="tx1"/>
                </a:gs>
              </a:gsLst>
              <a:lin ang="0" scaled="1"/>
              <a:tileRect/>
            </a:gradFill>
            <a:headEnd type="oval" w="sm" len="sm"/>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12"/>
          </p:nvPr>
        </p:nvSpPr>
        <p:spPr>
          <a:xfrm>
            <a:off x="322970" y="6610555"/>
            <a:ext cx="264000" cy="125617"/>
          </a:xfrm>
        </p:spPr>
        <p:txBody>
          <a:bodyPr/>
          <a:lstStyle>
            <a:lvl1pPr algn="r">
              <a:defRPr sz="816" b="1">
                <a:solidFill>
                  <a:schemeClr val="tx1"/>
                </a:solidFill>
              </a:defRPr>
            </a:lvl1pPr>
          </a:lstStyle>
          <a:p>
            <a:fld id="{738995E0-F8BA-44F6-A6AF-81172280F96E}" type="slidenum">
              <a:rPr lang="en-GB" smtClean="0">
                <a:solidFill>
                  <a:srgbClr val="1F497D"/>
                </a:solidFill>
              </a:rPr>
              <a:pPr/>
              <a:t>‹#›</a:t>
            </a:fld>
            <a:endParaRPr lang="en-GB" dirty="0">
              <a:solidFill>
                <a:srgbClr val="1F497D"/>
              </a:solidFill>
            </a:endParaRPr>
          </a:p>
        </p:txBody>
      </p:sp>
      <p:cxnSp>
        <p:nvCxnSpPr>
          <p:cNvPr id="11" name="Straight Connector 10"/>
          <p:cNvCxnSpPr/>
          <p:nvPr userDrawn="1"/>
        </p:nvCxnSpPr>
        <p:spPr>
          <a:xfrm rot="5400000">
            <a:off x="654255" y="6673203"/>
            <a:ext cx="107950" cy="21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129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5" y="1304506"/>
            <a:ext cx="11368461" cy="4428975"/>
          </a:xfrm>
        </p:spPr>
        <p:txBody>
          <a:bodyPr>
            <a:noAutofit/>
          </a:bodyPr>
          <a:lstStyle>
            <a:lvl2pPr>
              <a:tabLst/>
              <a:defRPr/>
            </a:lvl2p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368220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opic &amp; Result_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0" y="97200"/>
            <a:ext cx="10883100" cy="612000"/>
          </a:xfrm>
          <a:prstGeom prst="rect">
            <a:avLst/>
          </a:prstGeom>
        </p:spPr>
        <p:txBody>
          <a:bodyPr wrap="square" lIns="0" tIns="0" rIns="0" bIns="0" anchor="ctr" anchorCtr="0">
            <a:noAutofit/>
          </a:bodyPr>
          <a:lstStyle>
            <a:lvl1pPr algn="l">
              <a:lnSpc>
                <a:spcPct val="90000"/>
              </a:lnSpc>
              <a:defRPr sz="2086" b="1"/>
            </a:lvl1pPr>
          </a:lstStyle>
          <a:p>
            <a:r>
              <a:rPr lang="en-US" noProof="0" dirty="0" err="1"/>
              <a:t>Titelmasterformat</a:t>
            </a:r>
            <a:r>
              <a:rPr lang="en-US" noProof="0" dirty="0"/>
              <a:t> </a:t>
            </a:r>
            <a:r>
              <a:rPr lang="en-US" noProof="0" dirty="0" err="1"/>
              <a:t>durch</a:t>
            </a:r>
            <a:r>
              <a:rPr lang="en-US" noProof="0" dirty="0"/>
              <a:t> </a:t>
            </a:r>
            <a:br>
              <a:rPr lang="en-US" noProof="0" dirty="0"/>
            </a:br>
            <a:r>
              <a:rPr lang="en-US" noProof="0" dirty="0" err="1"/>
              <a:t>Klicken</a:t>
            </a:r>
            <a:r>
              <a:rPr lang="en-US" noProof="0" dirty="0"/>
              <a:t> </a:t>
            </a:r>
            <a:r>
              <a:rPr lang="en-US" noProof="0" dirty="0" err="1"/>
              <a:t>bearbeiten</a:t>
            </a:r>
            <a:endParaRPr lang="en-US" noProof="0" dirty="0"/>
          </a:p>
        </p:txBody>
      </p:sp>
      <p:sp>
        <p:nvSpPr>
          <p:cNvPr id="5" name="Fußzeilenplatzhalter 4"/>
          <p:cNvSpPr>
            <a:spLocks noGrp="1"/>
          </p:cNvSpPr>
          <p:nvPr>
            <p:ph type="ftr" sz="quarter" idx="11"/>
          </p:nvPr>
        </p:nvSpPr>
        <p:spPr>
          <a:xfrm>
            <a:off x="3105599" y="6566400"/>
            <a:ext cx="4800000" cy="184666"/>
          </a:xfrm>
          <a:prstGeom prst="rect">
            <a:avLst/>
          </a:prstGeom>
        </p:spPr>
        <p:txBody>
          <a:bodyPr wrap="square" lIns="0" tIns="0" rIns="0" bIns="0" anchor="b" anchorCtr="0">
            <a:noAutofit/>
          </a:bodyPr>
          <a:lstStyle>
            <a:lvl1pPr>
              <a:defRPr sz="1270">
                <a:solidFill>
                  <a:schemeClr val="tx1"/>
                </a:solidFill>
              </a:defRPr>
            </a:lvl1pPr>
          </a:lstStyle>
          <a:p>
            <a:pPr defTabSz="945718"/>
            <a:endParaRPr lang="de-DE" dirty="0">
              <a:solidFill>
                <a:srgbClr val="1F497D"/>
              </a:solidFill>
            </a:endParaRPr>
          </a:p>
        </p:txBody>
      </p:sp>
      <p:grpSp>
        <p:nvGrpSpPr>
          <p:cNvPr id="3" name="Group 18"/>
          <p:cNvGrpSpPr>
            <a:grpSpLocks noChangeAspect="1"/>
          </p:cNvGrpSpPr>
          <p:nvPr/>
        </p:nvGrpSpPr>
        <p:grpSpPr bwMode="auto">
          <a:xfrm>
            <a:off x="201600" y="151200"/>
            <a:ext cx="696383"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grpSp>
      <p:sp>
        <p:nvSpPr>
          <p:cNvPr id="39" name="Freeform 34"/>
          <p:cNvSpPr>
            <a:spLocks/>
          </p:cNvSpPr>
          <p:nvPr/>
        </p:nvSpPr>
        <p:spPr bwMode="auto">
          <a:xfrm>
            <a:off x="10924118" y="1311275"/>
            <a:ext cx="1267883"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chemeClr val="tx1"/>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0" name="Freeform 35"/>
          <p:cNvSpPr>
            <a:spLocks/>
          </p:cNvSpPr>
          <p:nvPr/>
        </p:nvSpPr>
        <p:spPr bwMode="auto">
          <a:xfrm>
            <a:off x="11794067" y="803275"/>
            <a:ext cx="397934"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chemeClr val="tx1"/>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1" name="Freeform 36"/>
          <p:cNvSpPr>
            <a:spLocks/>
          </p:cNvSpPr>
          <p:nvPr/>
        </p:nvSpPr>
        <p:spPr bwMode="auto">
          <a:xfrm>
            <a:off x="7516287" y="0"/>
            <a:ext cx="4288367"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chemeClr val="tx1">
                <a:alpha val="30196"/>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2" name="Freeform 37"/>
          <p:cNvSpPr>
            <a:spLocks/>
          </p:cNvSpPr>
          <p:nvPr/>
        </p:nvSpPr>
        <p:spPr bwMode="auto">
          <a:xfrm>
            <a:off x="1536704" y="6553200"/>
            <a:ext cx="1598084"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tx1"/>
          </a:solidFill>
          <a:ln>
            <a:noFill/>
          </a:ln>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3" name="Freeform 38"/>
          <p:cNvSpPr>
            <a:spLocks/>
          </p:cNvSpPr>
          <p:nvPr/>
        </p:nvSpPr>
        <p:spPr bwMode="auto">
          <a:xfrm>
            <a:off x="3" y="4794250"/>
            <a:ext cx="1570567"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chemeClr val="tx1">
                <a:alpha val="30196"/>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571" tIns="47286" rIns="94571" bIns="47286" numCol="1" anchor="t" anchorCtr="0" compatLnSpc="1">
            <a:prstTxWarp prst="textNoShape">
              <a:avLst/>
            </a:prstTxWarp>
          </a:bodyPr>
          <a:lstStyle/>
          <a:p>
            <a:pPr defTabSz="945718"/>
            <a:endParaRPr lang="en-US" sz="1633">
              <a:solidFill>
                <a:srgbClr val="1F497D"/>
              </a:solidFill>
            </a:endParaRPr>
          </a:p>
        </p:txBody>
      </p:sp>
      <p:sp>
        <p:nvSpPr>
          <p:cNvPr id="44" name="Foliennummernplatzhalter 5"/>
          <p:cNvSpPr>
            <a:spLocks noGrp="1"/>
          </p:cNvSpPr>
          <p:nvPr>
            <p:ph type="sldNum" sz="quarter" idx="12"/>
          </p:nvPr>
        </p:nvSpPr>
        <p:spPr>
          <a:xfrm>
            <a:off x="11798355" y="6555628"/>
            <a:ext cx="193963" cy="195438"/>
          </a:xfrm>
          <a:prstGeom prst="rect">
            <a:avLst/>
          </a:prstGeom>
        </p:spPr>
        <p:txBody>
          <a:bodyPr wrap="none" lIns="0" tIns="0" rIns="0" bIns="0" anchor="b" anchorCtr="0">
            <a:spAutoFit/>
          </a:bodyPr>
          <a:lstStyle>
            <a:lvl1pPr algn="r">
              <a:defRPr sz="1270" b="1"/>
            </a:lvl1pPr>
          </a:lstStyle>
          <a:p>
            <a:fld id="{99DB18A3-D21F-4BB0-9E84-DFB029941648}" type="slidenum">
              <a:rPr lang="de-DE" smtClean="0">
                <a:solidFill>
                  <a:srgbClr val="1F497D"/>
                </a:solidFill>
              </a:rPr>
              <a:pPr/>
              <a:t>‹#›</a:t>
            </a:fld>
            <a:endParaRPr lang="de-DE" dirty="0">
              <a:solidFill>
                <a:srgbClr val="1F497D"/>
              </a:solidFill>
            </a:endParaRPr>
          </a:p>
        </p:txBody>
      </p:sp>
      <p:grpSp>
        <p:nvGrpSpPr>
          <p:cNvPr id="4" name="Group 4"/>
          <p:cNvGrpSpPr>
            <a:grpSpLocks noChangeAspect="1"/>
          </p:cNvGrpSpPr>
          <p:nvPr userDrawn="1"/>
        </p:nvGrpSpPr>
        <p:grpSpPr bwMode="gray">
          <a:xfrm>
            <a:off x="201604" y="151200"/>
            <a:ext cx="695607" cy="468000"/>
            <a:chOff x="1352" y="681"/>
            <a:chExt cx="3519" cy="3153"/>
          </a:xfrm>
        </p:grpSpPr>
        <p:sp>
          <p:nvSpPr>
            <p:cNvPr id="6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718"/>
              <a:endParaRPr lang="en-US" sz="1633">
                <a:solidFill>
                  <a:srgbClr val="1F497D"/>
                </a:solidFill>
              </a:endParaRPr>
            </a:p>
          </p:txBody>
        </p:sp>
        <p:sp>
          <p:nvSpPr>
            <p:cNvPr id="6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6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718"/>
              <a:endParaRPr lang="en-US" sz="1633">
                <a:solidFill>
                  <a:srgbClr val="1F497D"/>
                </a:solidFill>
              </a:endParaRPr>
            </a:p>
          </p:txBody>
        </p:sp>
        <p:sp>
          <p:nvSpPr>
            <p:cNvPr id="7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7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7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8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sp>
          <p:nvSpPr>
            <p:cNvPr id="8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718"/>
              <a:endParaRPr lang="en-US" sz="1633">
                <a:solidFill>
                  <a:srgbClr val="1F497D"/>
                </a:solidFill>
              </a:endParaRPr>
            </a:p>
          </p:txBody>
        </p:sp>
      </p:grpSp>
      <p:sp>
        <p:nvSpPr>
          <p:cNvPr id="62" name="Inhaltsplatzhalter 2"/>
          <p:cNvSpPr>
            <a:spLocks noGrp="1"/>
          </p:cNvSpPr>
          <p:nvPr>
            <p:ph idx="1" hasCustomPrompt="1"/>
          </p:nvPr>
        </p:nvSpPr>
        <p:spPr>
          <a:xfrm>
            <a:off x="470400" y="979202"/>
            <a:ext cx="10320000" cy="1825115"/>
          </a:xfrm>
          <a:prstGeom prst="rect">
            <a:avLst/>
          </a:prstGeom>
        </p:spPr>
        <p:txBody>
          <a:bodyPr lIns="0" tIns="0" rIns="0" bIns="0"/>
          <a:lstStyle>
            <a:lvl1pPr marL="188817" indent="-188817">
              <a:lnSpc>
                <a:spcPct val="100000"/>
              </a:lnSpc>
              <a:spcBef>
                <a:spcPts val="828"/>
              </a:spcBef>
              <a:buFont typeface="Arial" pitchFamily="34" charset="0"/>
              <a:buChar char="•"/>
              <a:defRPr sz="1905"/>
            </a:lvl1pPr>
            <a:lvl2pPr marL="371064" indent="-182248">
              <a:lnSpc>
                <a:spcPct val="100000"/>
              </a:lnSpc>
              <a:spcBef>
                <a:spcPts val="828"/>
              </a:spcBef>
              <a:buClr>
                <a:schemeClr val="tx1"/>
              </a:buClr>
              <a:buFont typeface="Calibri" pitchFamily="34" charset="0"/>
              <a:buChar char="─"/>
              <a:defRPr sz="1633"/>
            </a:lvl2pPr>
            <a:lvl3pPr marL="556595" indent="-185531">
              <a:lnSpc>
                <a:spcPct val="100000"/>
              </a:lnSpc>
              <a:spcBef>
                <a:spcPts val="828"/>
              </a:spcBef>
              <a:buClr>
                <a:schemeClr val="tx1"/>
              </a:buClr>
              <a:buFont typeface="Wingdings" pitchFamily="2" charset="2"/>
              <a:buChar char="§"/>
              <a:defRPr sz="1451"/>
            </a:lvl3pPr>
            <a:lvl4pPr marL="742126" indent="-185531">
              <a:lnSpc>
                <a:spcPct val="100000"/>
              </a:lnSpc>
              <a:spcBef>
                <a:spcPts val="828"/>
              </a:spcBef>
              <a:defRPr sz="1270"/>
            </a:lvl4pPr>
            <a:lvl5pPr marL="927659" indent="-185531">
              <a:lnSpc>
                <a:spcPct val="100000"/>
              </a:lnSpc>
              <a:spcBef>
                <a:spcPts val="828"/>
              </a:spcBef>
              <a:buFont typeface="Calibri" pitchFamily="34" charset="0"/>
              <a:buChar char="─"/>
              <a:defRPr sz="998"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sz="1270" noProof="0" dirty="0"/>
              <a:t>Fourth level</a:t>
            </a:r>
          </a:p>
          <a:p>
            <a:pPr lvl="4"/>
            <a:r>
              <a:rPr lang="en-US" sz="998" noProof="0" dirty="0"/>
              <a:t>Fifth level</a:t>
            </a:r>
            <a:endParaRPr lang="en-US" noProof="0" dirty="0"/>
          </a:p>
          <a:p>
            <a:pPr lvl="3"/>
            <a:endParaRPr lang="en-US" noProof="0" dirty="0"/>
          </a:p>
        </p:txBody>
      </p:sp>
      <p:grpSp>
        <p:nvGrpSpPr>
          <p:cNvPr id="6" name="Gruppieren 44"/>
          <p:cNvGrpSpPr>
            <a:grpSpLocks noChangeAspect="1"/>
          </p:cNvGrpSpPr>
          <p:nvPr userDrawn="1"/>
        </p:nvGrpSpPr>
        <p:grpSpPr bwMode="black">
          <a:xfrm>
            <a:off x="9149833" y="6566400"/>
            <a:ext cx="2117188" cy="216000"/>
            <a:chOff x="257175" y="2757488"/>
            <a:chExt cx="8636000" cy="1174751"/>
          </a:xfrm>
        </p:grpSpPr>
        <p:sp>
          <p:nvSpPr>
            <p:cNvPr id="46" name="Freeform 7"/>
            <p:cNvSpPr>
              <a:spLocks/>
            </p:cNvSpPr>
            <p:nvPr/>
          </p:nvSpPr>
          <p:spPr bwMode="black">
            <a:xfrm>
              <a:off x="257175" y="2828926"/>
              <a:ext cx="219075" cy="822325"/>
            </a:xfrm>
            <a:custGeom>
              <a:avLst/>
              <a:gdLst>
                <a:gd name="T0" fmla="*/ 5 w 64"/>
                <a:gd name="T1" fmla="*/ 241 h 241"/>
                <a:gd name="T2" fmla="*/ 7 w 64"/>
                <a:gd name="T3" fmla="*/ 179 h 241"/>
                <a:gd name="T4" fmla="*/ 7 w 64"/>
                <a:gd name="T5" fmla="*/ 84 h 241"/>
                <a:gd name="T6" fmla="*/ 0 w 64"/>
                <a:gd name="T7" fmla="*/ 0 h 241"/>
                <a:gd name="T8" fmla="*/ 59 w 64"/>
                <a:gd name="T9" fmla="*/ 0 h 241"/>
                <a:gd name="T10" fmla="*/ 58 w 64"/>
                <a:gd name="T11" fmla="*/ 68 h 241"/>
                <a:gd name="T12" fmla="*/ 58 w 64"/>
                <a:gd name="T13" fmla="*/ 156 h 241"/>
                <a:gd name="T14" fmla="*/ 64 w 64"/>
                <a:gd name="T15" fmla="*/ 241 h 241"/>
                <a:gd name="T16" fmla="*/ 5 w 64"/>
                <a:gd name="T1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1">
                  <a:moveTo>
                    <a:pt x="5" y="241"/>
                  </a:moveTo>
                  <a:cubicBezTo>
                    <a:pt x="6" y="222"/>
                    <a:pt x="7" y="206"/>
                    <a:pt x="7" y="179"/>
                  </a:cubicBezTo>
                  <a:cubicBezTo>
                    <a:pt x="7" y="84"/>
                    <a:pt x="7" y="84"/>
                    <a:pt x="7" y="84"/>
                  </a:cubicBezTo>
                  <a:cubicBezTo>
                    <a:pt x="7" y="50"/>
                    <a:pt x="5" y="25"/>
                    <a:pt x="0" y="0"/>
                  </a:cubicBezTo>
                  <a:cubicBezTo>
                    <a:pt x="59" y="0"/>
                    <a:pt x="59" y="0"/>
                    <a:pt x="59" y="0"/>
                  </a:cubicBezTo>
                  <a:cubicBezTo>
                    <a:pt x="59" y="17"/>
                    <a:pt x="58" y="41"/>
                    <a:pt x="58" y="68"/>
                  </a:cubicBezTo>
                  <a:cubicBezTo>
                    <a:pt x="58" y="156"/>
                    <a:pt x="58" y="156"/>
                    <a:pt x="58" y="156"/>
                  </a:cubicBezTo>
                  <a:cubicBezTo>
                    <a:pt x="58" y="181"/>
                    <a:pt x="61" y="218"/>
                    <a:pt x="64" y="241"/>
                  </a:cubicBezTo>
                  <a:lnTo>
                    <a:pt x="5" y="24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47" name="Freeform 8"/>
            <p:cNvSpPr>
              <a:spLocks noEditPoints="1"/>
            </p:cNvSpPr>
            <p:nvPr/>
          </p:nvSpPr>
          <p:spPr bwMode="black">
            <a:xfrm>
              <a:off x="598488" y="3044826"/>
              <a:ext cx="633413" cy="873125"/>
            </a:xfrm>
            <a:custGeom>
              <a:avLst/>
              <a:gdLst>
                <a:gd name="T0" fmla="*/ 3 w 186"/>
                <a:gd name="T1" fmla="*/ 256 h 256"/>
                <a:gd name="T2" fmla="*/ 10 w 186"/>
                <a:gd name="T3" fmla="*/ 167 h 256"/>
                <a:gd name="T4" fmla="*/ 10 w 186"/>
                <a:gd name="T5" fmla="*/ 96 h 256"/>
                <a:gd name="T6" fmla="*/ 0 w 186"/>
                <a:gd name="T7" fmla="*/ 8 h 256"/>
                <a:gd name="T8" fmla="*/ 43 w 186"/>
                <a:gd name="T9" fmla="*/ 4 h 256"/>
                <a:gd name="T10" fmla="*/ 49 w 186"/>
                <a:gd name="T11" fmla="*/ 29 h 256"/>
                <a:gd name="T12" fmla="*/ 106 w 186"/>
                <a:gd name="T13" fmla="*/ 0 h 256"/>
                <a:gd name="T14" fmla="*/ 186 w 186"/>
                <a:gd name="T15" fmla="*/ 96 h 256"/>
                <a:gd name="T16" fmla="*/ 108 w 186"/>
                <a:gd name="T17" fmla="*/ 184 h 256"/>
                <a:gd name="T18" fmla="*/ 56 w 186"/>
                <a:gd name="T19" fmla="*/ 167 h 256"/>
                <a:gd name="T20" fmla="*/ 56 w 186"/>
                <a:gd name="T21" fmla="*/ 188 h 256"/>
                <a:gd name="T22" fmla="*/ 59 w 186"/>
                <a:gd name="T23" fmla="*/ 252 h 256"/>
                <a:gd name="T24" fmla="*/ 3 w 186"/>
                <a:gd name="T25" fmla="*/ 256 h 256"/>
                <a:gd name="T26" fmla="*/ 97 w 186"/>
                <a:gd name="T27" fmla="*/ 147 h 256"/>
                <a:gd name="T28" fmla="*/ 141 w 186"/>
                <a:gd name="T29" fmla="*/ 96 h 256"/>
                <a:gd name="T30" fmla="*/ 95 w 186"/>
                <a:gd name="T31" fmla="*/ 37 h 256"/>
                <a:gd name="T32" fmla="*/ 52 w 186"/>
                <a:gd name="T33" fmla="*/ 96 h 256"/>
                <a:gd name="T34" fmla="*/ 97 w 186"/>
                <a:gd name="T35" fmla="*/ 1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256">
                  <a:moveTo>
                    <a:pt x="3" y="256"/>
                  </a:moveTo>
                  <a:cubicBezTo>
                    <a:pt x="5" y="240"/>
                    <a:pt x="10" y="192"/>
                    <a:pt x="10" y="167"/>
                  </a:cubicBezTo>
                  <a:cubicBezTo>
                    <a:pt x="10" y="96"/>
                    <a:pt x="10" y="96"/>
                    <a:pt x="10" y="96"/>
                  </a:cubicBezTo>
                  <a:cubicBezTo>
                    <a:pt x="10" y="65"/>
                    <a:pt x="5" y="37"/>
                    <a:pt x="0" y="8"/>
                  </a:cubicBezTo>
                  <a:cubicBezTo>
                    <a:pt x="43" y="4"/>
                    <a:pt x="43" y="4"/>
                    <a:pt x="43" y="4"/>
                  </a:cubicBezTo>
                  <a:cubicBezTo>
                    <a:pt x="45" y="12"/>
                    <a:pt x="47" y="20"/>
                    <a:pt x="49" y="29"/>
                  </a:cubicBezTo>
                  <a:cubicBezTo>
                    <a:pt x="60" y="17"/>
                    <a:pt x="73" y="0"/>
                    <a:pt x="106" y="0"/>
                  </a:cubicBezTo>
                  <a:cubicBezTo>
                    <a:pt x="154" y="0"/>
                    <a:pt x="186" y="40"/>
                    <a:pt x="186" y="96"/>
                  </a:cubicBezTo>
                  <a:cubicBezTo>
                    <a:pt x="186" y="147"/>
                    <a:pt x="155" y="184"/>
                    <a:pt x="108" y="184"/>
                  </a:cubicBezTo>
                  <a:cubicBezTo>
                    <a:pt x="81" y="184"/>
                    <a:pt x="68" y="175"/>
                    <a:pt x="56" y="167"/>
                  </a:cubicBezTo>
                  <a:cubicBezTo>
                    <a:pt x="56" y="188"/>
                    <a:pt x="56" y="188"/>
                    <a:pt x="56" y="188"/>
                  </a:cubicBezTo>
                  <a:cubicBezTo>
                    <a:pt x="56" y="197"/>
                    <a:pt x="56" y="226"/>
                    <a:pt x="59" y="252"/>
                  </a:cubicBezTo>
                  <a:lnTo>
                    <a:pt x="3" y="256"/>
                  </a:lnTo>
                  <a:close/>
                  <a:moveTo>
                    <a:pt x="97" y="147"/>
                  </a:moveTo>
                  <a:cubicBezTo>
                    <a:pt x="126" y="147"/>
                    <a:pt x="141" y="126"/>
                    <a:pt x="141" y="96"/>
                  </a:cubicBezTo>
                  <a:cubicBezTo>
                    <a:pt x="141" y="62"/>
                    <a:pt x="122" y="37"/>
                    <a:pt x="95" y="37"/>
                  </a:cubicBezTo>
                  <a:cubicBezTo>
                    <a:pt x="66" y="37"/>
                    <a:pt x="52" y="61"/>
                    <a:pt x="52" y="96"/>
                  </a:cubicBezTo>
                  <a:cubicBezTo>
                    <a:pt x="52" y="129"/>
                    <a:pt x="69" y="147"/>
                    <a:pt x="97"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48" name="Freeform 9"/>
            <p:cNvSpPr>
              <a:spLocks/>
            </p:cNvSpPr>
            <p:nvPr/>
          </p:nvSpPr>
          <p:spPr bwMode="black">
            <a:xfrm>
              <a:off x="1308100" y="3044826"/>
              <a:ext cx="425450" cy="627063"/>
            </a:xfrm>
            <a:custGeom>
              <a:avLst/>
              <a:gdLst>
                <a:gd name="T0" fmla="*/ 107 w 125"/>
                <a:gd name="T1" fmla="*/ 38 h 184"/>
                <a:gd name="T2" fmla="*/ 77 w 125"/>
                <a:gd name="T3" fmla="*/ 34 h 184"/>
                <a:gd name="T4" fmla="*/ 46 w 125"/>
                <a:gd name="T5" fmla="*/ 48 h 184"/>
                <a:gd name="T6" fmla="*/ 82 w 125"/>
                <a:gd name="T7" fmla="*/ 77 h 184"/>
                <a:gd name="T8" fmla="*/ 125 w 125"/>
                <a:gd name="T9" fmla="*/ 132 h 184"/>
                <a:gd name="T10" fmla="*/ 53 w 125"/>
                <a:gd name="T11" fmla="*/ 184 h 184"/>
                <a:gd name="T12" fmla="*/ 4 w 125"/>
                <a:gd name="T13" fmla="*/ 176 h 184"/>
                <a:gd name="T14" fmla="*/ 4 w 125"/>
                <a:gd name="T15" fmla="*/ 139 h 184"/>
                <a:gd name="T16" fmla="*/ 55 w 125"/>
                <a:gd name="T17" fmla="*/ 150 h 184"/>
                <a:gd name="T18" fmla="*/ 79 w 125"/>
                <a:gd name="T19" fmla="*/ 133 h 184"/>
                <a:gd name="T20" fmla="*/ 44 w 125"/>
                <a:gd name="T21" fmla="*/ 104 h 184"/>
                <a:gd name="T22" fmla="*/ 0 w 125"/>
                <a:gd name="T23" fmla="*/ 48 h 184"/>
                <a:gd name="T24" fmla="*/ 69 w 125"/>
                <a:gd name="T25" fmla="*/ 0 h 184"/>
                <a:gd name="T26" fmla="*/ 107 w 125"/>
                <a:gd name="T27" fmla="*/ 3 h 184"/>
                <a:gd name="T28" fmla="*/ 107 w 125"/>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84">
                  <a:moveTo>
                    <a:pt x="107" y="38"/>
                  </a:moveTo>
                  <a:cubicBezTo>
                    <a:pt x="97" y="36"/>
                    <a:pt x="87" y="34"/>
                    <a:pt x="77" y="34"/>
                  </a:cubicBezTo>
                  <a:cubicBezTo>
                    <a:pt x="59" y="34"/>
                    <a:pt x="46" y="38"/>
                    <a:pt x="46" y="48"/>
                  </a:cubicBezTo>
                  <a:cubicBezTo>
                    <a:pt x="46" y="58"/>
                    <a:pt x="63" y="67"/>
                    <a:pt x="82" y="77"/>
                  </a:cubicBezTo>
                  <a:cubicBezTo>
                    <a:pt x="100" y="87"/>
                    <a:pt x="125" y="101"/>
                    <a:pt x="125" y="132"/>
                  </a:cubicBezTo>
                  <a:cubicBezTo>
                    <a:pt x="125" y="165"/>
                    <a:pt x="97" y="184"/>
                    <a:pt x="53" y="184"/>
                  </a:cubicBezTo>
                  <a:cubicBezTo>
                    <a:pt x="33" y="184"/>
                    <a:pt x="20" y="180"/>
                    <a:pt x="4" y="176"/>
                  </a:cubicBezTo>
                  <a:cubicBezTo>
                    <a:pt x="4" y="139"/>
                    <a:pt x="4" y="139"/>
                    <a:pt x="4" y="139"/>
                  </a:cubicBezTo>
                  <a:cubicBezTo>
                    <a:pt x="16" y="143"/>
                    <a:pt x="37" y="150"/>
                    <a:pt x="55" y="150"/>
                  </a:cubicBezTo>
                  <a:cubicBezTo>
                    <a:pt x="67" y="150"/>
                    <a:pt x="79" y="144"/>
                    <a:pt x="79" y="133"/>
                  </a:cubicBezTo>
                  <a:cubicBezTo>
                    <a:pt x="79" y="122"/>
                    <a:pt x="65" y="116"/>
                    <a:pt x="44" y="104"/>
                  </a:cubicBezTo>
                  <a:cubicBezTo>
                    <a:pt x="25" y="94"/>
                    <a:pt x="0" y="73"/>
                    <a:pt x="0" y="48"/>
                  </a:cubicBezTo>
                  <a:cubicBezTo>
                    <a:pt x="0" y="17"/>
                    <a:pt x="30" y="0"/>
                    <a:pt x="69" y="0"/>
                  </a:cubicBezTo>
                  <a:cubicBezTo>
                    <a:pt x="82" y="0"/>
                    <a:pt x="95" y="1"/>
                    <a:pt x="107" y="3"/>
                  </a:cubicBezTo>
                  <a:lnTo>
                    <a:pt x="107" y="3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49" name="Freeform 10"/>
            <p:cNvSpPr>
              <a:spLocks noEditPoints="1"/>
            </p:cNvSpPr>
            <p:nvPr/>
          </p:nvSpPr>
          <p:spPr bwMode="black">
            <a:xfrm>
              <a:off x="1792288" y="3044826"/>
              <a:ext cx="615950" cy="627063"/>
            </a:xfrm>
            <a:custGeom>
              <a:avLst/>
              <a:gdLst>
                <a:gd name="T0" fmla="*/ 0 w 181"/>
                <a:gd name="T1" fmla="*/ 91 h 184"/>
                <a:gd name="T2" fmla="*/ 91 w 181"/>
                <a:gd name="T3" fmla="*/ 0 h 184"/>
                <a:gd name="T4" fmla="*/ 181 w 181"/>
                <a:gd name="T5" fmla="*/ 91 h 184"/>
                <a:gd name="T6" fmla="*/ 91 w 181"/>
                <a:gd name="T7" fmla="*/ 184 h 184"/>
                <a:gd name="T8" fmla="*/ 0 w 181"/>
                <a:gd name="T9" fmla="*/ 91 h 184"/>
                <a:gd name="T10" fmla="*/ 91 w 181"/>
                <a:gd name="T11" fmla="*/ 147 h 184"/>
                <a:gd name="T12" fmla="*/ 135 w 181"/>
                <a:gd name="T13" fmla="*/ 91 h 184"/>
                <a:gd name="T14" fmla="*/ 91 w 181"/>
                <a:gd name="T15" fmla="*/ 37 h 184"/>
                <a:gd name="T16" fmla="*/ 46 w 181"/>
                <a:gd name="T17" fmla="*/ 91 h 184"/>
                <a:gd name="T18" fmla="*/ 91 w 181"/>
                <a:gd name="T19"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4">
                  <a:moveTo>
                    <a:pt x="0" y="91"/>
                  </a:moveTo>
                  <a:cubicBezTo>
                    <a:pt x="0" y="36"/>
                    <a:pt x="37" y="0"/>
                    <a:pt x="91" y="0"/>
                  </a:cubicBezTo>
                  <a:cubicBezTo>
                    <a:pt x="145" y="0"/>
                    <a:pt x="181" y="37"/>
                    <a:pt x="181" y="91"/>
                  </a:cubicBezTo>
                  <a:cubicBezTo>
                    <a:pt x="181" y="142"/>
                    <a:pt x="145" y="184"/>
                    <a:pt x="91" y="184"/>
                  </a:cubicBezTo>
                  <a:cubicBezTo>
                    <a:pt x="38" y="184"/>
                    <a:pt x="0" y="145"/>
                    <a:pt x="0" y="91"/>
                  </a:cubicBezTo>
                  <a:close/>
                  <a:moveTo>
                    <a:pt x="91" y="147"/>
                  </a:moveTo>
                  <a:cubicBezTo>
                    <a:pt x="121" y="147"/>
                    <a:pt x="135" y="123"/>
                    <a:pt x="135" y="91"/>
                  </a:cubicBezTo>
                  <a:cubicBezTo>
                    <a:pt x="135" y="57"/>
                    <a:pt x="121" y="37"/>
                    <a:pt x="91" y="37"/>
                  </a:cubicBezTo>
                  <a:cubicBezTo>
                    <a:pt x="61" y="37"/>
                    <a:pt x="46" y="59"/>
                    <a:pt x="46" y="91"/>
                  </a:cubicBezTo>
                  <a:cubicBezTo>
                    <a:pt x="46" y="123"/>
                    <a:pt x="63" y="147"/>
                    <a:pt x="91"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0" name="Freeform 11"/>
            <p:cNvSpPr>
              <a:spLocks/>
            </p:cNvSpPr>
            <p:nvPr/>
          </p:nvSpPr>
          <p:spPr bwMode="black">
            <a:xfrm>
              <a:off x="2490788" y="3044826"/>
              <a:ext cx="422275" cy="627063"/>
            </a:xfrm>
            <a:custGeom>
              <a:avLst/>
              <a:gdLst>
                <a:gd name="T0" fmla="*/ 106 w 124"/>
                <a:gd name="T1" fmla="*/ 38 h 184"/>
                <a:gd name="T2" fmla="*/ 76 w 124"/>
                <a:gd name="T3" fmla="*/ 34 h 184"/>
                <a:gd name="T4" fmla="*/ 45 w 124"/>
                <a:gd name="T5" fmla="*/ 48 h 184"/>
                <a:gd name="T6" fmla="*/ 81 w 124"/>
                <a:gd name="T7" fmla="*/ 77 h 184"/>
                <a:gd name="T8" fmla="*/ 124 w 124"/>
                <a:gd name="T9" fmla="*/ 132 h 184"/>
                <a:gd name="T10" fmla="*/ 52 w 124"/>
                <a:gd name="T11" fmla="*/ 184 h 184"/>
                <a:gd name="T12" fmla="*/ 3 w 124"/>
                <a:gd name="T13" fmla="*/ 176 h 184"/>
                <a:gd name="T14" fmla="*/ 3 w 124"/>
                <a:gd name="T15" fmla="*/ 139 h 184"/>
                <a:gd name="T16" fmla="*/ 54 w 124"/>
                <a:gd name="T17" fmla="*/ 150 h 184"/>
                <a:gd name="T18" fmla="*/ 78 w 124"/>
                <a:gd name="T19" fmla="*/ 133 h 184"/>
                <a:gd name="T20" fmla="*/ 43 w 124"/>
                <a:gd name="T21" fmla="*/ 104 h 184"/>
                <a:gd name="T22" fmla="*/ 0 w 124"/>
                <a:gd name="T23" fmla="*/ 48 h 184"/>
                <a:gd name="T24" fmla="*/ 68 w 124"/>
                <a:gd name="T25" fmla="*/ 0 h 184"/>
                <a:gd name="T26" fmla="*/ 106 w 124"/>
                <a:gd name="T27" fmla="*/ 3 h 184"/>
                <a:gd name="T28" fmla="*/ 106 w 124"/>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4">
                  <a:moveTo>
                    <a:pt x="106" y="38"/>
                  </a:moveTo>
                  <a:cubicBezTo>
                    <a:pt x="96" y="36"/>
                    <a:pt x="86" y="34"/>
                    <a:pt x="76" y="34"/>
                  </a:cubicBezTo>
                  <a:cubicBezTo>
                    <a:pt x="58" y="34"/>
                    <a:pt x="45" y="38"/>
                    <a:pt x="45" y="48"/>
                  </a:cubicBezTo>
                  <a:cubicBezTo>
                    <a:pt x="45" y="58"/>
                    <a:pt x="62" y="67"/>
                    <a:pt x="81" y="77"/>
                  </a:cubicBezTo>
                  <a:cubicBezTo>
                    <a:pt x="99" y="87"/>
                    <a:pt x="124" y="101"/>
                    <a:pt x="124" y="132"/>
                  </a:cubicBezTo>
                  <a:cubicBezTo>
                    <a:pt x="124" y="165"/>
                    <a:pt x="96" y="184"/>
                    <a:pt x="52" y="184"/>
                  </a:cubicBezTo>
                  <a:cubicBezTo>
                    <a:pt x="33" y="184"/>
                    <a:pt x="19" y="180"/>
                    <a:pt x="3" y="176"/>
                  </a:cubicBezTo>
                  <a:cubicBezTo>
                    <a:pt x="3" y="139"/>
                    <a:pt x="3" y="139"/>
                    <a:pt x="3" y="139"/>
                  </a:cubicBezTo>
                  <a:cubicBezTo>
                    <a:pt x="15" y="143"/>
                    <a:pt x="36" y="150"/>
                    <a:pt x="54" y="150"/>
                  </a:cubicBezTo>
                  <a:cubicBezTo>
                    <a:pt x="66" y="150"/>
                    <a:pt x="78" y="144"/>
                    <a:pt x="78" y="133"/>
                  </a:cubicBezTo>
                  <a:cubicBezTo>
                    <a:pt x="78" y="122"/>
                    <a:pt x="64" y="116"/>
                    <a:pt x="43" y="104"/>
                  </a:cubicBezTo>
                  <a:cubicBezTo>
                    <a:pt x="24" y="94"/>
                    <a:pt x="0" y="73"/>
                    <a:pt x="0" y="48"/>
                  </a:cubicBezTo>
                  <a:cubicBezTo>
                    <a:pt x="0" y="17"/>
                    <a:pt x="29" y="0"/>
                    <a:pt x="68" y="0"/>
                  </a:cubicBezTo>
                  <a:cubicBezTo>
                    <a:pt x="81" y="0"/>
                    <a:pt x="94" y="1"/>
                    <a:pt x="106" y="3"/>
                  </a:cubicBezTo>
                  <a:lnTo>
                    <a:pt x="106" y="3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1" name="Freeform 12"/>
            <p:cNvSpPr>
              <a:spLocks/>
            </p:cNvSpPr>
            <p:nvPr/>
          </p:nvSpPr>
          <p:spPr bwMode="black">
            <a:xfrm>
              <a:off x="3424238" y="2828926"/>
              <a:ext cx="982663" cy="842963"/>
            </a:xfrm>
            <a:custGeom>
              <a:avLst/>
              <a:gdLst>
                <a:gd name="T0" fmla="*/ 0 w 288"/>
                <a:gd name="T1" fmla="*/ 241 h 247"/>
                <a:gd name="T2" fmla="*/ 4 w 288"/>
                <a:gd name="T3" fmla="*/ 170 h 247"/>
                <a:gd name="T4" fmla="*/ 7 w 288"/>
                <a:gd name="T5" fmla="*/ 82 h 247"/>
                <a:gd name="T6" fmla="*/ 7 w 288"/>
                <a:gd name="T7" fmla="*/ 55 h 247"/>
                <a:gd name="T8" fmla="*/ 5 w 288"/>
                <a:gd name="T9" fmla="*/ 0 h 247"/>
                <a:gd name="T10" fmla="*/ 81 w 288"/>
                <a:gd name="T11" fmla="*/ 0 h 247"/>
                <a:gd name="T12" fmla="*/ 142 w 288"/>
                <a:gd name="T13" fmla="*/ 198 h 247"/>
                <a:gd name="T14" fmla="*/ 142 w 288"/>
                <a:gd name="T15" fmla="*/ 198 h 247"/>
                <a:gd name="T16" fmla="*/ 206 w 288"/>
                <a:gd name="T17" fmla="*/ 0 h 247"/>
                <a:gd name="T18" fmla="*/ 281 w 288"/>
                <a:gd name="T19" fmla="*/ 0 h 247"/>
                <a:gd name="T20" fmla="*/ 281 w 288"/>
                <a:gd name="T21" fmla="*/ 77 h 247"/>
                <a:gd name="T22" fmla="*/ 283 w 288"/>
                <a:gd name="T23" fmla="*/ 170 h 247"/>
                <a:gd name="T24" fmla="*/ 288 w 288"/>
                <a:gd name="T25" fmla="*/ 241 h 247"/>
                <a:gd name="T26" fmla="*/ 234 w 288"/>
                <a:gd name="T27" fmla="*/ 241 h 247"/>
                <a:gd name="T28" fmla="*/ 235 w 288"/>
                <a:gd name="T29" fmla="*/ 170 h 247"/>
                <a:gd name="T30" fmla="*/ 233 w 288"/>
                <a:gd name="T31" fmla="*/ 50 h 247"/>
                <a:gd name="T32" fmla="*/ 232 w 288"/>
                <a:gd name="T33" fmla="*/ 50 h 247"/>
                <a:gd name="T34" fmla="*/ 170 w 288"/>
                <a:gd name="T35" fmla="*/ 241 h 247"/>
                <a:gd name="T36" fmla="*/ 112 w 288"/>
                <a:gd name="T37" fmla="*/ 247 h 247"/>
                <a:gd name="T38" fmla="*/ 49 w 288"/>
                <a:gd name="T39" fmla="*/ 50 h 247"/>
                <a:gd name="T40" fmla="*/ 48 w 288"/>
                <a:gd name="T41" fmla="*/ 50 h 247"/>
                <a:gd name="T42" fmla="*/ 45 w 288"/>
                <a:gd name="T43" fmla="*/ 170 h 247"/>
                <a:gd name="T44" fmla="*/ 48 w 288"/>
                <a:gd name="T45" fmla="*/ 241 h 247"/>
                <a:gd name="T46" fmla="*/ 0 w 288"/>
                <a:gd name="T4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47">
                  <a:moveTo>
                    <a:pt x="0" y="241"/>
                  </a:moveTo>
                  <a:cubicBezTo>
                    <a:pt x="1" y="225"/>
                    <a:pt x="3" y="200"/>
                    <a:pt x="4" y="170"/>
                  </a:cubicBezTo>
                  <a:cubicBezTo>
                    <a:pt x="7" y="82"/>
                    <a:pt x="7" y="82"/>
                    <a:pt x="7" y="82"/>
                  </a:cubicBezTo>
                  <a:cubicBezTo>
                    <a:pt x="7" y="73"/>
                    <a:pt x="7" y="63"/>
                    <a:pt x="7" y="55"/>
                  </a:cubicBezTo>
                  <a:cubicBezTo>
                    <a:pt x="7" y="42"/>
                    <a:pt x="6" y="18"/>
                    <a:pt x="5" y="0"/>
                  </a:cubicBezTo>
                  <a:cubicBezTo>
                    <a:pt x="81" y="0"/>
                    <a:pt x="81" y="0"/>
                    <a:pt x="81" y="0"/>
                  </a:cubicBezTo>
                  <a:cubicBezTo>
                    <a:pt x="91" y="33"/>
                    <a:pt x="136" y="168"/>
                    <a:pt x="142" y="198"/>
                  </a:cubicBezTo>
                  <a:cubicBezTo>
                    <a:pt x="142" y="198"/>
                    <a:pt x="142" y="198"/>
                    <a:pt x="142" y="198"/>
                  </a:cubicBezTo>
                  <a:cubicBezTo>
                    <a:pt x="154" y="159"/>
                    <a:pt x="189" y="48"/>
                    <a:pt x="206" y="0"/>
                  </a:cubicBezTo>
                  <a:cubicBezTo>
                    <a:pt x="281" y="0"/>
                    <a:pt x="281" y="0"/>
                    <a:pt x="281" y="0"/>
                  </a:cubicBezTo>
                  <a:cubicBezTo>
                    <a:pt x="281" y="77"/>
                    <a:pt x="281" y="77"/>
                    <a:pt x="281" y="77"/>
                  </a:cubicBezTo>
                  <a:cubicBezTo>
                    <a:pt x="283" y="170"/>
                    <a:pt x="283" y="170"/>
                    <a:pt x="283" y="170"/>
                  </a:cubicBezTo>
                  <a:cubicBezTo>
                    <a:pt x="283" y="193"/>
                    <a:pt x="286" y="218"/>
                    <a:pt x="288" y="241"/>
                  </a:cubicBezTo>
                  <a:cubicBezTo>
                    <a:pt x="234" y="241"/>
                    <a:pt x="234" y="241"/>
                    <a:pt x="234" y="241"/>
                  </a:cubicBezTo>
                  <a:cubicBezTo>
                    <a:pt x="236" y="218"/>
                    <a:pt x="236" y="184"/>
                    <a:pt x="235" y="170"/>
                  </a:cubicBezTo>
                  <a:cubicBezTo>
                    <a:pt x="233" y="50"/>
                    <a:pt x="233" y="50"/>
                    <a:pt x="233" y="50"/>
                  </a:cubicBezTo>
                  <a:cubicBezTo>
                    <a:pt x="232" y="50"/>
                    <a:pt x="232" y="50"/>
                    <a:pt x="232" y="50"/>
                  </a:cubicBezTo>
                  <a:cubicBezTo>
                    <a:pt x="213" y="102"/>
                    <a:pt x="181" y="198"/>
                    <a:pt x="170" y="241"/>
                  </a:cubicBezTo>
                  <a:cubicBezTo>
                    <a:pt x="112" y="247"/>
                    <a:pt x="112" y="247"/>
                    <a:pt x="112" y="247"/>
                  </a:cubicBezTo>
                  <a:cubicBezTo>
                    <a:pt x="103" y="203"/>
                    <a:pt x="69" y="110"/>
                    <a:pt x="49" y="50"/>
                  </a:cubicBezTo>
                  <a:cubicBezTo>
                    <a:pt x="48" y="50"/>
                    <a:pt x="48" y="50"/>
                    <a:pt x="48" y="50"/>
                  </a:cubicBezTo>
                  <a:cubicBezTo>
                    <a:pt x="45" y="170"/>
                    <a:pt x="45" y="170"/>
                    <a:pt x="45" y="170"/>
                  </a:cubicBezTo>
                  <a:cubicBezTo>
                    <a:pt x="44" y="194"/>
                    <a:pt x="46" y="221"/>
                    <a:pt x="48" y="241"/>
                  </a:cubicBezTo>
                  <a:lnTo>
                    <a:pt x="0" y="24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2" name="Freeform 13"/>
            <p:cNvSpPr>
              <a:spLocks noEditPoints="1"/>
            </p:cNvSpPr>
            <p:nvPr/>
          </p:nvSpPr>
          <p:spPr bwMode="black">
            <a:xfrm>
              <a:off x="4516438" y="3044826"/>
              <a:ext cx="555625" cy="627063"/>
            </a:xfrm>
            <a:custGeom>
              <a:avLst/>
              <a:gdLst>
                <a:gd name="T0" fmla="*/ 120 w 163"/>
                <a:gd name="T1" fmla="*/ 178 h 184"/>
                <a:gd name="T2" fmla="*/ 118 w 163"/>
                <a:gd name="T3" fmla="*/ 149 h 184"/>
                <a:gd name="T4" fmla="*/ 117 w 163"/>
                <a:gd name="T5" fmla="*/ 149 h 184"/>
                <a:gd name="T6" fmla="*/ 56 w 163"/>
                <a:gd name="T7" fmla="*/ 184 h 184"/>
                <a:gd name="T8" fmla="*/ 0 w 163"/>
                <a:gd name="T9" fmla="*/ 130 h 184"/>
                <a:gd name="T10" fmla="*/ 96 w 163"/>
                <a:gd name="T11" fmla="*/ 61 h 184"/>
                <a:gd name="T12" fmla="*/ 115 w 163"/>
                <a:gd name="T13" fmla="*/ 62 h 184"/>
                <a:gd name="T14" fmla="*/ 69 w 163"/>
                <a:gd name="T15" fmla="*/ 32 h 184"/>
                <a:gd name="T16" fmla="*/ 22 w 163"/>
                <a:gd name="T17" fmla="*/ 39 h 184"/>
                <a:gd name="T18" fmla="*/ 22 w 163"/>
                <a:gd name="T19" fmla="*/ 7 h 184"/>
                <a:gd name="T20" fmla="*/ 78 w 163"/>
                <a:gd name="T21" fmla="*/ 0 h 184"/>
                <a:gd name="T22" fmla="*/ 157 w 163"/>
                <a:gd name="T23" fmla="*/ 84 h 184"/>
                <a:gd name="T24" fmla="*/ 157 w 163"/>
                <a:gd name="T25" fmla="*/ 119 h 184"/>
                <a:gd name="T26" fmla="*/ 163 w 163"/>
                <a:gd name="T27" fmla="*/ 178 h 184"/>
                <a:gd name="T28" fmla="*/ 120 w 163"/>
                <a:gd name="T29" fmla="*/ 178 h 184"/>
                <a:gd name="T30" fmla="*/ 115 w 163"/>
                <a:gd name="T31" fmla="*/ 92 h 184"/>
                <a:gd name="T32" fmla="*/ 96 w 163"/>
                <a:gd name="T33" fmla="*/ 90 h 184"/>
                <a:gd name="T34" fmla="*/ 46 w 163"/>
                <a:gd name="T35" fmla="*/ 125 h 184"/>
                <a:gd name="T36" fmla="*/ 73 w 163"/>
                <a:gd name="T37" fmla="*/ 147 h 184"/>
                <a:gd name="T38" fmla="*/ 115 w 163"/>
                <a:gd name="T39" fmla="*/ 98 h 184"/>
                <a:gd name="T40" fmla="*/ 115 w 163"/>
                <a:gd name="T41"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84">
                  <a:moveTo>
                    <a:pt x="120" y="178"/>
                  </a:moveTo>
                  <a:cubicBezTo>
                    <a:pt x="119" y="169"/>
                    <a:pt x="118" y="158"/>
                    <a:pt x="118" y="149"/>
                  </a:cubicBezTo>
                  <a:cubicBezTo>
                    <a:pt x="117" y="149"/>
                    <a:pt x="117" y="149"/>
                    <a:pt x="117" y="149"/>
                  </a:cubicBezTo>
                  <a:cubicBezTo>
                    <a:pt x="107" y="164"/>
                    <a:pt x="90" y="184"/>
                    <a:pt x="56" y="184"/>
                  </a:cubicBezTo>
                  <a:cubicBezTo>
                    <a:pt x="24" y="184"/>
                    <a:pt x="0" y="163"/>
                    <a:pt x="0" y="130"/>
                  </a:cubicBezTo>
                  <a:cubicBezTo>
                    <a:pt x="0" y="86"/>
                    <a:pt x="40" y="61"/>
                    <a:pt x="96" y="61"/>
                  </a:cubicBezTo>
                  <a:cubicBezTo>
                    <a:pt x="103" y="61"/>
                    <a:pt x="109" y="61"/>
                    <a:pt x="115" y="62"/>
                  </a:cubicBezTo>
                  <a:cubicBezTo>
                    <a:pt x="113" y="44"/>
                    <a:pt x="104" y="32"/>
                    <a:pt x="69" y="32"/>
                  </a:cubicBezTo>
                  <a:cubicBezTo>
                    <a:pt x="51" y="32"/>
                    <a:pt x="31" y="37"/>
                    <a:pt x="22" y="39"/>
                  </a:cubicBezTo>
                  <a:cubicBezTo>
                    <a:pt x="22" y="7"/>
                    <a:pt x="22" y="7"/>
                    <a:pt x="22" y="7"/>
                  </a:cubicBezTo>
                  <a:cubicBezTo>
                    <a:pt x="32" y="4"/>
                    <a:pt x="50" y="0"/>
                    <a:pt x="78" y="0"/>
                  </a:cubicBezTo>
                  <a:cubicBezTo>
                    <a:pt x="155" y="0"/>
                    <a:pt x="157" y="42"/>
                    <a:pt x="157" y="84"/>
                  </a:cubicBezTo>
                  <a:cubicBezTo>
                    <a:pt x="157" y="119"/>
                    <a:pt x="157" y="119"/>
                    <a:pt x="157" y="119"/>
                  </a:cubicBezTo>
                  <a:cubicBezTo>
                    <a:pt x="157" y="140"/>
                    <a:pt x="160" y="162"/>
                    <a:pt x="163" y="178"/>
                  </a:cubicBezTo>
                  <a:lnTo>
                    <a:pt x="120" y="178"/>
                  </a:lnTo>
                  <a:close/>
                  <a:moveTo>
                    <a:pt x="115" y="92"/>
                  </a:moveTo>
                  <a:cubicBezTo>
                    <a:pt x="108" y="91"/>
                    <a:pt x="103" y="90"/>
                    <a:pt x="96" y="90"/>
                  </a:cubicBezTo>
                  <a:cubicBezTo>
                    <a:pt x="65" y="90"/>
                    <a:pt x="46" y="105"/>
                    <a:pt x="46" y="125"/>
                  </a:cubicBezTo>
                  <a:cubicBezTo>
                    <a:pt x="46" y="138"/>
                    <a:pt x="57" y="147"/>
                    <a:pt x="73" y="147"/>
                  </a:cubicBezTo>
                  <a:cubicBezTo>
                    <a:pt x="101" y="147"/>
                    <a:pt x="115" y="120"/>
                    <a:pt x="115" y="98"/>
                  </a:cubicBezTo>
                  <a:lnTo>
                    <a:pt x="115" y="92"/>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3" name="Freeform 14"/>
            <p:cNvSpPr>
              <a:spLocks/>
            </p:cNvSpPr>
            <p:nvPr/>
          </p:nvSpPr>
          <p:spPr bwMode="black">
            <a:xfrm>
              <a:off x="5170488" y="3044826"/>
              <a:ext cx="371475" cy="606425"/>
            </a:xfrm>
            <a:custGeom>
              <a:avLst/>
              <a:gdLst>
                <a:gd name="T0" fmla="*/ 8 w 109"/>
                <a:gd name="T1" fmla="*/ 178 h 178"/>
                <a:gd name="T2" fmla="*/ 10 w 109"/>
                <a:gd name="T3" fmla="*/ 120 h 178"/>
                <a:gd name="T4" fmla="*/ 10 w 109"/>
                <a:gd name="T5" fmla="*/ 79 h 178"/>
                <a:gd name="T6" fmla="*/ 0 w 109"/>
                <a:gd name="T7" fmla="*/ 8 h 178"/>
                <a:gd name="T8" fmla="*/ 45 w 109"/>
                <a:gd name="T9" fmla="*/ 4 h 178"/>
                <a:gd name="T10" fmla="*/ 50 w 109"/>
                <a:gd name="T11" fmla="*/ 30 h 178"/>
                <a:gd name="T12" fmla="*/ 51 w 109"/>
                <a:gd name="T13" fmla="*/ 30 h 178"/>
                <a:gd name="T14" fmla="*/ 99 w 109"/>
                <a:gd name="T15" fmla="*/ 0 h 178"/>
                <a:gd name="T16" fmla="*/ 107 w 109"/>
                <a:gd name="T17" fmla="*/ 0 h 178"/>
                <a:gd name="T18" fmla="*/ 109 w 109"/>
                <a:gd name="T19" fmla="*/ 39 h 178"/>
                <a:gd name="T20" fmla="*/ 94 w 109"/>
                <a:gd name="T21" fmla="*/ 37 h 178"/>
                <a:gd name="T22" fmla="*/ 56 w 109"/>
                <a:gd name="T23" fmla="*/ 99 h 178"/>
                <a:gd name="T24" fmla="*/ 56 w 109"/>
                <a:gd name="T25" fmla="*/ 120 h 178"/>
                <a:gd name="T26" fmla="*/ 58 w 109"/>
                <a:gd name="T27" fmla="*/ 178 h 178"/>
                <a:gd name="T28" fmla="*/ 8 w 109"/>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78">
                  <a:moveTo>
                    <a:pt x="8" y="178"/>
                  </a:moveTo>
                  <a:cubicBezTo>
                    <a:pt x="9" y="159"/>
                    <a:pt x="10" y="140"/>
                    <a:pt x="10" y="120"/>
                  </a:cubicBezTo>
                  <a:cubicBezTo>
                    <a:pt x="10" y="79"/>
                    <a:pt x="10" y="79"/>
                    <a:pt x="10" y="79"/>
                  </a:cubicBezTo>
                  <a:cubicBezTo>
                    <a:pt x="10" y="54"/>
                    <a:pt x="5" y="32"/>
                    <a:pt x="0" y="8"/>
                  </a:cubicBezTo>
                  <a:cubicBezTo>
                    <a:pt x="45" y="4"/>
                    <a:pt x="45" y="4"/>
                    <a:pt x="45" y="4"/>
                  </a:cubicBezTo>
                  <a:cubicBezTo>
                    <a:pt x="47" y="12"/>
                    <a:pt x="49" y="21"/>
                    <a:pt x="50" y="30"/>
                  </a:cubicBezTo>
                  <a:cubicBezTo>
                    <a:pt x="51" y="30"/>
                    <a:pt x="51" y="30"/>
                    <a:pt x="51" y="30"/>
                  </a:cubicBezTo>
                  <a:cubicBezTo>
                    <a:pt x="58" y="14"/>
                    <a:pt x="80" y="0"/>
                    <a:pt x="99" y="0"/>
                  </a:cubicBezTo>
                  <a:cubicBezTo>
                    <a:pt x="102" y="0"/>
                    <a:pt x="104" y="0"/>
                    <a:pt x="107" y="0"/>
                  </a:cubicBezTo>
                  <a:cubicBezTo>
                    <a:pt x="109" y="39"/>
                    <a:pt x="109" y="39"/>
                    <a:pt x="109" y="39"/>
                  </a:cubicBezTo>
                  <a:cubicBezTo>
                    <a:pt x="103" y="38"/>
                    <a:pt x="99" y="37"/>
                    <a:pt x="94" y="37"/>
                  </a:cubicBezTo>
                  <a:cubicBezTo>
                    <a:pt x="56" y="37"/>
                    <a:pt x="56" y="63"/>
                    <a:pt x="56" y="99"/>
                  </a:cubicBezTo>
                  <a:cubicBezTo>
                    <a:pt x="56" y="120"/>
                    <a:pt x="56" y="120"/>
                    <a:pt x="56" y="120"/>
                  </a:cubicBezTo>
                  <a:cubicBezTo>
                    <a:pt x="56" y="134"/>
                    <a:pt x="57" y="159"/>
                    <a:pt x="58" y="178"/>
                  </a:cubicBezTo>
                  <a:lnTo>
                    <a:pt x="8" y="17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4" name="Freeform 15"/>
            <p:cNvSpPr>
              <a:spLocks noEditPoints="1"/>
            </p:cNvSpPr>
            <p:nvPr/>
          </p:nvSpPr>
          <p:spPr bwMode="black">
            <a:xfrm>
              <a:off x="5607050" y="2757488"/>
              <a:ext cx="600075" cy="893763"/>
            </a:xfrm>
            <a:custGeom>
              <a:avLst/>
              <a:gdLst>
                <a:gd name="T0" fmla="*/ 5 w 176"/>
                <a:gd name="T1" fmla="*/ 262 h 262"/>
                <a:gd name="T2" fmla="*/ 6 w 176"/>
                <a:gd name="T3" fmla="*/ 191 h 262"/>
                <a:gd name="T4" fmla="*/ 6 w 176"/>
                <a:gd name="T5" fmla="*/ 97 h 262"/>
                <a:gd name="T6" fmla="*/ 0 w 176"/>
                <a:gd name="T7" fmla="*/ 3 h 262"/>
                <a:gd name="T8" fmla="*/ 54 w 176"/>
                <a:gd name="T9" fmla="*/ 0 h 262"/>
                <a:gd name="T10" fmla="*/ 52 w 176"/>
                <a:gd name="T11" fmla="*/ 64 h 262"/>
                <a:gd name="T12" fmla="*/ 52 w 176"/>
                <a:gd name="T13" fmla="*/ 191 h 262"/>
                <a:gd name="T14" fmla="*/ 54 w 176"/>
                <a:gd name="T15" fmla="*/ 262 h 262"/>
                <a:gd name="T16" fmla="*/ 5 w 176"/>
                <a:gd name="T17" fmla="*/ 262 h 262"/>
                <a:gd name="T18" fmla="*/ 54 w 176"/>
                <a:gd name="T19" fmla="*/ 171 h 262"/>
                <a:gd name="T20" fmla="*/ 106 w 176"/>
                <a:gd name="T21" fmla="*/ 92 h 262"/>
                <a:gd name="T22" fmla="*/ 161 w 176"/>
                <a:gd name="T23" fmla="*/ 88 h 262"/>
                <a:gd name="T24" fmla="*/ 118 w 176"/>
                <a:gd name="T25" fmla="*/ 143 h 262"/>
                <a:gd name="T26" fmla="*/ 101 w 176"/>
                <a:gd name="T27" fmla="*/ 168 h 262"/>
                <a:gd name="T28" fmla="*/ 127 w 176"/>
                <a:gd name="T29" fmla="*/ 201 h 262"/>
                <a:gd name="T30" fmla="*/ 176 w 176"/>
                <a:gd name="T31" fmla="*/ 262 h 262"/>
                <a:gd name="T32" fmla="*/ 118 w 176"/>
                <a:gd name="T33" fmla="*/ 262 h 262"/>
                <a:gd name="T34" fmla="*/ 54 w 176"/>
                <a:gd name="T35" fmla="*/ 1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62">
                  <a:moveTo>
                    <a:pt x="5" y="262"/>
                  </a:moveTo>
                  <a:cubicBezTo>
                    <a:pt x="5" y="238"/>
                    <a:pt x="6" y="218"/>
                    <a:pt x="6" y="191"/>
                  </a:cubicBezTo>
                  <a:cubicBezTo>
                    <a:pt x="6" y="97"/>
                    <a:pt x="6" y="97"/>
                    <a:pt x="6" y="97"/>
                  </a:cubicBezTo>
                  <a:cubicBezTo>
                    <a:pt x="6" y="82"/>
                    <a:pt x="6" y="42"/>
                    <a:pt x="0" y="3"/>
                  </a:cubicBezTo>
                  <a:cubicBezTo>
                    <a:pt x="54" y="0"/>
                    <a:pt x="54" y="0"/>
                    <a:pt x="54" y="0"/>
                  </a:cubicBezTo>
                  <a:cubicBezTo>
                    <a:pt x="54" y="27"/>
                    <a:pt x="52" y="46"/>
                    <a:pt x="52" y="64"/>
                  </a:cubicBezTo>
                  <a:cubicBezTo>
                    <a:pt x="52" y="191"/>
                    <a:pt x="52" y="191"/>
                    <a:pt x="52" y="191"/>
                  </a:cubicBezTo>
                  <a:cubicBezTo>
                    <a:pt x="52" y="215"/>
                    <a:pt x="52" y="238"/>
                    <a:pt x="54" y="262"/>
                  </a:cubicBezTo>
                  <a:lnTo>
                    <a:pt x="5" y="262"/>
                  </a:lnTo>
                  <a:close/>
                  <a:moveTo>
                    <a:pt x="54" y="171"/>
                  </a:moveTo>
                  <a:cubicBezTo>
                    <a:pt x="106" y="92"/>
                    <a:pt x="106" y="92"/>
                    <a:pt x="106" y="92"/>
                  </a:cubicBezTo>
                  <a:cubicBezTo>
                    <a:pt x="161" y="88"/>
                    <a:pt x="161" y="88"/>
                    <a:pt x="161" y="88"/>
                  </a:cubicBezTo>
                  <a:cubicBezTo>
                    <a:pt x="146" y="107"/>
                    <a:pt x="131" y="125"/>
                    <a:pt x="118" y="143"/>
                  </a:cubicBezTo>
                  <a:cubicBezTo>
                    <a:pt x="101" y="168"/>
                    <a:pt x="101" y="168"/>
                    <a:pt x="101" y="168"/>
                  </a:cubicBezTo>
                  <a:cubicBezTo>
                    <a:pt x="127" y="201"/>
                    <a:pt x="127" y="201"/>
                    <a:pt x="127" y="201"/>
                  </a:cubicBezTo>
                  <a:cubicBezTo>
                    <a:pt x="144" y="225"/>
                    <a:pt x="162" y="247"/>
                    <a:pt x="176" y="262"/>
                  </a:cubicBezTo>
                  <a:cubicBezTo>
                    <a:pt x="118" y="262"/>
                    <a:pt x="118" y="262"/>
                    <a:pt x="118" y="262"/>
                  </a:cubicBezTo>
                  <a:lnTo>
                    <a:pt x="54" y="17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5" name="Freeform 16"/>
            <p:cNvSpPr>
              <a:spLocks noEditPoints="1"/>
            </p:cNvSpPr>
            <p:nvPr/>
          </p:nvSpPr>
          <p:spPr bwMode="black">
            <a:xfrm>
              <a:off x="6192838" y="3044826"/>
              <a:ext cx="566738" cy="627063"/>
            </a:xfrm>
            <a:custGeom>
              <a:avLst/>
              <a:gdLst>
                <a:gd name="T0" fmla="*/ 150 w 166"/>
                <a:gd name="T1" fmla="*/ 179 h 184"/>
                <a:gd name="T2" fmla="*/ 105 w 166"/>
                <a:gd name="T3" fmla="*/ 184 h 184"/>
                <a:gd name="T4" fmla="*/ 0 w 166"/>
                <a:gd name="T5" fmla="*/ 81 h 184"/>
                <a:gd name="T6" fmla="*/ 84 w 166"/>
                <a:gd name="T7" fmla="*/ 0 h 184"/>
                <a:gd name="T8" fmla="*/ 166 w 166"/>
                <a:gd name="T9" fmla="*/ 89 h 184"/>
                <a:gd name="T10" fmla="*/ 166 w 166"/>
                <a:gd name="T11" fmla="*/ 100 h 184"/>
                <a:gd name="T12" fmla="*/ 46 w 166"/>
                <a:gd name="T13" fmla="*/ 100 h 184"/>
                <a:gd name="T14" fmla="*/ 111 w 166"/>
                <a:gd name="T15" fmla="*/ 147 h 184"/>
                <a:gd name="T16" fmla="*/ 150 w 166"/>
                <a:gd name="T17" fmla="*/ 141 h 184"/>
                <a:gd name="T18" fmla="*/ 150 w 166"/>
                <a:gd name="T19" fmla="*/ 179 h 184"/>
                <a:gd name="T20" fmla="*/ 120 w 166"/>
                <a:gd name="T21" fmla="*/ 71 h 184"/>
                <a:gd name="T22" fmla="*/ 85 w 166"/>
                <a:gd name="T23" fmla="*/ 37 h 184"/>
                <a:gd name="T24" fmla="*/ 46 w 166"/>
                <a:gd name="T25" fmla="*/ 71 h 184"/>
                <a:gd name="T26" fmla="*/ 120 w 166"/>
                <a:gd name="T27" fmla="*/ 7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184">
                  <a:moveTo>
                    <a:pt x="150" y="179"/>
                  </a:moveTo>
                  <a:cubicBezTo>
                    <a:pt x="135" y="182"/>
                    <a:pt x="120" y="184"/>
                    <a:pt x="105" y="184"/>
                  </a:cubicBezTo>
                  <a:cubicBezTo>
                    <a:pt x="39" y="184"/>
                    <a:pt x="0" y="140"/>
                    <a:pt x="0" y="81"/>
                  </a:cubicBezTo>
                  <a:cubicBezTo>
                    <a:pt x="0" y="33"/>
                    <a:pt x="35" y="0"/>
                    <a:pt x="84" y="0"/>
                  </a:cubicBezTo>
                  <a:cubicBezTo>
                    <a:pt x="148" y="0"/>
                    <a:pt x="166" y="49"/>
                    <a:pt x="166" y="89"/>
                  </a:cubicBezTo>
                  <a:cubicBezTo>
                    <a:pt x="166" y="92"/>
                    <a:pt x="166" y="96"/>
                    <a:pt x="166" y="100"/>
                  </a:cubicBezTo>
                  <a:cubicBezTo>
                    <a:pt x="46" y="100"/>
                    <a:pt x="46" y="100"/>
                    <a:pt x="46" y="100"/>
                  </a:cubicBezTo>
                  <a:cubicBezTo>
                    <a:pt x="47" y="116"/>
                    <a:pt x="59" y="147"/>
                    <a:pt x="111" y="147"/>
                  </a:cubicBezTo>
                  <a:cubicBezTo>
                    <a:pt x="124" y="147"/>
                    <a:pt x="137" y="144"/>
                    <a:pt x="150" y="141"/>
                  </a:cubicBezTo>
                  <a:lnTo>
                    <a:pt x="150" y="179"/>
                  </a:lnTo>
                  <a:close/>
                  <a:moveTo>
                    <a:pt x="120" y="71"/>
                  </a:moveTo>
                  <a:cubicBezTo>
                    <a:pt x="120" y="57"/>
                    <a:pt x="108" y="37"/>
                    <a:pt x="85" y="37"/>
                  </a:cubicBezTo>
                  <a:cubicBezTo>
                    <a:pt x="58" y="37"/>
                    <a:pt x="47" y="58"/>
                    <a:pt x="46" y="71"/>
                  </a:cubicBezTo>
                  <a:lnTo>
                    <a:pt x="120" y="7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6" name="Freeform 17"/>
            <p:cNvSpPr>
              <a:spLocks/>
            </p:cNvSpPr>
            <p:nvPr/>
          </p:nvSpPr>
          <p:spPr bwMode="black">
            <a:xfrm>
              <a:off x="6783388" y="2890838"/>
              <a:ext cx="392113" cy="781050"/>
            </a:xfrm>
            <a:custGeom>
              <a:avLst/>
              <a:gdLst>
                <a:gd name="T0" fmla="*/ 112 w 115"/>
                <a:gd name="T1" fmla="*/ 227 h 229"/>
                <a:gd name="T2" fmla="*/ 92 w 115"/>
                <a:gd name="T3" fmla="*/ 229 h 229"/>
                <a:gd name="T4" fmla="*/ 33 w 115"/>
                <a:gd name="T5" fmla="*/ 168 h 229"/>
                <a:gd name="T6" fmla="*/ 33 w 115"/>
                <a:gd name="T7" fmla="*/ 83 h 229"/>
                <a:gd name="T8" fmla="*/ 0 w 115"/>
                <a:gd name="T9" fmla="*/ 85 h 229"/>
                <a:gd name="T10" fmla="*/ 2 w 115"/>
                <a:gd name="T11" fmla="*/ 51 h 229"/>
                <a:gd name="T12" fmla="*/ 33 w 115"/>
                <a:gd name="T13" fmla="*/ 51 h 229"/>
                <a:gd name="T14" fmla="*/ 33 w 115"/>
                <a:gd name="T15" fmla="*/ 17 h 229"/>
                <a:gd name="T16" fmla="*/ 82 w 115"/>
                <a:gd name="T17" fmla="*/ 0 h 229"/>
                <a:gd name="T18" fmla="*/ 79 w 115"/>
                <a:gd name="T19" fmla="*/ 45 h 229"/>
                <a:gd name="T20" fmla="*/ 79 w 115"/>
                <a:gd name="T21" fmla="*/ 51 h 229"/>
                <a:gd name="T22" fmla="*/ 115 w 115"/>
                <a:gd name="T23" fmla="*/ 49 h 229"/>
                <a:gd name="T24" fmla="*/ 113 w 115"/>
                <a:gd name="T25" fmla="*/ 83 h 229"/>
                <a:gd name="T26" fmla="*/ 79 w 115"/>
                <a:gd name="T27" fmla="*/ 83 h 229"/>
                <a:gd name="T28" fmla="*/ 79 w 115"/>
                <a:gd name="T29" fmla="*/ 152 h 229"/>
                <a:gd name="T30" fmla="*/ 104 w 115"/>
                <a:gd name="T31" fmla="*/ 192 h 229"/>
                <a:gd name="T32" fmla="*/ 115 w 115"/>
                <a:gd name="T33" fmla="*/ 191 h 229"/>
                <a:gd name="T34" fmla="*/ 112 w 115"/>
                <a:gd name="T35" fmla="*/ 2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29">
                  <a:moveTo>
                    <a:pt x="112" y="227"/>
                  </a:moveTo>
                  <a:cubicBezTo>
                    <a:pt x="105" y="228"/>
                    <a:pt x="99" y="229"/>
                    <a:pt x="92" y="229"/>
                  </a:cubicBezTo>
                  <a:cubicBezTo>
                    <a:pt x="69" y="229"/>
                    <a:pt x="33" y="221"/>
                    <a:pt x="33" y="168"/>
                  </a:cubicBezTo>
                  <a:cubicBezTo>
                    <a:pt x="33" y="83"/>
                    <a:pt x="33" y="83"/>
                    <a:pt x="33" y="83"/>
                  </a:cubicBezTo>
                  <a:cubicBezTo>
                    <a:pt x="25" y="83"/>
                    <a:pt x="13" y="84"/>
                    <a:pt x="0" y="85"/>
                  </a:cubicBezTo>
                  <a:cubicBezTo>
                    <a:pt x="2" y="51"/>
                    <a:pt x="2" y="51"/>
                    <a:pt x="2" y="51"/>
                  </a:cubicBezTo>
                  <a:cubicBezTo>
                    <a:pt x="33" y="51"/>
                    <a:pt x="33" y="51"/>
                    <a:pt x="33" y="51"/>
                  </a:cubicBezTo>
                  <a:cubicBezTo>
                    <a:pt x="33" y="17"/>
                    <a:pt x="33" y="17"/>
                    <a:pt x="33" y="17"/>
                  </a:cubicBezTo>
                  <a:cubicBezTo>
                    <a:pt x="82" y="0"/>
                    <a:pt x="82" y="0"/>
                    <a:pt x="82" y="0"/>
                  </a:cubicBezTo>
                  <a:cubicBezTo>
                    <a:pt x="80" y="15"/>
                    <a:pt x="79" y="38"/>
                    <a:pt x="79" y="45"/>
                  </a:cubicBezTo>
                  <a:cubicBezTo>
                    <a:pt x="79" y="51"/>
                    <a:pt x="79" y="51"/>
                    <a:pt x="79" y="51"/>
                  </a:cubicBezTo>
                  <a:cubicBezTo>
                    <a:pt x="88" y="51"/>
                    <a:pt x="100" y="51"/>
                    <a:pt x="115" y="49"/>
                  </a:cubicBezTo>
                  <a:cubicBezTo>
                    <a:pt x="113" y="83"/>
                    <a:pt x="113" y="83"/>
                    <a:pt x="113" y="83"/>
                  </a:cubicBezTo>
                  <a:cubicBezTo>
                    <a:pt x="79" y="83"/>
                    <a:pt x="79" y="83"/>
                    <a:pt x="79" y="83"/>
                  </a:cubicBezTo>
                  <a:cubicBezTo>
                    <a:pt x="79" y="152"/>
                    <a:pt x="79" y="152"/>
                    <a:pt x="79" y="152"/>
                  </a:cubicBezTo>
                  <a:cubicBezTo>
                    <a:pt x="79" y="176"/>
                    <a:pt x="79" y="192"/>
                    <a:pt x="104" y="192"/>
                  </a:cubicBezTo>
                  <a:cubicBezTo>
                    <a:pt x="107" y="192"/>
                    <a:pt x="111" y="191"/>
                    <a:pt x="115" y="191"/>
                  </a:cubicBezTo>
                  <a:lnTo>
                    <a:pt x="112" y="227"/>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7" name="Freeform 18"/>
            <p:cNvSpPr>
              <a:spLocks noEditPoints="1"/>
            </p:cNvSpPr>
            <p:nvPr/>
          </p:nvSpPr>
          <p:spPr bwMode="black">
            <a:xfrm>
              <a:off x="7277100" y="2757488"/>
              <a:ext cx="187325" cy="893763"/>
            </a:xfrm>
            <a:custGeom>
              <a:avLst/>
              <a:gdLst>
                <a:gd name="T0" fmla="*/ 2 w 55"/>
                <a:gd name="T1" fmla="*/ 31 h 262"/>
                <a:gd name="T2" fmla="*/ 0 w 55"/>
                <a:gd name="T3" fmla="*/ 4 h 262"/>
                <a:gd name="T4" fmla="*/ 53 w 55"/>
                <a:gd name="T5" fmla="*/ 0 h 262"/>
                <a:gd name="T6" fmla="*/ 51 w 55"/>
                <a:gd name="T7" fmla="*/ 31 h 262"/>
                <a:gd name="T8" fmla="*/ 51 w 55"/>
                <a:gd name="T9" fmla="*/ 51 h 262"/>
                <a:gd name="T10" fmla="*/ 2 w 55"/>
                <a:gd name="T11" fmla="*/ 54 h 262"/>
                <a:gd name="T12" fmla="*/ 2 w 55"/>
                <a:gd name="T13" fmla="*/ 31 h 262"/>
                <a:gd name="T14" fmla="*/ 6 w 55"/>
                <a:gd name="T15" fmla="*/ 262 h 262"/>
                <a:gd name="T16" fmla="*/ 7 w 55"/>
                <a:gd name="T17" fmla="*/ 204 h 262"/>
                <a:gd name="T18" fmla="*/ 7 w 55"/>
                <a:gd name="T19" fmla="*/ 163 h 262"/>
                <a:gd name="T20" fmla="*/ 2 w 55"/>
                <a:gd name="T21" fmla="*/ 92 h 262"/>
                <a:gd name="T22" fmla="*/ 55 w 55"/>
                <a:gd name="T23" fmla="*/ 88 h 262"/>
                <a:gd name="T24" fmla="*/ 53 w 55"/>
                <a:gd name="T25" fmla="*/ 142 h 262"/>
                <a:gd name="T26" fmla="*/ 53 w 55"/>
                <a:gd name="T27" fmla="*/ 204 h 262"/>
                <a:gd name="T28" fmla="*/ 55 w 55"/>
                <a:gd name="T29" fmla="*/ 262 h 262"/>
                <a:gd name="T30" fmla="*/ 6 w 55"/>
                <a:gd name="T3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262">
                  <a:moveTo>
                    <a:pt x="2" y="31"/>
                  </a:moveTo>
                  <a:cubicBezTo>
                    <a:pt x="2" y="22"/>
                    <a:pt x="1" y="14"/>
                    <a:pt x="0" y="4"/>
                  </a:cubicBezTo>
                  <a:cubicBezTo>
                    <a:pt x="53" y="0"/>
                    <a:pt x="53" y="0"/>
                    <a:pt x="53" y="0"/>
                  </a:cubicBezTo>
                  <a:cubicBezTo>
                    <a:pt x="52" y="11"/>
                    <a:pt x="51" y="21"/>
                    <a:pt x="51" y="31"/>
                  </a:cubicBezTo>
                  <a:cubicBezTo>
                    <a:pt x="51" y="51"/>
                    <a:pt x="51" y="51"/>
                    <a:pt x="51" y="51"/>
                  </a:cubicBezTo>
                  <a:cubicBezTo>
                    <a:pt x="2" y="54"/>
                    <a:pt x="2" y="54"/>
                    <a:pt x="2" y="54"/>
                  </a:cubicBezTo>
                  <a:lnTo>
                    <a:pt x="2" y="31"/>
                  </a:lnTo>
                  <a:close/>
                  <a:moveTo>
                    <a:pt x="6" y="262"/>
                  </a:moveTo>
                  <a:cubicBezTo>
                    <a:pt x="6" y="243"/>
                    <a:pt x="7" y="224"/>
                    <a:pt x="7" y="204"/>
                  </a:cubicBezTo>
                  <a:cubicBezTo>
                    <a:pt x="7" y="163"/>
                    <a:pt x="7" y="163"/>
                    <a:pt x="7" y="163"/>
                  </a:cubicBezTo>
                  <a:cubicBezTo>
                    <a:pt x="7" y="138"/>
                    <a:pt x="5" y="116"/>
                    <a:pt x="2" y="92"/>
                  </a:cubicBezTo>
                  <a:cubicBezTo>
                    <a:pt x="55" y="88"/>
                    <a:pt x="55" y="88"/>
                    <a:pt x="55" y="88"/>
                  </a:cubicBezTo>
                  <a:cubicBezTo>
                    <a:pt x="53" y="114"/>
                    <a:pt x="53" y="124"/>
                    <a:pt x="53" y="142"/>
                  </a:cubicBezTo>
                  <a:cubicBezTo>
                    <a:pt x="53" y="204"/>
                    <a:pt x="53" y="204"/>
                    <a:pt x="53" y="204"/>
                  </a:cubicBezTo>
                  <a:cubicBezTo>
                    <a:pt x="53" y="224"/>
                    <a:pt x="54" y="243"/>
                    <a:pt x="55" y="262"/>
                  </a:cubicBezTo>
                  <a:lnTo>
                    <a:pt x="6" y="262"/>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8" name="Freeform 19"/>
            <p:cNvSpPr>
              <a:spLocks/>
            </p:cNvSpPr>
            <p:nvPr/>
          </p:nvSpPr>
          <p:spPr bwMode="black">
            <a:xfrm>
              <a:off x="7567613" y="3044826"/>
              <a:ext cx="582613" cy="606425"/>
            </a:xfrm>
            <a:custGeom>
              <a:avLst/>
              <a:gdLst>
                <a:gd name="T0" fmla="*/ 8 w 171"/>
                <a:gd name="T1" fmla="*/ 178 h 178"/>
                <a:gd name="T2" fmla="*/ 10 w 171"/>
                <a:gd name="T3" fmla="*/ 120 h 178"/>
                <a:gd name="T4" fmla="*/ 10 w 171"/>
                <a:gd name="T5" fmla="*/ 79 h 178"/>
                <a:gd name="T6" fmla="*/ 0 w 171"/>
                <a:gd name="T7" fmla="*/ 8 h 178"/>
                <a:gd name="T8" fmla="*/ 43 w 171"/>
                <a:gd name="T9" fmla="*/ 4 h 178"/>
                <a:gd name="T10" fmla="*/ 49 w 171"/>
                <a:gd name="T11" fmla="*/ 29 h 178"/>
                <a:gd name="T12" fmla="*/ 110 w 171"/>
                <a:gd name="T13" fmla="*/ 0 h 178"/>
                <a:gd name="T14" fmla="*/ 167 w 171"/>
                <a:gd name="T15" fmla="*/ 80 h 178"/>
                <a:gd name="T16" fmla="*/ 167 w 171"/>
                <a:gd name="T17" fmla="*/ 120 h 178"/>
                <a:gd name="T18" fmla="*/ 171 w 171"/>
                <a:gd name="T19" fmla="*/ 178 h 178"/>
                <a:gd name="T20" fmla="*/ 123 w 171"/>
                <a:gd name="T21" fmla="*/ 178 h 178"/>
                <a:gd name="T22" fmla="*/ 121 w 171"/>
                <a:gd name="T23" fmla="*/ 120 h 178"/>
                <a:gd name="T24" fmla="*/ 121 w 171"/>
                <a:gd name="T25" fmla="*/ 87 h 178"/>
                <a:gd name="T26" fmla="*/ 92 w 171"/>
                <a:gd name="T27" fmla="*/ 37 h 178"/>
                <a:gd name="T28" fmla="*/ 56 w 171"/>
                <a:gd name="T29" fmla="*/ 99 h 178"/>
                <a:gd name="T30" fmla="*/ 56 w 171"/>
                <a:gd name="T31" fmla="*/ 120 h 178"/>
                <a:gd name="T32" fmla="*/ 57 w 171"/>
                <a:gd name="T33" fmla="*/ 178 h 178"/>
                <a:gd name="T34" fmla="*/ 8 w 171"/>
                <a:gd name="T3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78">
                  <a:moveTo>
                    <a:pt x="8" y="178"/>
                  </a:moveTo>
                  <a:cubicBezTo>
                    <a:pt x="9" y="159"/>
                    <a:pt x="10" y="140"/>
                    <a:pt x="10" y="120"/>
                  </a:cubicBezTo>
                  <a:cubicBezTo>
                    <a:pt x="10" y="79"/>
                    <a:pt x="10" y="79"/>
                    <a:pt x="10" y="79"/>
                  </a:cubicBezTo>
                  <a:cubicBezTo>
                    <a:pt x="10" y="54"/>
                    <a:pt x="5" y="32"/>
                    <a:pt x="0" y="8"/>
                  </a:cubicBezTo>
                  <a:cubicBezTo>
                    <a:pt x="43" y="4"/>
                    <a:pt x="43" y="4"/>
                    <a:pt x="43" y="4"/>
                  </a:cubicBezTo>
                  <a:cubicBezTo>
                    <a:pt x="46" y="12"/>
                    <a:pt x="47" y="20"/>
                    <a:pt x="49" y="29"/>
                  </a:cubicBezTo>
                  <a:cubicBezTo>
                    <a:pt x="61" y="17"/>
                    <a:pt x="76" y="0"/>
                    <a:pt x="110" y="0"/>
                  </a:cubicBezTo>
                  <a:cubicBezTo>
                    <a:pt x="152" y="0"/>
                    <a:pt x="167" y="32"/>
                    <a:pt x="167" y="80"/>
                  </a:cubicBezTo>
                  <a:cubicBezTo>
                    <a:pt x="167" y="120"/>
                    <a:pt x="167" y="120"/>
                    <a:pt x="167" y="120"/>
                  </a:cubicBezTo>
                  <a:cubicBezTo>
                    <a:pt x="167" y="134"/>
                    <a:pt x="168" y="160"/>
                    <a:pt x="171" y="178"/>
                  </a:cubicBezTo>
                  <a:cubicBezTo>
                    <a:pt x="123" y="178"/>
                    <a:pt x="123" y="178"/>
                    <a:pt x="123" y="178"/>
                  </a:cubicBezTo>
                  <a:cubicBezTo>
                    <a:pt x="122" y="159"/>
                    <a:pt x="121" y="140"/>
                    <a:pt x="121" y="120"/>
                  </a:cubicBezTo>
                  <a:cubicBezTo>
                    <a:pt x="121" y="87"/>
                    <a:pt x="121" y="87"/>
                    <a:pt x="121" y="87"/>
                  </a:cubicBezTo>
                  <a:cubicBezTo>
                    <a:pt x="121" y="57"/>
                    <a:pt x="115" y="37"/>
                    <a:pt x="92" y="37"/>
                  </a:cubicBezTo>
                  <a:cubicBezTo>
                    <a:pt x="63" y="37"/>
                    <a:pt x="56" y="57"/>
                    <a:pt x="56" y="99"/>
                  </a:cubicBezTo>
                  <a:cubicBezTo>
                    <a:pt x="56" y="120"/>
                    <a:pt x="56" y="120"/>
                    <a:pt x="56" y="120"/>
                  </a:cubicBezTo>
                  <a:cubicBezTo>
                    <a:pt x="56" y="134"/>
                    <a:pt x="57" y="159"/>
                    <a:pt x="57" y="178"/>
                  </a:cubicBezTo>
                  <a:lnTo>
                    <a:pt x="8" y="17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sp>
          <p:nvSpPr>
            <p:cNvPr id="59" name="Freeform 20"/>
            <p:cNvSpPr>
              <a:spLocks noEditPoints="1"/>
            </p:cNvSpPr>
            <p:nvPr/>
          </p:nvSpPr>
          <p:spPr bwMode="black">
            <a:xfrm>
              <a:off x="8251825" y="3044826"/>
              <a:ext cx="641350" cy="887413"/>
            </a:xfrm>
            <a:custGeom>
              <a:avLst/>
              <a:gdLst>
                <a:gd name="T0" fmla="*/ 188 w 188"/>
                <a:gd name="T1" fmla="*/ 3 h 260"/>
                <a:gd name="T2" fmla="*/ 181 w 188"/>
                <a:gd name="T3" fmla="*/ 88 h 260"/>
                <a:gd name="T4" fmla="*/ 183 w 188"/>
                <a:gd name="T5" fmla="*/ 165 h 260"/>
                <a:gd name="T6" fmla="*/ 74 w 188"/>
                <a:gd name="T7" fmla="*/ 260 h 260"/>
                <a:gd name="T8" fmla="*/ 20 w 188"/>
                <a:gd name="T9" fmla="*/ 255 h 260"/>
                <a:gd name="T10" fmla="*/ 18 w 188"/>
                <a:gd name="T11" fmla="*/ 216 h 260"/>
                <a:gd name="T12" fmla="*/ 73 w 188"/>
                <a:gd name="T13" fmla="*/ 222 h 260"/>
                <a:gd name="T14" fmla="*/ 139 w 188"/>
                <a:gd name="T15" fmla="*/ 165 h 260"/>
                <a:gd name="T16" fmla="*/ 139 w 188"/>
                <a:gd name="T17" fmla="*/ 152 h 260"/>
                <a:gd name="T18" fmla="*/ 138 w 188"/>
                <a:gd name="T19" fmla="*/ 152 h 260"/>
                <a:gd name="T20" fmla="*/ 81 w 188"/>
                <a:gd name="T21" fmla="*/ 184 h 260"/>
                <a:gd name="T22" fmla="*/ 0 w 188"/>
                <a:gd name="T23" fmla="*/ 88 h 260"/>
                <a:gd name="T24" fmla="*/ 83 w 188"/>
                <a:gd name="T25" fmla="*/ 0 h 260"/>
                <a:gd name="T26" fmla="*/ 142 w 188"/>
                <a:gd name="T27" fmla="*/ 28 h 260"/>
                <a:gd name="T28" fmla="*/ 146 w 188"/>
                <a:gd name="T29" fmla="*/ 6 h 260"/>
                <a:gd name="T30" fmla="*/ 188 w 188"/>
                <a:gd name="T31" fmla="*/ 3 h 260"/>
                <a:gd name="T32" fmla="*/ 92 w 188"/>
                <a:gd name="T33" fmla="*/ 147 h 260"/>
                <a:gd name="T34" fmla="*/ 137 w 188"/>
                <a:gd name="T35" fmla="*/ 88 h 260"/>
                <a:gd name="T36" fmla="*/ 92 w 188"/>
                <a:gd name="T37" fmla="*/ 37 h 260"/>
                <a:gd name="T38" fmla="*/ 46 w 188"/>
                <a:gd name="T39" fmla="*/ 88 h 260"/>
                <a:gd name="T40" fmla="*/ 92 w 188"/>
                <a:gd name="T41" fmla="*/ 14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260">
                  <a:moveTo>
                    <a:pt x="188" y="3"/>
                  </a:moveTo>
                  <a:cubicBezTo>
                    <a:pt x="185" y="28"/>
                    <a:pt x="181" y="70"/>
                    <a:pt x="181" y="88"/>
                  </a:cubicBezTo>
                  <a:cubicBezTo>
                    <a:pt x="181" y="102"/>
                    <a:pt x="183" y="139"/>
                    <a:pt x="183" y="165"/>
                  </a:cubicBezTo>
                  <a:cubicBezTo>
                    <a:pt x="183" y="233"/>
                    <a:pt x="150" y="260"/>
                    <a:pt x="74" y="260"/>
                  </a:cubicBezTo>
                  <a:cubicBezTo>
                    <a:pt x="56" y="260"/>
                    <a:pt x="38" y="257"/>
                    <a:pt x="20" y="255"/>
                  </a:cubicBezTo>
                  <a:cubicBezTo>
                    <a:pt x="18" y="216"/>
                    <a:pt x="18" y="216"/>
                    <a:pt x="18" y="216"/>
                  </a:cubicBezTo>
                  <a:cubicBezTo>
                    <a:pt x="37" y="219"/>
                    <a:pt x="55" y="222"/>
                    <a:pt x="73" y="222"/>
                  </a:cubicBezTo>
                  <a:cubicBezTo>
                    <a:pt x="133" y="222"/>
                    <a:pt x="139" y="200"/>
                    <a:pt x="139" y="165"/>
                  </a:cubicBezTo>
                  <a:cubicBezTo>
                    <a:pt x="139" y="152"/>
                    <a:pt x="139" y="152"/>
                    <a:pt x="139" y="152"/>
                  </a:cubicBezTo>
                  <a:cubicBezTo>
                    <a:pt x="138" y="152"/>
                    <a:pt x="138" y="152"/>
                    <a:pt x="138" y="152"/>
                  </a:cubicBezTo>
                  <a:cubicBezTo>
                    <a:pt x="131" y="165"/>
                    <a:pt x="119" y="184"/>
                    <a:pt x="81" y="184"/>
                  </a:cubicBezTo>
                  <a:cubicBezTo>
                    <a:pt x="32" y="184"/>
                    <a:pt x="0" y="145"/>
                    <a:pt x="0" y="88"/>
                  </a:cubicBezTo>
                  <a:cubicBezTo>
                    <a:pt x="0" y="36"/>
                    <a:pt x="32" y="0"/>
                    <a:pt x="83" y="0"/>
                  </a:cubicBezTo>
                  <a:cubicBezTo>
                    <a:pt x="118" y="0"/>
                    <a:pt x="133" y="19"/>
                    <a:pt x="142" y="28"/>
                  </a:cubicBezTo>
                  <a:cubicBezTo>
                    <a:pt x="143" y="20"/>
                    <a:pt x="144" y="14"/>
                    <a:pt x="146" y="6"/>
                  </a:cubicBezTo>
                  <a:lnTo>
                    <a:pt x="188" y="3"/>
                  </a:lnTo>
                  <a:close/>
                  <a:moveTo>
                    <a:pt x="92" y="147"/>
                  </a:moveTo>
                  <a:cubicBezTo>
                    <a:pt x="121" y="147"/>
                    <a:pt x="137" y="123"/>
                    <a:pt x="137" y="88"/>
                  </a:cubicBezTo>
                  <a:cubicBezTo>
                    <a:pt x="137" y="55"/>
                    <a:pt x="121" y="37"/>
                    <a:pt x="92" y="37"/>
                  </a:cubicBezTo>
                  <a:cubicBezTo>
                    <a:pt x="63" y="37"/>
                    <a:pt x="46" y="58"/>
                    <a:pt x="46" y="88"/>
                  </a:cubicBezTo>
                  <a:cubicBezTo>
                    <a:pt x="46" y="122"/>
                    <a:pt x="65" y="147"/>
                    <a:pt x="92"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45718"/>
              <a:endParaRPr lang="de-DE" sz="1633">
                <a:solidFill>
                  <a:srgbClr val="1F497D"/>
                </a:solidFill>
              </a:endParaRPr>
            </a:p>
          </p:txBody>
        </p:sp>
      </p:grpSp>
    </p:spTree>
    <p:extLst>
      <p:ext uri="{BB962C8B-B14F-4D97-AF65-F5344CB8AC3E}">
        <p14:creationId xmlns:p14="http://schemas.microsoft.com/office/powerpoint/2010/main" val="1475435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Image">
    <p:bg>
      <p:bgPr>
        <a:solidFill>
          <a:schemeClr val="tx2"/>
        </a:solidFill>
        <a:effectLst/>
      </p:bgPr>
    </p:bg>
    <p:spTree>
      <p:nvGrpSpPr>
        <p:cNvPr id="1" name=""/>
        <p:cNvGrpSpPr/>
        <p:nvPr/>
      </p:nvGrpSpPr>
      <p:grpSpPr>
        <a:xfrm>
          <a:off x="0" y="0"/>
          <a:ext cx="0" cy="0"/>
          <a:chOff x="0" y="0"/>
          <a:chExt cx="0" cy="0"/>
        </a:xfrm>
      </p:grpSpPr>
      <p:grpSp>
        <p:nvGrpSpPr>
          <p:cNvPr id="2" name="Group 18"/>
          <p:cNvGrpSpPr>
            <a:grpSpLocks noChangeAspect="1"/>
          </p:cNvGrpSpPr>
          <p:nvPr userDrawn="1"/>
        </p:nvGrpSpPr>
        <p:grpSpPr bwMode="auto">
          <a:xfrm>
            <a:off x="201606" y="151200"/>
            <a:ext cx="696383"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pPr defTabSz="945718"/>
              <a:endParaRPr lang="en-US" sz="1633">
                <a:solidFill>
                  <a:srgbClr val="1F497D"/>
                </a:solidFill>
              </a:endParaRPr>
            </a:p>
          </p:txBody>
        </p:sp>
      </p:grpSp>
      <p:sp>
        <p:nvSpPr>
          <p:cNvPr id="45" name="Titel 1"/>
          <p:cNvSpPr>
            <a:spLocks noGrp="1"/>
          </p:cNvSpPr>
          <p:nvPr>
            <p:ph type="title" hasCustomPrompt="1"/>
          </p:nvPr>
        </p:nvSpPr>
        <p:spPr>
          <a:xfrm>
            <a:off x="1118405" y="106881"/>
            <a:ext cx="10883100" cy="577841"/>
          </a:xfrm>
          <a:prstGeom prst="rect">
            <a:avLst/>
          </a:prstGeom>
        </p:spPr>
        <p:txBody>
          <a:bodyPr wrap="square" lIns="0" tIns="0" rIns="0" bIns="0" anchor="ctr" anchorCtr="0">
            <a:spAutoFit/>
          </a:bodyPr>
          <a:lstStyle>
            <a:lvl1pPr algn="l">
              <a:lnSpc>
                <a:spcPct val="90000"/>
              </a:lnSpc>
              <a:defRPr sz="2086" b="1">
                <a:solidFill>
                  <a:schemeClr val="bg1"/>
                </a:solidFill>
              </a:defRPr>
            </a:lvl1pPr>
          </a:lstStyle>
          <a:p>
            <a:r>
              <a:rPr lang="en-US" noProof="0" dirty="0"/>
              <a:t>Click to add text</a:t>
            </a:r>
            <a:br>
              <a:rPr lang="en-US" noProof="0" dirty="0"/>
            </a:br>
            <a:endParaRPr lang="en-US" noProof="0" dirty="0"/>
          </a:p>
        </p:txBody>
      </p:sp>
      <p:sp>
        <p:nvSpPr>
          <p:cNvPr id="46" name="Inhaltsplatzhalter 2"/>
          <p:cNvSpPr>
            <a:spLocks noGrp="1"/>
          </p:cNvSpPr>
          <p:nvPr>
            <p:ph idx="1"/>
          </p:nvPr>
        </p:nvSpPr>
        <p:spPr>
          <a:xfrm>
            <a:off x="470400" y="979202"/>
            <a:ext cx="10320000" cy="900261"/>
          </a:xfrm>
          <a:prstGeom prst="rect">
            <a:avLst/>
          </a:prstGeom>
        </p:spPr>
        <p:txBody>
          <a:bodyPr lIns="0" tIns="0" rIns="0" bIns="0"/>
          <a:lstStyle>
            <a:lvl1pPr marL="188817" indent="-188817">
              <a:lnSpc>
                <a:spcPct val="90000"/>
              </a:lnSpc>
              <a:spcBef>
                <a:spcPts val="828"/>
              </a:spcBef>
              <a:buFont typeface="Wingdings" pitchFamily="2" charset="2"/>
              <a:buChar char="§"/>
              <a:defRPr sz="1905">
                <a:solidFill>
                  <a:schemeClr val="bg1"/>
                </a:solidFill>
              </a:defRPr>
            </a:lvl1pPr>
            <a:lvl2pPr marL="558236" indent="-284045">
              <a:lnSpc>
                <a:spcPct val="90000"/>
              </a:lnSpc>
              <a:spcBef>
                <a:spcPts val="828"/>
              </a:spcBef>
              <a:buClr>
                <a:schemeClr val="bg1"/>
              </a:buClr>
              <a:buFont typeface="Wingdings" pitchFamily="2" charset="2"/>
              <a:buChar char="ð"/>
              <a:defRPr sz="1633">
                <a:solidFill>
                  <a:schemeClr val="bg1"/>
                </a:solidFill>
              </a:defRPr>
            </a:lvl2pPr>
            <a:lvl3pPr marL="832429" indent="-180605">
              <a:lnSpc>
                <a:spcPct val="90000"/>
              </a:lnSpc>
              <a:spcBef>
                <a:spcPts val="828"/>
              </a:spcBef>
              <a:buClr>
                <a:schemeClr val="bg1"/>
              </a:buClr>
              <a:buFont typeface="Calibri" pitchFamily="34" charset="0"/>
              <a:buChar char="─"/>
              <a:defRPr sz="1451">
                <a:solidFill>
                  <a:schemeClr val="bg1"/>
                </a:solidFill>
              </a:defRPr>
            </a:lvl3pPr>
          </a:lstStyle>
          <a:p>
            <a:pPr lvl="0"/>
            <a:r>
              <a:rPr lang="en-US" noProof="0" dirty="0"/>
              <a:t>Click to edit Master text styles</a:t>
            </a:r>
          </a:p>
          <a:p>
            <a:pPr lvl="1"/>
            <a:r>
              <a:rPr lang="en-US" noProof="0" dirty="0"/>
              <a:t>Second level</a:t>
            </a:r>
          </a:p>
          <a:p>
            <a:pPr lvl="2"/>
            <a:r>
              <a:rPr lang="en-US" noProof="0" dirty="0"/>
              <a:t>Third level</a:t>
            </a:r>
          </a:p>
        </p:txBody>
      </p:sp>
      <p:sp>
        <p:nvSpPr>
          <p:cNvPr id="21" name="Foliennummernplatzhalter 5"/>
          <p:cNvSpPr>
            <a:spLocks noGrp="1"/>
          </p:cNvSpPr>
          <p:nvPr>
            <p:ph type="sldNum" sz="quarter" idx="12"/>
          </p:nvPr>
        </p:nvSpPr>
        <p:spPr>
          <a:xfrm>
            <a:off x="11779155" y="6555629"/>
            <a:ext cx="193963" cy="195438"/>
          </a:xfrm>
          <a:prstGeom prst="rect">
            <a:avLst/>
          </a:prstGeom>
        </p:spPr>
        <p:txBody>
          <a:bodyPr wrap="none" lIns="0" tIns="0" rIns="0" bIns="0" anchor="b" anchorCtr="0">
            <a:spAutoFit/>
          </a:bodyPr>
          <a:lstStyle>
            <a:lvl1pPr algn="r">
              <a:defRPr sz="1270" b="1">
                <a:solidFill>
                  <a:schemeClr val="bg1"/>
                </a:solidFill>
              </a:defRPr>
            </a:lvl1pPr>
          </a:lstStyle>
          <a:p>
            <a:fld id="{99DB18A3-D21F-4BB0-9E84-DFB029941648}" type="slidenum">
              <a:rPr lang="de-DE" smtClean="0">
                <a:solidFill>
                  <a:srgbClr val="FFFFFF"/>
                </a:solidFill>
              </a:rPr>
              <a:pPr/>
              <a:t>‹#›</a:t>
            </a:fld>
            <a:endParaRPr lang="de-DE" dirty="0">
              <a:solidFill>
                <a:srgbClr val="FFFFFF"/>
              </a:solidFill>
            </a:endParaRPr>
          </a:p>
        </p:txBody>
      </p:sp>
      <p:pic>
        <p:nvPicPr>
          <p:cNvPr id="23" name="Picture 5" descr="J:\Templates\Ipsos Logo's\Brand logo\IPSOS-MARKETING (all practices)\Marketing-AP-electronic-white.png"/>
          <p:cNvPicPr>
            <a:picLocks noChangeAspect="1" noChangeArrowheads="1"/>
          </p:cNvPicPr>
          <p:nvPr userDrawn="1"/>
        </p:nvPicPr>
        <p:blipFill>
          <a:blip r:embed="rId2" cstate="print"/>
          <a:srcRect/>
          <a:stretch>
            <a:fillRect/>
          </a:stretch>
        </p:blipFill>
        <p:spPr bwMode="auto">
          <a:xfrm>
            <a:off x="8854018" y="6513516"/>
            <a:ext cx="2410883" cy="334963"/>
          </a:xfrm>
          <a:prstGeom prst="rect">
            <a:avLst/>
          </a:prstGeom>
          <a:noFill/>
        </p:spPr>
      </p:pic>
    </p:spTree>
    <p:extLst>
      <p:ext uri="{BB962C8B-B14F-4D97-AF65-F5344CB8AC3E}">
        <p14:creationId xmlns:p14="http://schemas.microsoft.com/office/powerpoint/2010/main" val="21251371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1 col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76292" y="278503"/>
            <a:ext cx="10566226" cy="669962"/>
          </a:xfrm>
          <a:prstGeom prst="rect">
            <a:avLst/>
          </a:prstGeom>
        </p:spPr>
        <p:txBody>
          <a:bodyPr wrap="square" anchor="b">
            <a:spAutoFit/>
          </a:bodyPr>
          <a:lstStyle>
            <a:lvl1pPr>
              <a:lnSpc>
                <a:spcPct val="100000"/>
              </a:lnSpc>
              <a:defRPr sz="2177"/>
            </a:lvl1pPr>
          </a:lstStyle>
          <a:p>
            <a:r>
              <a:rPr lang="fr-FR" dirty="0"/>
              <a:t>Modifiez le style du titre</a:t>
            </a:r>
            <a:br>
              <a:rPr lang="fr-FR" dirty="0"/>
            </a:br>
            <a:r>
              <a:rPr lang="fr-FR" dirty="0"/>
              <a:t>Modifiez le style du titre</a:t>
            </a:r>
            <a:endParaRPr lang="en-GB" dirty="0"/>
          </a:p>
        </p:txBody>
      </p:sp>
      <p:grpSp>
        <p:nvGrpSpPr>
          <p:cNvPr id="4" name="Group 4"/>
          <p:cNvGrpSpPr>
            <a:grpSpLocks noChangeAspect="1"/>
          </p:cNvGrpSpPr>
          <p:nvPr userDrawn="1"/>
        </p:nvGrpSpPr>
        <p:grpSpPr bwMode="gray">
          <a:xfrm>
            <a:off x="413560" y="326388"/>
            <a:ext cx="745150" cy="531752"/>
            <a:chOff x="1352" y="681"/>
            <a:chExt cx="3519" cy="3153"/>
          </a:xfrm>
        </p:grpSpPr>
        <p:sp>
          <p:nvSpPr>
            <p:cNvPr id="6"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051"/>
              <a:endParaRPr lang="en-US" sz="1633" dirty="0">
                <a:solidFill>
                  <a:srgbClr val="1F497D"/>
                </a:solidFill>
              </a:endParaRPr>
            </a:p>
          </p:txBody>
        </p:sp>
        <p:sp>
          <p:nvSpPr>
            <p:cNvPr id="7"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8"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9"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0"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1"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2"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3"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4"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5"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6"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7"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8"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9"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20"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grpSp>
      <p:sp>
        <p:nvSpPr>
          <p:cNvPr id="21" name="Slide Number Placeholder 5"/>
          <p:cNvSpPr>
            <a:spLocks noGrp="1"/>
          </p:cNvSpPr>
          <p:nvPr>
            <p:ph type="sldNum" sz="quarter" idx="4"/>
          </p:nvPr>
        </p:nvSpPr>
        <p:spPr>
          <a:xfrm>
            <a:off x="10569968" y="6375513"/>
            <a:ext cx="1187903" cy="195438"/>
          </a:xfrm>
          <a:prstGeom prst="rect">
            <a:avLst/>
          </a:prstGeom>
        </p:spPr>
        <p:txBody>
          <a:bodyPr vert="horz" wrap="square" lIns="0" tIns="0" rIns="0" bIns="0" rtlCol="0" anchor="ctr">
            <a:spAutoFit/>
          </a:bodyPr>
          <a:lstStyle>
            <a:lvl1pPr algn="r">
              <a:defRPr sz="1270" b="0">
                <a:solidFill>
                  <a:schemeClr val="tx2"/>
                </a:solidFill>
              </a:defRPr>
            </a:lvl1pPr>
          </a:lstStyle>
          <a:p>
            <a:pPr defTabSz="945051"/>
            <a:fld id="{D34AE20F-330F-454C-9011-43B717E650F2}" type="slidenum">
              <a:rPr lang="en-GB" smtClean="0">
                <a:solidFill>
                  <a:srgbClr val="58595B"/>
                </a:solidFill>
              </a:rPr>
              <a:pPr defTabSz="945051"/>
              <a:t>‹#›</a:t>
            </a:fld>
            <a:endParaRPr lang="en-GB" dirty="0">
              <a:solidFill>
                <a:srgbClr val="58595B"/>
              </a:solidFill>
            </a:endParaRPr>
          </a:p>
        </p:txBody>
      </p:sp>
      <p:cxnSp>
        <p:nvCxnSpPr>
          <p:cNvPr id="22" name="Straight Connector 21"/>
          <p:cNvCxnSpPr/>
          <p:nvPr userDrawn="1"/>
        </p:nvCxnSpPr>
        <p:spPr>
          <a:xfrm>
            <a:off x="412675" y="6179208"/>
            <a:ext cx="11368461"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pic>
        <p:nvPicPr>
          <p:cNvPr id="23" name="Imag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458" y="6312740"/>
            <a:ext cx="2474059" cy="281163"/>
          </a:xfrm>
          <a:prstGeom prst="rect">
            <a:avLst/>
          </a:prstGeom>
        </p:spPr>
      </p:pic>
      <p:sp>
        <p:nvSpPr>
          <p:cNvPr id="24" name="Footer Placeholder 4"/>
          <p:cNvSpPr>
            <a:spLocks noGrp="1"/>
          </p:cNvSpPr>
          <p:nvPr>
            <p:ph type="ftr" sz="quarter" idx="3"/>
          </p:nvPr>
        </p:nvSpPr>
        <p:spPr>
          <a:xfrm>
            <a:off x="360345" y="5968892"/>
            <a:ext cx="11467686" cy="153500"/>
          </a:xfrm>
          <a:prstGeom prst="rect">
            <a:avLst/>
          </a:prstGeom>
        </p:spPr>
        <p:txBody>
          <a:bodyPr vert="horz" lIns="91440" tIns="0" rIns="91440" bIns="0" rtlCol="0" anchor="b" anchorCtr="0">
            <a:spAutoFit/>
          </a:bodyPr>
          <a:lstStyle>
            <a:lvl1pPr algn="l">
              <a:defRPr sz="998">
                <a:solidFill>
                  <a:schemeClr val="tx2"/>
                </a:solidFill>
              </a:defRPr>
            </a:lvl1pPr>
          </a:lstStyle>
          <a:p>
            <a:endParaRPr lang="en-US" dirty="0"/>
          </a:p>
        </p:txBody>
      </p:sp>
    </p:spTree>
    <p:extLst>
      <p:ext uri="{BB962C8B-B14F-4D97-AF65-F5344CB8AC3E}">
        <p14:creationId xmlns:p14="http://schemas.microsoft.com/office/powerpoint/2010/main" val="20180199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s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1" y="857958"/>
            <a:ext cx="11529294" cy="323815"/>
          </a:xfrm>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12002" y="331098"/>
            <a:ext cx="8957556" cy="590215"/>
          </a:xfrm>
        </p:spPr>
        <p:txBody>
          <a:bodyPr anchor="b">
            <a:noAutofit/>
          </a:bodyPr>
          <a:lstStyle>
            <a:lvl1pPr marL="0" indent="0">
              <a:buNone/>
              <a:defRPr sz="2177" b="0" baseline="0">
                <a:solidFill>
                  <a:schemeClr val="bg2"/>
                </a:solidFill>
              </a:defRPr>
            </a:lvl1pPr>
          </a:lstStyle>
          <a:p>
            <a:pPr lvl="0"/>
            <a:r>
              <a:rPr lang="en-US" dirty="0"/>
              <a:t>CLICK TO ADD TAG LINE OR BEGINNING OF TITLE</a:t>
            </a:r>
            <a:endParaRPr lang="en-GB" dirty="0"/>
          </a:p>
        </p:txBody>
      </p:sp>
      <p:sp>
        <p:nvSpPr>
          <p:cNvPr id="7" name="Text Placeholder 6"/>
          <p:cNvSpPr>
            <a:spLocks noGrp="1"/>
          </p:cNvSpPr>
          <p:nvPr>
            <p:ph type="body" sz="quarter" idx="16" hasCustomPrompt="1"/>
          </p:nvPr>
        </p:nvSpPr>
        <p:spPr>
          <a:xfrm>
            <a:off x="299466" y="5620954"/>
            <a:ext cx="8957433" cy="424383"/>
          </a:xfrm>
        </p:spPr>
        <p:txBody>
          <a:bodyPr anchor="b">
            <a:normAutofit/>
          </a:bodyPr>
          <a:lstStyle>
            <a:lvl1pPr algn="l">
              <a:lnSpc>
                <a:spcPct val="95000"/>
              </a:lnSpc>
              <a:spcBef>
                <a:spcPts val="237"/>
              </a:spcBef>
              <a:defRPr sz="1179" cap="none" baseline="0">
                <a:solidFill>
                  <a:schemeClr val="bg2">
                    <a:lumMod val="50000"/>
                  </a:schemeClr>
                </a:solidFill>
              </a:defRPr>
            </a:lvl1pPr>
          </a:lstStyle>
          <a:p>
            <a:pPr lvl="0"/>
            <a:r>
              <a:rPr lang="en-US" dirty="0"/>
              <a:t>Question and Base</a:t>
            </a:r>
            <a:endParaRPr lang="en-GB" dirty="0"/>
          </a:p>
        </p:txBody>
      </p:sp>
    </p:spTree>
    <p:extLst>
      <p:ext uri="{BB962C8B-B14F-4D97-AF65-F5344CB8AC3E}">
        <p14:creationId xmlns:p14="http://schemas.microsoft.com/office/powerpoint/2010/main" val="1213115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1 col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76292" y="278411"/>
            <a:ext cx="10566226" cy="670055"/>
          </a:xfrm>
          <a:prstGeom prst="rect">
            <a:avLst/>
          </a:prstGeom>
        </p:spPr>
        <p:txBody>
          <a:bodyPr wrap="square" anchor="b">
            <a:spAutoFit/>
          </a:bodyPr>
          <a:lstStyle>
            <a:lvl1pPr>
              <a:lnSpc>
                <a:spcPct val="100000"/>
              </a:lnSpc>
              <a:defRPr sz="2177"/>
            </a:lvl1pPr>
          </a:lstStyle>
          <a:p>
            <a:r>
              <a:rPr lang="fr-FR" dirty="0"/>
              <a:t>Modifiez le style du titre</a:t>
            </a:r>
            <a:br>
              <a:rPr lang="fr-FR" dirty="0"/>
            </a:br>
            <a:r>
              <a:rPr lang="fr-FR" dirty="0"/>
              <a:t>Modifiez le style du titre</a:t>
            </a:r>
            <a:endParaRPr lang="en-GB" dirty="0"/>
          </a:p>
        </p:txBody>
      </p:sp>
      <p:grpSp>
        <p:nvGrpSpPr>
          <p:cNvPr id="4" name="Group 4"/>
          <p:cNvGrpSpPr>
            <a:grpSpLocks noChangeAspect="1"/>
          </p:cNvGrpSpPr>
          <p:nvPr userDrawn="1"/>
        </p:nvGrpSpPr>
        <p:grpSpPr bwMode="gray">
          <a:xfrm>
            <a:off x="413560" y="326388"/>
            <a:ext cx="745150" cy="531752"/>
            <a:chOff x="1352" y="681"/>
            <a:chExt cx="3519" cy="3153"/>
          </a:xfrm>
        </p:grpSpPr>
        <p:sp>
          <p:nvSpPr>
            <p:cNvPr id="6"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945051"/>
              <a:endParaRPr lang="en-US" sz="1633" dirty="0">
                <a:solidFill>
                  <a:srgbClr val="1F497D"/>
                </a:solidFill>
              </a:endParaRPr>
            </a:p>
          </p:txBody>
        </p:sp>
        <p:sp>
          <p:nvSpPr>
            <p:cNvPr id="7"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8"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9"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0"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1"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2"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3"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4"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5"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945051"/>
              <a:endParaRPr lang="en-US" sz="1633" dirty="0">
                <a:solidFill>
                  <a:srgbClr val="1F497D"/>
                </a:solidFill>
              </a:endParaRPr>
            </a:p>
          </p:txBody>
        </p:sp>
        <p:sp>
          <p:nvSpPr>
            <p:cNvPr id="16"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7"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8"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19"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sp>
          <p:nvSpPr>
            <p:cNvPr id="20"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945051"/>
              <a:endParaRPr lang="en-US" sz="1633" dirty="0">
                <a:solidFill>
                  <a:srgbClr val="1F497D"/>
                </a:solidFill>
              </a:endParaRPr>
            </a:p>
          </p:txBody>
        </p:sp>
      </p:grpSp>
      <p:sp>
        <p:nvSpPr>
          <p:cNvPr id="21" name="Slide Number Placeholder 5"/>
          <p:cNvSpPr>
            <a:spLocks noGrp="1"/>
          </p:cNvSpPr>
          <p:nvPr>
            <p:ph type="sldNum" sz="quarter" idx="4"/>
          </p:nvPr>
        </p:nvSpPr>
        <p:spPr>
          <a:xfrm>
            <a:off x="10569968" y="6375513"/>
            <a:ext cx="1187903" cy="195438"/>
          </a:xfrm>
          <a:prstGeom prst="rect">
            <a:avLst/>
          </a:prstGeom>
        </p:spPr>
        <p:txBody>
          <a:bodyPr vert="horz" wrap="square" lIns="0" tIns="0" rIns="0" bIns="0" rtlCol="0" anchor="ctr">
            <a:spAutoFit/>
          </a:bodyPr>
          <a:lstStyle>
            <a:lvl1pPr algn="r">
              <a:defRPr sz="1270" b="0">
                <a:solidFill>
                  <a:schemeClr val="tx2"/>
                </a:solidFill>
              </a:defRPr>
            </a:lvl1pPr>
          </a:lstStyle>
          <a:p>
            <a:pPr defTabSz="945051"/>
            <a:fld id="{D34AE20F-330F-454C-9011-43B717E650F2}" type="slidenum">
              <a:rPr lang="en-GB" smtClean="0">
                <a:solidFill>
                  <a:srgbClr val="58595B"/>
                </a:solidFill>
              </a:rPr>
              <a:pPr defTabSz="945051"/>
              <a:t>‹#›</a:t>
            </a:fld>
            <a:endParaRPr lang="en-GB" dirty="0">
              <a:solidFill>
                <a:srgbClr val="58595B"/>
              </a:solidFill>
            </a:endParaRPr>
          </a:p>
        </p:txBody>
      </p:sp>
      <p:cxnSp>
        <p:nvCxnSpPr>
          <p:cNvPr id="22" name="Straight Connector 21"/>
          <p:cNvCxnSpPr/>
          <p:nvPr userDrawn="1"/>
        </p:nvCxnSpPr>
        <p:spPr>
          <a:xfrm>
            <a:off x="412675" y="6179208"/>
            <a:ext cx="11368461"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pic>
        <p:nvPicPr>
          <p:cNvPr id="23" name="Imag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458" y="6312740"/>
            <a:ext cx="2474059" cy="281163"/>
          </a:xfrm>
          <a:prstGeom prst="rect">
            <a:avLst/>
          </a:prstGeom>
        </p:spPr>
      </p:pic>
      <p:sp>
        <p:nvSpPr>
          <p:cNvPr id="24" name="Footer Placeholder 4"/>
          <p:cNvSpPr>
            <a:spLocks noGrp="1"/>
          </p:cNvSpPr>
          <p:nvPr>
            <p:ph type="ftr" sz="quarter" idx="3"/>
          </p:nvPr>
        </p:nvSpPr>
        <p:spPr>
          <a:xfrm>
            <a:off x="360345" y="5968892"/>
            <a:ext cx="11467686" cy="153500"/>
          </a:xfrm>
          <a:prstGeom prst="rect">
            <a:avLst/>
          </a:prstGeom>
        </p:spPr>
        <p:txBody>
          <a:bodyPr vert="horz" lIns="91440" tIns="0" rIns="91440" bIns="0" rtlCol="0" anchor="b" anchorCtr="0">
            <a:spAutoFit/>
          </a:bodyPr>
          <a:lstStyle>
            <a:lvl1pPr algn="l">
              <a:defRPr sz="998">
                <a:solidFill>
                  <a:schemeClr val="tx2"/>
                </a:solidFill>
              </a:defRPr>
            </a:lvl1pPr>
          </a:lstStyle>
          <a:p>
            <a:endParaRPr lang="en-US" dirty="0"/>
          </a:p>
        </p:txBody>
      </p:sp>
    </p:spTree>
    <p:extLst>
      <p:ext uri="{BB962C8B-B14F-4D97-AF65-F5344CB8AC3E}">
        <p14:creationId xmlns:p14="http://schemas.microsoft.com/office/powerpoint/2010/main" val="7570308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ext &amp; Bl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30201" y="1851257"/>
            <a:ext cx="10493855" cy="35240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2" name="Group 11"/>
          <p:cNvGrpSpPr/>
          <p:nvPr/>
        </p:nvGrpSpPr>
        <p:grpSpPr>
          <a:xfrm>
            <a:off x="10893684" y="4205621"/>
            <a:ext cx="1298320" cy="2652379"/>
            <a:chOff x="11870412" y="3781425"/>
            <a:chExt cx="1570949" cy="3781425"/>
          </a:xfrm>
        </p:grpSpPr>
        <p:sp>
          <p:nvSpPr>
            <p:cNvPr id="13" name="Oval 12"/>
            <p:cNvSpPr>
              <a:spLocks/>
            </p:cNvSpPr>
            <p:nvPr/>
          </p:nvSpPr>
          <p:spPr bwMode="auto">
            <a:xfrm rot="3900000" flipH="1">
              <a:off x="12506686" y="4873163"/>
              <a:ext cx="698400" cy="789879"/>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sz="2400" dirty="0"/>
            </a:p>
          </p:txBody>
        </p:sp>
        <p:sp>
          <p:nvSpPr>
            <p:cNvPr id="14" name="Oval 13"/>
            <p:cNvSpPr/>
            <p:nvPr/>
          </p:nvSpPr>
          <p:spPr>
            <a:xfrm>
              <a:off x="12353809" y="4356054"/>
              <a:ext cx="464635" cy="4112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Oval 14"/>
            <p:cNvSpPr/>
            <p:nvPr/>
          </p:nvSpPr>
          <p:spPr>
            <a:xfrm>
              <a:off x="12330947" y="4060981"/>
              <a:ext cx="197470" cy="1728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6" name="Right Triangle 15"/>
            <p:cNvSpPr/>
            <p:nvPr/>
          </p:nvSpPr>
          <p:spPr>
            <a:xfrm flipH="1">
              <a:off x="11870412" y="3781425"/>
              <a:ext cx="1570949" cy="378142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 name="Freeform 16"/>
            <p:cNvSpPr>
              <a:spLocks/>
            </p:cNvSpPr>
            <p:nvPr/>
          </p:nvSpPr>
          <p:spPr bwMode="auto">
            <a:xfrm rot="21075523">
              <a:off x="12263453" y="5283312"/>
              <a:ext cx="957422" cy="1142838"/>
            </a:xfrm>
            <a:custGeom>
              <a:avLst/>
              <a:gdLst>
                <a:gd name="T0" fmla="*/ 397 w 568"/>
                <a:gd name="T1" fmla="*/ 0 h 678"/>
                <a:gd name="T2" fmla="*/ 397 w 568"/>
                <a:gd name="T3" fmla="*/ 0 h 678"/>
                <a:gd name="T4" fmla="*/ 428 w 568"/>
                <a:gd name="T5" fmla="*/ 22 h 678"/>
                <a:gd name="T6" fmla="*/ 457 w 568"/>
                <a:gd name="T7" fmla="*/ 46 h 678"/>
                <a:gd name="T8" fmla="*/ 481 w 568"/>
                <a:gd name="T9" fmla="*/ 71 h 678"/>
                <a:gd name="T10" fmla="*/ 503 w 568"/>
                <a:gd name="T11" fmla="*/ 100 h 678"/>
                <a:gd name="T12" fmla="*/ 522 w 568"/>
                <a:gd name="T13" fmla="*/ 131 h 678"/>
                <a:gd name="T14" fmla="*/ 539 w 568"/>
                <a:gd name="T15" fmla="*/ 163 h 678"/>
                <a:gd name="T16" fmla="*/ 551 w 568"/>
                <a:gd name="T17" fmla="*/ 196 h 678"/>
                <a:gd name="T18" fmla="*/ 559 w 568"/>
                <a:gd name="T19" fmla="*/ 230 h 678"/>
                <a:gd name="T20" fmla="*/ 566 w 568"/>
                <a:gd name="T21" fmla="*/ 266 h 678"/>
                <a:gd name="T22" fmla="*/ 568 w 568"/>
                <a:gd name="T23" fmla="*/ 300 h 678"/>
                <a:gd name="T24" fmla="*/ 568 w 568"/>
                <a:gd name="T25" fmla="*/ 335 h 678"/>
                <a:gd name="T26" fmla="*/ 564 w 568"/>
                <a:gd name="T27" fmla="*/ 371 h 678"/>
                <a:gd name="T28" fmla="*/ 556 w 568"/>
                <a:gd name="T29" fmla="*/ 407 h 678"/>
                <a:gd name="T30" fmla="*/ 544 w 568"/>
                <a:gd name="T31" fmla="*/ 441 h 678"/>
                <a:gd name="T32" fmla="*/ 530 w 568"/>
                <a:gd name="T33" fmla="*/ 475 h 678"/>
                <a:gd name="T34" fmla="*/ 511 w 568"/>
                <a:gd name="T35" fmla="*/ 507 h 678"/>
                <a:gd name="T36" fmla="*/ 511 w 568"/>
                <a:gd name="T37" fmla="*/ 507 h 678"/>
                <a:gd name="T38" fmla="*/ 489 w 568"/>
                <a:gd name="T39" fmla="*/ 538 h 678"/>
                <a:gd name="T40" fmla="*/ 466 w 568"/>
                <a:gd name="T41" fmla="*/ 567 h 678"/>
                <a:gd name="T42" fmla="*/ 438 w 568"/>
                <a:gd name="T43" fmla="*/ 591 h 678"/>
                <a:gd name="T44" fmla="*/ 409 w 568"/>
                <a:gd name="T45" fmla="*/ 613 h 678"/>
                <a:gd name="T46" fmla="*/ 380 w 568"/>
                <a:gd name="T47" fmla="*/ 632 h 678"/>
                <a:gd name="T48" fmla="*/ 348 w 568"/>
                <a:gd name="T49" fmla="*/ 647 h 678"/>
                <a:gd name="T50" fmla="*/ 314 w 568"/>
                <a:gd name="T51" fmla="*/ 661 h 678"/>
                <a:gd name="T52" fmla="*/ 280 w 568"/>
                <a:gd name="T53" fmla="*/ 669 h 678"/>
                <a:gd name="T54" fmla="*/ 246 w 568"/>
                <a:gd name="T55" fmla="*/ 676 h 678"/>
                <a:gd name="T56" fmla="*/ 210 w 568"/>
                <a:gd name="T57" fmla="*/ 678 h 678"/>
                <a:gd name="T58" fmla="*/ 174 w 568"/>
                <a:gd name="T59" fmla="*/ 678 h 678"/>
                <a:gd name="T60" fmla="*/ 140 w 568"/>
                <a:gd name="T61" fmla="*/ 673 h 678"/>
                <a:gd name="T62" fmla="*/ 104 w 568"/>
                <a:gd name="T63" fmla="*/ 666 h 678"/>
                <a:gd name="T64" fmla="*/ 70 w 568"/>
                <a:gd name="T65" fmla="*/ 654 h 678"/>
                <a:gd name="T66" fmla="*/ 36 w 568"/>
                <a:gd name="T67" fmla="*/ 640 h 678"/>
                <a:gd name="T68" fmla="*/ 2 w 568"/>
                <a:gd name="T69" fmla="*/ 622 h 678"/>
                <a:gd name="T70" fmla="*/ 2 w 568"/>
                <a:gd name="T71" fmla="*/ 622 h 678"/>
                <a:gd name="T72" fmla="*/ 0 w 568"/>
                <a:gd name="T73" fmla="*/ 620 h 678"/>
                <a:gd name="T74" fmla="*/ 397 w 568"/>
                <a:gd name="T7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8" h="678">
                  <a:moveTo>
                    <a:pt x="397" y="0"/>
                  </a:moveTo>
                  <a:lnTo>
                    <a:pt x="397" y="0"/>
                  </a:lnTo>
                  <a:lnTo>
                    <a:pt x="428" y="22"/>
                  </a:lnTo>
                  <a:lnTo>
                    <a:pt x="457" y="46"/>
                  </a:lnTo>
                  <a:lnTo>
                    <a:pt x="481" y="71"/>
                  </a:lnTo>
                  <a:lnTo>
                    <a:pt x="503" y="100"/>
                  </a:lnTo>
                  <a:lnTo>
                    <a:pt x="522" y="131"/>
                  </a:lnTo>
                  <a:lnTo>
                    <a:pt x="539" y="163"/>
                  </a:lnTo>
                  <a:lnTo>
                    <a:pt x="551" y="196"/>
                  </a:lnTo>
                  <a:lnTo>
                    <a:pt x="559" y="230"/>
                  </a:lnTo>
                  <a:lnTo>
                    <a:pt x="566" y="266"/>
                  </a:lnTo>
                  <a:lnTo>
                    <a:pt x="568" y="300"/>
                  </a:lnTo>
                  <a:lnTo>
                    <a:pt x="568" y="335"/>
                  </a:lnTo>
                  <a:lnTo>
                    <a:pt x="564" y="371"/>
                  </a:lnTo>
                  <a:lnTo>
                    <a:pt x="556" y="407"/>
                  </a:lnTo>
                  <a:lnTo>
                    <a:pt x="544" y="441"/>
                  </a:lnTo>
                  <a:lnTo>
                    <a:pt x="530" y="475"/>
                  </a:lnTo>
                  <a:lnTo>
                    <a:pt x="511" y="507"/>
                  </a:lnTo>
                  <a:lnTo>
                    <a:pt x="511" y="507"/>
                  </a:lnTo>
                  <a:lnTo>
                    <a:pt x="489" y="538"/>
                  </a:lnTo>
                  <a:lnTo>
                    <a:pt x="466" y="567"/>
                  </a:lnTo>
                  <a:lnTo>
                    <a:pt x="438" y="591"/>
                  </a:lnTo>
                  <a:lnTo>
                    <a:pt x="409" y="613"/>
                  </a:lnTo>
                  <a:lnTo>
                    <a:pt x="380" y="632"/>
                  </a:lnTo>
                  <a:lnTo>
                    <a:pt x="348" y="647"/>
                  </a:lnTo>
                  <a:lnTo>
                    <a:pt x="314" y="661"/>
                  </a:lnTo>
                  <a:lnTo>
                    <a:pt x="280" y="669"/>
                  </a:lnTo>
                  <a:lnTo>
                    <a:pt x="246" y="676"/>
                  </a:lnTo>
                  <a:lnTo>
                    <a:pt x="210" y="678"/>
                  </a:lnTo>
                  <a:lnTo>
                    <a:pt x="174" y="678"/>
                  </a:lnTo>
                  <a:lnTo>
                    <a:pt x="140" y="673"/>
                  </a:lnTo>
                  <a:lnTo>
                    <a:pt x="104" y="666"/>
                  </a:lnTo>
                  <a:lnTo>
                    <a:pt x="70" y="654"/>
                  </a:lnTo>
                  <a:lnTo>
                    <a:pt x="36" y="640"/>
                  </a:lnTo>
                  <a:lnTo>
                    <a:pt x="2" y="622"/>
                  </a:lnTo>
                  <a:lnTo>
                    <a:pt x="2" y="622"/>
                  </a:lnTo>
                  <a:lnTo>
                    <a:pt x="0" y="620"/>
                  </a:lnTo>
                  <a:lnTo>
                    <a:pt x="397"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GB" sz="2400" dirty="0"/>
            </a:p>
          </p:txBody>
        </p:sp>
      </p:grpSp>
    </p:spTree>
    <p:extLst>
      <p:ext uri="{BB962C8B-B14F-4D97-AF65-F5344CB8AC3E}">
        <p14:creationId xmlns:p14="http://schemas.microsoft.com/office/powerpoint/2010/main" val="412885666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s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1" y="857959"/>
            <a:ext cx="11529295" cy="609397"/>
          </a:xfrm>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57556" cy="590215"/>
          </a:xfrm>
        </p:spPr>
        <p:txBody>
          <a:bodyPr anchor="b">
            <a:no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7" name="Text Placeholder 6"/>
          <p:cNvSpPr>
            <a:spLocks noGrp="1"/>
          </p:cNvSpPr>
          <p:nvPr>
            <p:ph type="body" sz="quarter" idx="16" hasCustomPrompt="1"/>
          </p:nvPr>
        </p:nvSpPr>
        <p:spPr>
          <a:xfrm>
            <a:off x="299466" y="5620957"/>
            <a:ext cx="8957433" cy="424383"/>
          </a:xfrm>
        </p:spPr>
        <p:txBody>
          <a:bodyPr anchor="b">
            <a:normAutofit/>
          </a:bodyPr>
          <a:lstStyle>
            <a:lvl1pPr algn="l">
              <a:lnSpc>
                <a:spcPct val="95000"/>
              </a:lnSpc>
              <a:spcBef>
                <a:spcPts val="272"/>
              </a:spcBef>
              <a:defRPr sz="1333" cap="none" baseline="0">
                <a:solidFill>
                  <a:schemeClr val="bg2">
                    <a:lumMod val="50000"/>
                  </a:schemeClr>
                </a:solidFill>
              </a:defRPr>
            </a:lvl1pPr>
          </a:lstStyle>
          <a:p>
            <a:pPr lvl="0"/>
            <a:r>
              <a:rPr lang="en-US" dirty="0"/>
              <a:t>Question and Base</a:t>
            </a:r>
            <a:endParaRPr lang="en-GB" dirty="0"/>
          </a:p>
        </p:txBody>
      </p:sp>
    </p:spTree>
    <p:extLst>
      <p:ext uri="{BB962C8B-B14F-4D97-AF65-F5344CB8AC3E}">
        <p14:creationId xmlns:p14="http://schemas.microsoft.com/office/powerpoint/2010/main" val="1124144975"/>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30201" y="1851257"/>
            <a:ext cx="10493855" cy="35240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9425994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ullets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0" y="331101"/>
            <a:ext cx="8947195"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5" name="Text Placeholder 4"/>
          <p:cNvSpPr>
            <a:spLocks noGrp="1"/>
          </p:cNvSpPr>
          <p:nvPr>
            <p:ph type="body" sz="quarter" idx="14" hasCustomPrompt="1"/>
          </p:nvPr>
        </p:nvSpPr>
        <p:spPr>
          <a:xfrm>
            <a:off x="311154" y="1865607"/>
            <a:ext cx="11051116" cy="3519196"/>
          </a:xfrm>
        </p:spPr>
        <p:txBody>
          <a:bodyPr/>
          <a:lstStyle>
            <a:lvl1pPr marL="234945" indent="-234945">
              <a:lnSpc>
                <a:spcPct val="100000"/>
              </a:lnSpc>
              <a:spcBef>
                <a:spcPts val="400"/>
              </a:spcBef>
              <a:spcAft>
                <a:spcPts val="400"/>
              </a:spcAft>
              <a:buFont typeface="Arial" panose="020B0604020202020204" pitchFamily="34" charset="0"/>
              <a:buChar char="•"/>
              <a:defRPr sz="1600" cap="none"/>
            </a:lvl1pPr>
            <a:lvl2pPr marL="634984" indent="-222245">
              <a:lnSpc>
                <a:spcPct val="100000"/>
              </a:lnSpc>
              <a:spcBef>
                <a:spcPts val="400"/>
              </a:spcBef>
              <a:spcAft>
                <a:spcPts val="400"/>
              </a:spcAft>
              <a:buFont typeface="Arial" panose="020B0604020202020204" pitchFamily="34" charset="0"/>
              <a:buChar char="–"/>
              <a:tabLst/>
              <a:defRPr sz="1600"/>
            </a:lvl2pPr>
            <a:lvl3pPr marL="922844" indent="-237061">
              <a:lnSpc>
                <a:spcPct val="100000"/>
              </a:lnSpc>
              <a:spcBef>
                <a:spcPts val="400"/>
              </a:spcBef>
              <a:spcAft>
                <a:spcPts val="400"/>
              </a:spcAft>
              <a:buSzPct val="85000"/>
              <a:buFont typeface="Arial" panose="020B0604020202020204" pitchFamily="34" charset="0"/>
              <a:buChar char="•"/>
              <a:defRPr sz="1600"/>
            </a:lvl3pPr>
            <a:lvl5pPr marL="1291134" indent="-232828">
              <a:lnSpc>
                <a:spcPct val="100000"/>
              </a:lnSpc>
              <a:spcBef>
                <a:spcPts val="400"/>
              </a:spcBef>
              <a:spcAft>
                <a:spcPts val="400"/>
              </a:spcAft>
              <a:buSzPct val="85000"/>
              <a:buFont typeface="Arial" panose="020B0604020202020204" pitchFamily="34" charset="0"/>
              <a:buChar char="-"/>
              <a:defRPr sz="1600"/>
            </a:lvl5pPr>
          </a:lstStyle>
          <a:p>
            <a:pPr lvl="0"/>
            <a:r>
              <a:rPr lang="en-US" dirty="0"/>
              <a:t>First level bullet</a:t>
            </a:r>
          </a:p>
          <a:p>
            <a:pPr lvl="1"/>
            <a:r>
              <a:rPr lang="en-US" dirty="0"/>
              <a:t>Second level</a:t>
            </a:r>
          </a:p>
          <a:p>
            <a:pPr lvl="2"/>
            <a:r>
              <a:rPr lang="en-US" dirty="0"/>
              <a:t>Third level</a:t>
            </a:r>
          </a:p>
          <a:p>
            <a:pPr lvl="4"/>
            <a:r>
              <a:rPr lang="en-US" dirty="0"/>
              <a:t>Fourth level</a:t>
            </a:r>
            <a:endParaRPr lang="en-GB" dirty="0"/>
          </a:p>
        </p:txBody>
      </p:sp>
    </p:spTree>
    <p:extLst>
      <p:ext uri="{BB962C8B-B14F-4D97-AF65-F5344CB8AC3E}">
        <p14:creationId xmlns:p14="http://schemas.microsoft.com/office/powerpoint/2010/main" val="105650106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with Bling">
    <p:spTree>
      <p:nvGrpSpPr>
        <p:cNvPr id="1" name=""/>
        <p:cNvGrpSpPr/>
        <p:nvPr/>
      </p:nvGrpSpPr>
      <p:grpSpPr>
        <a:xfrm>
          <a:off x="0" y="0"/>
          <a:ext cx="0" cy="0"/>
          <a:chOff x="0" y="0"/>
          <a:chExt cx="0" cy="0"/>
        </a:xfrm>
      </p:grpSpPr>
      <p:grpSp>
        <p:nvGrpSpPr>
          <p:cNvPr id="12" name="Group 11"/>
          <p:cNvGrpSpPr/>
          <p:nvPr/>
        </p:nvGrpSpPr>
        <p:grpSpPr>
          <a:xfrm>
            <a:off x="10893684" y="4205621"/>
            <a:ext cx="1298320" cy="2652379"/>
            <a:chOff x="11870412" y="3781425"/>
            <a:chExt cx="1570949" cy="3781425"/>
          </a:xfrm>
        </p:grpSpPr>
        <p:sp>
          <p:nvSpPr>
            <p:cNvPr id="13" name="Oval 12"/>
            <p:cNvSpPr>
              <a:spLocks/>
            </p:cNvSpPr>
            <p:nvPr/>
          </p:nvSpPr>
          <p:spPr bwMode="auto">
            <a:xfrm rot="3900000" flipH="1">
              <a:off x="12506686" y="4873163"/>
              <a:ext cx="698400" cy="789879"/>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sz="2400" dirty="0"/>
            </a:p>
          </p:txBody>
        </p:sp>
        <p:sp>
          <p:nvSpPr>
            <p:cNvPr id="14" name="Oval 13"/>
            <p:cNvSpPr/>
            <p:nvPr/>
          </p:nvSpPr>
          <p:spPr>
            <a:xfrm>
              <a:off x="12353809" y="4356054"/>
              <a:ext cx="464635" cy="4112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Oval 14"/>
            <p:cNvSpPr/>
            <p:nvPr/>
          </p:nvSpPr>
          <p:spPr>
            <a:xfrm>
              <a:off x="12330947" y="4060981"/>
              <a:ext cx="197470" cy="17283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6" name="Right Triangle 15"/>
            <p:cNvSpPr/>
            <p:nvPr/>
          </p:nvSpPr>
          <p:spPr>
            <a:xfrm flipH="1">
              <a:off x="11870412" y="3781425"/>
              <a:ext cx="1570949" cy="378142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 name="Freeform 16"/>
            <p:cNvSpPr>
              <a:spLocks/>
            </p:cNvSpPr>
            <p:nvPr/>
          </p:nvSpPr>
          <p:spPr bwMode="auto">
            <a:xfrm rot="21075523">
              <a:off x="12263453" y="5283312"/>
              <a:ext cx="957422" cy="1142838"/>
            </a:xfrm>
            <a:custGeom>
              <a:avLst/>
              <a:gdLst>
                <a:gd name="T0" fmla="*/ 397 w 568"/>
                <a:gd name="T1" fmla="*/ 0 h 678"/>
                <a:gd name="T2" fmla="*/ 397 w 568"/>
                <a:gd name="T3" fmla="*/ 0 h 678"/>
                <a:gd name="T4" fmla="*/ 428 w 568"/>
                <a:gd name="T5" fmla="*/ 22 h 678"/>
                <a:gd name="T6" fmla="*/ 457 w 568"/>
                <a:gd name="T7" fmla="*/ 46 h 678"/>
                <a:gd name="T8" fmla="*/ 481 w 568"/>
                <a:gd name="T9" fmla="*/ 71 h 678"/>
                <a:gd name="T10" fmla="*/ 503 w 568"/>
                <a:gd name="T11" fmla="*/ 100 h 678"/>
                <a:gd name="T12" fmla="*/ 522 w 568"/>
                <a:gd name="T13" fmla="*/ 131 h 678"/>
                <a:gd name="T14" fmla="*/ 539 w 568"/>
                <a:gd name="T15" fmla="*/ 163 h 678"/>
                <a:gd name="T16" fmla="*/ 551 w 568"/>
                <a:gd name="T17" fmla="*/ 196 h 678"/>
                <a:gd name="T18" fmla="*/ 559 w 568"/>
                <a:gd name="T19" fmla="*/ 230 h 678"/>
                <a:gd name="T20" fmla="*/ 566 w 568"/>
                <a:gd name="T21" fmla="*/ 266 h 678"/>
                <a:gd name="T22" fmla="*/ 568 w 568"/>
                <a:gd name="T23" fmla="*/ 300 h 678"/>
                <a:gd name="T24" fmla="*/ 568 w 568"/>
                <a:gd name="T25" fmla="*/ 335 h 678"/>
                <a:gd name="T26" fmla="*/ 564 w 568"/>
                <a:gd name="T27" fmla="*/ 371 h 678"/>
                <a:gd name="T28" fmla="*/ 556 w 568"/>
                <a:gd name="T29" fmla="*/ 407 h 678"/>
                <a:gd name="T30" fmla="*/ 544 w 568"/>
                <a:gd name="T31" fmla="*/ 441 h 678"/>
                <a:gd name="T32" fmla="*/ 530 w 568"/>
                <a:gd name="T33" fmla="*/ 475 h 678"/>
                <a:gd name="T34" fmla="*/ 511 w 568"/>
                <a:gd name="T35" fmla="*/ 507 h 678"/>
                <a:gd name="T36" fmla="*/ 511 w 568"/>
                <a:gd name="T37" fmla="*/ 507 h 678"/>
                <a:gd name="T38" fmla="*/ 489 w 568"/>
                <a:gd name="T39" fmla="*/ 538 h 678"/>
                <a:gd name="T40" fmla="*/ 466 w 568"/>
                <a:gd name="T41" fmla="*/ 567 h 678"/>
                <a:gd name="T42" fmla="*/ 438 w 568"/>
                <a:gd name="T43" fmla="*/ 591 h 678"/>
                <a:gd name="T44" fmla="*/ 409 w 568"/>
                <a:gd name="T45" fmla="*/ 613 h 678"/>
                <a:gd name="T46" fmla="*/ 380 w 568"/>
                <a:gd name="T47" fmla="*/ 632 h 678"/>
                <a:gd name="T48" fmla="*/ 348 w 568"/>
                <a:gd name="T49" fmla="*/ 647 h 678"/>
                <a:gd name="T50" fmla="*/ 314 w 568"/>
                <a:gd name="T51" fmla="*/ 661 h 678"/>
                <a:gd name="T52" fmla="*/ 280 w 568"/>
                <a:gd name="T53" fmla="*/ 669 h 678"/>
                <a:gd name="T54" fmla="*/ 246 w 568"/>
                <a:gd name="T55" fmla="*/ 676 h 678"/>
                <a:gd name="T56" fmla="*/ 210 w 568"/>
                <a:gd name="T57" fmla="*/ 678 h 678"/>
                <a:gd name="T58" fmla="*/ 174 w 568"/>
                <a:gd name="T59" fmla="*/ 678 h 678"/>
                <a:gd name="T60" fmla="*/ 140 w 568"/>
                <a:gd name="T61" fmla="*/ 673 h 678"/>
                <a:gd name="T62" fmla="*/ 104 w 568"/>
                <a:gd name="T63" fmla="*/ 666 h 678"/>
                <a:gd name="T64" fmla="*/ 70 w 568"/>
                <a:gd name="T65" fmla="*/ 654 h 678"/>
                <a:gd name="T66" fmla="*/ 36 w 568"/>
                <a:gd name="T67" fmla="*/ 640 h 678"/>
                <a:gd name="T68" fmla="*/ 2 w 568"/>
                <a:gd name="T69" fmla="*/ 622 h 678"/>
                <a:gd name="T70" fmla="*/ 2 w 568"/>
                <a:gd name="T71" fmla="*/ 622 h 678"/>
                <a:gd name="T72" fmla="*/ 0 w 568"/>
                <a:gd name="T73" fmla="*/ 620 h 678"/>
                <a:gd name="T74" fmla="*/ 397 w 568"/>
                <a:gd name="T7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8" h="678">
                  <a:moveTo>
                    <a:pt x="397" y="0"/>
                  </a:moveTo>
                  <a:lnTo>
                    <a:pt x="397" y="0"/>
                  </a:lnTo>
                  <a:lnTo>
                    <a:pt x="428" y="22"/>
                  </a:lnTo>
                  <a:lnTo>
                    <a:pt x="457" y="46"/>
                  </a:lnTo>
                  <a:lnTo>
                    <a:pt x="481" y="71"/>
                  </a:lnTo>
                  <a:lnTo>
                    <a:pt x="503" y="100"/>
                  </a:lnTo>
                  <a:lnTo>
                    <a:pt x="522" y="131"/>
                  </a:lnTo>
                  <a:lnTo>
                    <a:pt x="539" y="163"/>
                  </a:lnTo>
                  <a:lnTo>
                    <a:pt x="551" y="196"/>
                  </a:lnTo>
                  <a:lnTo>
                    <a:pt x="559" y="230"/>
                  </a:lnTo>
                  <a:lnTo>
                    <a:pt x="566" y="266"/>
                  </a:lnTo>
                  <a:lnTo>
                    <a:pt x="568" y="300"/>
                  </a:lnTo>
                  <a:lnTo>
                    <a:pt x="568" y="335"/>
                  </a:lnTo>
                  <a:lnTo>
                    <a:pt x="564" y="371"/>
                  </a:lnTo>
                  <a:lnTo>
                    <a:pt x="556" y="407"/>
                  </a:lnTo>
                  <a:lnTo>
                    <a:pt x="544" y="441"/>
                  </a:lnTo>
                  <a:lnTo>
                    <a:pt x="530" y="475"/>
                  </a:lnTo>
                  <a:lnTo>
                    <a:pt x="511" y="507"/>
                  </a:lnTo>
                  <a:lnTo>
                    <a:pt x="511" y="507"/>
                  </a:lnTo>
                  <a:lnTo>
                    <a:pt x="489" y="538"/>
                  </a:lnTo>
                  <a:lnTo>
                    <a:pt x="466" y="567"/>
                  </a:lnTo>
                  <a:lnTo>
                    <a:pt x="438" y="591"/>
                  </a:lnTo>
                  <a:lnTo>
                    <a:pt x="409" y="613"/>
                  </a:lnTo>
                  <a:lnTo>
                    <a:pt x="380" y="632"/>
                  </a:lnTo>
                  <a:lnTo>
                    <a:pt x="348" y="647"/>
                  </a:lnTo>
                  <a:lnTo>
                    <a:pt x="314" y="661"/>
                  </a:lnTo>
                  <a:lnTo>
                    <a:pt x="280" y="669"/>
                  </a:lnTo>
                  <a:lnTo>
                    <a:pt x="246" y="676"/>
                  </a:lnTo>
                  <a:lnTo>
                    <a:pt x="210" y="678"/>
                  </a:lnTo>
                  <a:lnTo>
                    <a:pt x="174" y="678"/>
                  </a:lnTo>
                  <a:lnTo>
                    <a:pt x="140" y="673"/>
                  </a:lnTo>
                  <a:lnTo>
                    <a:pt x="104" y="666"/>
                  </a:lnTo>
                  <a:lnTo>
                    <a:pt x="70" y="654"/>
                  </a:lnTo>
                  <a:lnTo>
                    <a:pt x="36" y="640"/>
                  </a:lnTo>
                  <a:lnTo>
                    <a:pt x="2" y="622"/>
                  </a:lnTo>
                  <a:lnTo>
                    <a:pt x="2" y="622"/>
                  </a:lnTo>
                  <a:lnTo>
                    <a:pt x="0" y="620"/>
                  </a:lnTo>
                  <a:lnTo>
                    <a:pt x="397"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sz="2400" dirty="0"/>
            </a:p>
          </p:txBody>
        </p:sp>
      </p:grpSp>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endParaRPr lang="en-GB" dirty="0"/>
          </a:p>
        </p:txBody>
      </p:sp>
      <p:sp>
        <p:nvSpPr>
          <p:cNvPr id="11" name="Text Placeholder 7"/>
          <p:cNvSpPr>
            <a:spLocks noGrp="1"/>
          </p:cNvSpPr>
          <p:nvPr>
            <p:ph type="body" sz="quarter" idx="13" hasCustomPrompt="1"/>
          </p:nvPr>
        </p:nvSpPr>
        <p:spPr>
          <a:xfrm>
            <a:off x="312000" y="331101"/>
            <a:ext cx="10516893"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1362606" y="6232982"/>
            <a:ext cx="503103" cy="355983"/>
          </a:xfrm>
          <a:prstGeom prst="rect">
            <a:avLst/>
          </a:prstGeom>
        </p:spPr>
      </p:pic>
    </p:spTree>
    <p:extLst>
      <p:ext uri="{BB962C8B-B14F-4D97-AF65-F5344CB8AC3E}">
        <p14:creationId xmlns:p14="http://schemas.microsoft.com/office/powerpoint/2010/main" val="72704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6" y="1304506"/>
            <a:ext cx="554938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6242676" y="1304506"/>
            <a:ext cx="5515260"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4278458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amp; Bl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30201" y="1851257"/>
            <a:ext cx="10493855" cy="35240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2" name="Group 11"/>
          <p:cNvGrpSpPr/>
          <p:nvPr/>
        </p:nvGrpSpPr>
        <p:grpSpPr>
          <a:xfrm>
            <a:off x="10893684" y="4205621"/>
            <a:ext cx="1298320" cy="2652379"/>
            <a:chOff x="11870412" y="3781425"/>
            <a:chExt cx="1570949" cy="3781425"/>
          </a:xfrm>
        </p:grpSpPr>
        <p:sp>
          <p:nvSpPr>
            <p:cNvPr id="13" name="Oval 12"/>
            <p:cNvSpPr>
              <a:spLocks/>
            </p:cNvSpPr>
            <p:nvPr/>
          </p:nvSpPr>
          <p:spPr bwMode="auto">
            <a:xfrm rot="3900000" flipH="1">
              <a:off x="12506686" y="4873163"/>
              <a:ext cx="698400" cy="789879"/>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sz="2400" dirty="0"/>
            </a:p>
          </p:txBody>
        </p:sp>
        <p:sp>
          <p:nvSpPr>
            <p:cNvPr id="14" name="Oval 13"/>
            <p:cNvSpPr/>
            <p:nvPr/>
          </p:nvSpPr>
          <p:spPr>
            <a:xfrm>
              <a:off x="12353809" y="4356054"/>
              <a:ext cx="464635" cy="4112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5" name="Oval 14"/>
            <p:cNvSpPr/>
            <p:nvPr/>
          </p:nvSpPr>
          <p:spPr>
            <a:xfrm>
              <a:off x="12330947" y="4060981"/>
              <a:ext cx="197470" cy="1728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6" name="Right Triangle 15"/>
            <p:cNvSpPr/>
            <p:nvPr/>
          </p:nvSpPr>
          <p:spPr>
            <a:xfrm flipH="1">
              <a:off x="11870412" y="3781425"/>
              <a:ext cx="1570949" cy="378142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7" name="Freeform 16"/>
            <p:cNvSpPr>
              <a:spLocks/>
            </p:cNvSpPr>
            <p:nvPr/>
          </p:nvSpPr>
          <p:spPr bwMode="auto">
            <a:xfrm rot="21075523">
              <a:off x="12263453" y="5283312"/>
              <a:ext cx="957422" cy="1142838"/>
            </a:xfrm>
            <a:custGeom>
              <a:avLst/>
              <a:gdLst>
                <a:gd name="T0" fmla="*/ 397 w 568"/>
                <a:gd name="T1" fmla="*/ 0 h 678"/>
                <a:gd name="T2" fmla="*/ 397 w 568"/>
                <a:gd name="T3" fmla="*/ 0 h 678"/>
                <a:gd name="T4" fmla="*/ 428 w 568"/>
                <a:gd name="T5" fmla="*/ 22 h 678"/>
                <a:gd name="T6" fmla="*/ 457 w 568"/>
                <a:gd name="T7" fmla="*/ 46 h 678"/>
                <a:gd name="T8" fmla="*/ 481 w 568"/>
                <a:gd name="T9" fmla="*/ 71 h 678"/>
                <a:gd name="T10" fmla="*/ 503 w 568"/>
                <a:gd name="T11" fmla="*/ 100 h 678"/>
                <a:gd name="T12" fmla="*/ 522 w 568"/>
                <a:gd name="T13" fmla="*/ 131 h 678"/>
                <a:gd name="T14" fmla="*/ 539 w 568"/>
                <a:gd name="T15" fmla="*/ 163 h 678"/>
                <a:gd name="T16" fmla="*/ 551 w 568"/>
                <a:gd name="T17" fmla="*/ 196 h 678"/>
                <a:gd name="T18" fmla="*/ 559 w 568"/>
                <a:gd name="T19" fmla="*/ 230 h 678"/>
                <a:gd name="T20" fmla="*/ 566 w 568"/>
                <a:gd name="T21" fmla="*/ 266 h 678"/>
                <a:gd name="T22" fmla="*/ 568 w 568"/>
                <a:gd name="T23" fmla="*/ 300 h 678"/>
                <a:gd name="T24" fmla="*/ 568 w 568"/>
                <a:gd name="T25" fmla="*/ 335 h 678"/>
                <a:gd name="T26" fmla="*/ 564 w 568"/>
                <a:gd name="T27" fmla="*/ 371 h 678"/>
                <a:gd name="T28" fmla="*/ 556 w 568"/>
                <a:gd name="T29" fmla="*/ 407 h 678"/>
                <a:gd name="T30" fmla="*/ 544 w 568"/>
                <a:gd name="T31" fmla="*/ 441 h 678"/>
                <a:gd name="T32" fmla="*/ 530 w 568"/>
                <a:gd name="T33" fmla="*/ 475 h 678"/>
                <a:gd name="T34" fmla="*/ 511 w 568"/>
                <a:gd name="T35" fmla="*/ 507 h 678"/>
                <a:gd name="T36" fmla="*/ 511 w 568"/>
                <a:gd name="T37" fmla="*/ 507 h 678"/>
                <a:gd name="T38" fmla="*/ 489 w 568"/>
                <a:gd name="T39" fmla="*/ 538 h 678"/>
                <a:gd name="T40" fmla="*/ 466 w 568"/>
                <a:gd name="T41" fmla="*/ 567 h 678"/>
                <a:gd name="T42" fmla="*/ 438 w 568"/>
                <a:gd name="T43" fmla="*/ 591 h 678"/>
                <a:gd name="T44" fmla="*/ 409 w 568"/>
                <a:gd name="T45" fmla="*/ 613 h 678"/>
                <a:gd name="T46" fmla="*/ 380 w 568"/>
                <a:gd name="T47" fmla="*/ 632 h 678"/>
                <a:gd name="T48" fmla="*/ 348 w 568"/>
                <a:gd name="T49" fmla="*/ 647 h 678"/>
                <a:gd name="T50" fmla="*/ 314 w 568"/>
                <a:gd name="T51" fmla="*/ 661 h 678"/>
                <a:gd name="T52" fmla="*/ 280 w 568"/>
                <a:gd name="T53" fmla="*/ 669 h 678"/>
                <a:gd name="T54" fmla="*/ 246 w 568"/>
                <a:gd name="T55" fmla="*/ 676 h 678"/>
                <a:gd name="T56" fmla="*/ 210 w 568"/>
                <a:gd name="T57" fmla="*/ 678 h 678"/>
                <a:gd name="T58" fmla="*/ 174 w 568"/>
                <a:gd name="T59" fmla="*/ 678 h 678"/>
                <a:gd name="T60" fmla="*/ 140 w 568"/>
                <a:gd name="T61" fmla="*/ 673 h 678"/>
                <a:gd name="T62" fmla="*/ 104 w 568"/>
                <a:gd name="T63" fmla="*/ 666 h 678"/>
                <a:gd name="T64" fmla="*/ 70 w 568"/>
                <a:gd name="T65" fmla="*/ 654 h 678"/>
                <a:gd name="T66" fmla="*/ 36 w 568"/>
                <a:gd name="T67" fmla="*/ 640 h 678"/>
                <a:gd name="T68" fmla="*/ 2 w 568"/>
                <a:gd name="T69" fmla="*/ 622 h 678"/>
                <a:gd name="T70" fmla="*/ 2 w 568"/>
                <a:gd name="T71" fmla="*/ 622 h 678"/>
                <a:gd name="T72" fmla="*/ 0 w 568"/>
                <a:gd name="T73" fmla="*/ 620 h 678"/>
                <a:gd name="T74" fmla="*/ 397 w 568"/>
                <a:gd name="T7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8" h="678">
                  <a:moveTo>
                    <a:pt x="397" y="0"/>
                  </a:moveTo>
                  <a:lnTo>
                    <a:pt x="397" y="0"/>
                  </a:lnTo>
                  <a:lnTo>
                    <a:pt x="428" y="22"/>
                  </a:lnTo>
                  <a:lnTo>
                    <a:pt x="457" y="46"/>
                  </a:lnTo>
                  <a:lnTo>
                    <a:pt x="481" y="71"/>
                  </a:lnTo>
                  <a:lnTo>
                    <a:pt x="503" y="100"/>
                  </a:lnTo>
                  <a:lnTo>
                    <a:pt x="522" y="131"/>
                  </a:lnTo>
                  <a:lnTo>
                    <a:pt x="539" y="163"/>
                  </a:lnTo>
                  <a:lnTo>
                    <a:pt x="551" y="196"/>
                  </a:lnTo>
                  <a:lnTo>
                    <a:pt x="559" y="230"/>
                  </a:lnTo>
                  <a:lnTo>
                    <a:pt x="566" y="266"/>
                  </a:lnTo>
                  <a:lnTo>
                    <a:pt x="568" y="300"/>
                  </a:lnTo>
                  <a:lnTo>
                    <a:pt x="568" y="335"/>
                  </a:lnTo>
                  <a:lnTo>
                    <a:pt x="564" y="371"/>
                  </a:lnTo>
                  <a:lnTo>
                    <a:pt x="556" y="407"/>
                  </a:lnTo>
                  <a:lnTo>
                    <a:pt x="544" y="441"/>
                  </a:lnTo>
                  <a:lnTo>
                    <a:pt x="530" y="475"/>
                  </a:lnTo>
                  <a:lnTo>
                    <a:pt x="511" y="507"/>
                  </a:lnTo>
                  <a:lnTo>
                    <a:pt x="511" y="507"/>
                  </a:lnTo>
                  <a:lnTo>
                    <a:pt x="489" y="538"/>
                  </a:lnTo>
                  <a:lnTo>
                    <a:pt x="466" y="567"/>
                  </a:lnTo>
                  <a:lnTo>
                    <a:pt x="438" y="591"/>
                  </a:lnTo>
                  <a:lnTo>
                    <a:pt x="409" y="613"/>
                  </a:lnTo>
                  <a:lnTo>
                    <a:pt x="380" y="632"/>
                  </a:lnTo>
                  <a:lnTo>
                    <a:pt x="348" y="647"/>
                  </a:lnTo>
                  <a:lnTo>
                    <a:pt x="314" y="661"/>
                  </a:lnTo>
                  <a:lnTo>
                    <a:pt x="280" y="669"/>
                  </a:lnTo>
                  <a:lnTo>
                    <a:pt x="246" y="676"/>
                  </a:lnTo>
                  <a:lnTo>
                    <a:pt x="210" y="678"/>
                  </a:lnTo>
                  <a:lnTo>
                    <a:pt x="174" y="678"/>
                  </a:lnTo>
                  <a:lnTo>
                    <a:pt x="140" y="673"/>
                  </a:lnTo>
                  <a:lnTo>
                    <a:pt x="104" y="666"/>
                  </a:lnTo>
                  <a:lnTo>
                    <a:pt x="70" y="654"/>
                  </a:lnTo>
                  <a:lnTo>
                    <a:pt x="36" y="640"/>
                  </a:lnTo>
                  <a:lnTo>
                    <a:pt x="2" y="622"/>
                  </a:lnTo>
                  <a:lnTo>
                    <a:pt x="2" y="622"/>
                  </a:lnTo>
                  <a:lnTo>
                    <a:pt x="0" y="620"/>
                  </a:lnTo>
                  <a:lnTo>
                    <a:pt x="397"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GB" sz="2400" dirty="0"/>
            </a:p>
          </p:txBody>
        </p:sp>
      </p:grpSp>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1362606" y="6232982"/>
            <a:ext cx="503103" cy="355983"/>
          </a:xfrm>
          <a:prstGeom prst="rect">
            <a:avLst/>
          </a:prstGeom>
        </p:spPr>
      </p:pic>
    </p:spTree>
    <p:extLst>
      <p:ext uri="{BB962C8B-B14F-4D97-AF65-F5344CB8AC3E}">
        <p14:creationId xmlns:p14="http://schemas.microsoft.com/office/powerpoint/2010/main" val="2192710503"/>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ograph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1" y="857959"/>
            <a:ext cx="11529295" cy="609397"/>
          </a:xfrm>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12001" y="324101"/>
            <a:ext cx="8957556" cy="590215"/>
          </a:xfrm>
        </p:spPr>
        <p:txBody>
          <a:bodyPr anchor="b">
            <a:norm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5" name="Content Placeholder 2"/>
          <p:cNvSpPr>
            <a:spLocks noGrp="1"/>
          </p:cNvSpPr>
          <p:nvPr>
            <p:ph idx="12" hasCustomPrompt="1"/>
          </p:nvPr>
        </p:nvSpPr>
        <p:spPr>
          <a:xfrm>
            <a:off x="1263274" y="1653118"/>
            <a:ext cx="2588948" cy="771705"/>
          </a:xfrm>
          <a:prstGeom prst="rect">
            <a:avLst/>
          </a:prstGeom>
          <a:solidFill>
            <a:schemeClr val="accent6"/>
          </a:solidFill>
        </p:spPr>
        <p:txBody>
          <a:bodyPr lIns="90000" tIns="90000" rIns="90000" bIns="90000" anchor="ctr">
            <a:noAutofit/>
          </a:bodyPr>
          <a:lstStyle>
            <a:lvl1pPr marL="0" indent="0">
              <a:lnSpc>
                <a:spcPct val="100000"/>
              </a:lnSpc>
              <a:spcBef>
                <a:spcPts val="267"/>
              </a:spcBef>
              <a:spcAft>
                <a:spcPts val="0"/>
              </a:spcAft>
              <a:buNone/>
              <a:defRPr sz="1600" cap="none">
                <a:solidFill>
                  <a:schemeClr val="bg1"/>
                </a:solidFill>
              </a:defRPr>
            </a:lvl1pPr>
            <a:lvl2pPr marL="711182" indent="-380990">
              <a:defRPr>
                <a:solidFill>
                  <a:schemeClr val="bg1"/>
                </a:solidFill>
              </a:defRPr>
            </a:lvl2pPr>
            <a:lvl3pPr marL="1198003" indent="-304792">
              <a:defRPr>
                <a:solidFill>
                  <a:schemeClr val="bg1"/>
                </a:solidFill>
              </a:defRPr>
            </a:lvl3pPr>
            <a:lvl4pPr marL="1676358" indent="-304792">
              <a:defRPr>
                <a:solidFill>
                  <a:schemeClr val="bg1"/>
                </a:solidFill>
              </a:defRPr>
            </a:lvl4pPr>
            <a:lvl5pPr marL="2150480" indent="-304792">
              <a:defRPr/>
            </a:lvl5pPr>
          </a:lstStyle>
          <a:p>
            <a:pPr lvl="0"/>
            <a:r>
              <a:rPr lang="en-US" dirty="0"/>
              <a:t>Click to edit master text styles</a:t>
            </a:r>
          </a:p>
        </p:txBody>
      </p:sp>
      <p:sp>
        <p:nvSpPr>
          <p:cNvPr id="10" name="Picture Placeholder 8"/>
          <p:cNvSpPr>
            <a:spLocks noGrp="1"/>
          </p:cNvSpPr>
          <p:nvPr>
            <p:ph type="pic" sz="quarter" idx="15" hasCustomPrompt="1"/>
          </p:nvPr>
        </p:nvSpPr>
        <p:spPr>
          <a:xfrm>
            <a:off x="350572" y="1653118"/>
            <a:ext cx="912696" cy="771705"/>
          </a:xfrm>
          <a:solidFill>
            <a:schemeClr val="bg1">
              <a:lumMod val="85000"/>
            </a:schemeClr>
          </a:solidFill>
        </p:spPr>
        <p:txBody>
          <a:bodyPr>
            <a:normAutofit/>
          </a:bodyPr>
          <a:lstStyle>
            <a:lvl1pPr marL="0" indent="0">
              <a:buNone/>
              <a:defRPr sz="1400" baseline="0"/>
            </a:lvl1pPr>
          </a:lstStyle>
          <a:p>
            <a:r>
              <a:rPr lang="en-GB" dirty="0"/>
              <a:t>Insert picture from file</a:t>
            </a:r>
          </a:p>
        </p:txBody>
      </p:sp>
      <p:sp>
        <p:nvSpPr>
          <p:cNvPr id="11" name="Picture Placeholder 8"/>
          <p:cNvSpPr>
            <a:spLocks noGrp="1"/>
          </p:cNvSpPr>
          <p:nvPr>
            <p:ph type="pic" sz="quarter" idx="18" hasCustomPrompt="1"/>
          </p:nvPr>
        </p:nvSpPr>
        <p:spPr>
          <a:xfrm>
            <a:off x="4261957" y="1653118"/>
            <a:ext cx="912696" cy="771705"/>
          </a:xfrm>
          <a:solidFill>
            <a:schemeClr val="bg1">
              <a:lumMod val="85000"/>
            </a:schemeClr>
          </a:solidFill>
        </p:spPr>
        <p:txBody>
          <a:bodyPr>
            <a:normAutofit/>
          </a:bodyPr>
          <a:lstStyle>
            <a:lvl1pPr marL="0" indent="0">
              <a:buNone/>
              <a:defRPr sz="1400" baseline="0"/>
            </a:lvl1pPr>
          </a:lstStyle>
          <a:p>
            <a:r>
              <a:rPr lang="en-GB" dirty="0"/>
              <a:t>Insert picture from file</a:t>
            </a:r>
          </a:p>
        </p:txBody>
      </p:sp>
      <p:sp>
        <p:nvSpPr>
          <p:cNvPr id="12" name="Picture Placeholder 8"/>
          <p:cNvSpPr>
            <a:spLocks noGrp="1"/>
          </p:cNvSpPr>
          <p:nvPr>
            <p:ph type="pic" sz="quarter" idx="19" hasCustomPrompt="1"/>
          </p:nvPr>
        </p:nvSpPr>
        <p:spPr>
          <a:xfrm>
            <a:off x="8197220" y="1653118"/>
            <a:ext cx="912696" cy="771705"/>
          </a:xfrm>
          <a:solidFill>
            <a:schemeClr val="bg1">
              <a:lumMod val="85000"/>
            </a:schemeClr>
          </a:solidFill>
        </p:spPr>
        <p:txBody>
          <a:bodyPr>
            <a:normAutofit/>
          </a:bodyPr>
          <a:lstStyle>
            <a:lvl1pPr marL="0" indent="0">
              <a:buNone/>
              <a:defRPr sz="1400" baseline="0"/>
            </a:lvl1pPr>
          </a:lstStyle>
          <a:p>
            <a:r>
              <a:rPr lang="en-GB" dirty="0"/>
              <a:t>Insert picture from file</a:t>
            </a:r>
          </a:p>
        </p:txBody>
      </p:sp>
      <p:sp>
        <p:nvSpPr>
          <p:cNvPr id="4" name="Text Placeholder 3"/>
          <p:cNvSpPr>
            <a:spLocks noGrp="1"/>
          </p:cNvSpPr>
          <p:nvPr>
            <p:ph type="body" sz="quarter" idx="20" hasCustomPrompt="1"/>
          </p:nvPr>
        </p:nvSpPr>
        <p:spPr>
          <a:xfrm>
            <a:off x="351367" y="2557381"/>
            <a:ext cx="3500967" cy="1263651"/>
          </a:xfrm>
        </p:spPr>
        <p:txBody>
          <a:bodyPr>
            <a:noAutofit/>
          </a:bodyPr>
          <a:lstStyle>
            <a:lvl3pPr>
              <a:defRPr baseline="0"/>
            </a:lvl3pPr>
            <a:lvl4pPr>
              <a:defRPr baseline="0"/>
            </a:lvl4pPr>
            <a:lvl5pPr>
              <a:defRPr/>
            </a:lvl5pPr>
          </a:lstStyle>
          <a:p>
            <a:pPr lvl="2"/>
            <a:r>
              <a:rPr lang="en-US" dirty="0"/>
              <a:t>1st Level</a:t>
            </a:r>
          </a:p>
          <a:p>
            <a:pPr lvl="3"/>
            <a:r>
              <a:rPr lang="en-US" dirty="0"/>
              <a:t>2nd Level</a:t>
            </a:r>
          </a:p>
          <a:p>
            <a:pPr lvl="4"/>
            <a:r>
              <a:rPr lang="en-US" dirty="0"/>
              <a:t>3rd Level</a:t>
            </a:r>
            <a:endParaRPr lang="en-GB" dirty="0"/>
          </a:p>
        </p:txBody>
      </p:sp>
      <p:sp>
        <p:nvSpPr>
          <p:cNvPr id="13" name="Text Placeholder 3"/>
          <p:cNvSpPr>
            <a:spLocks noGrp="1"/>
          </p:cNvSpPr>
          <p:nvPr>
            <p:ph type="body" sz="quarter" idx="21" hasCustomPrompt="1"/>
          </p:nvPr>
        </p:nvSpPr>
        <p:spPr>
          <a:xfrm>
            <a:off x="4261963" y="2557381"/>
            <a:ext cx="3500967" cy="1263651"/>
          </a:xfrm>
        </p:spPr>
        <p:txBody>
          <a:bodyPr>
            <a:noAutofit/>
          </a:bodyPr>
          <a:lstStyle>
            <a:lvl3pPr>
              <a:defRPr baseline="0"/>
            </a:lvl3pPr>
            <a:lvl4pPr>
              <a:defRPr baseline="0"/>
            </a:lvl4pPr>
            <a:lvl5pPr>
              <a:defRPr/>
            </a:lvl5pPr>
          </a:lstStyle>
          <a:p>
            <a:pPr lvl="2"/>
            <a:r>
              <a:rPr lang="en-US" dirty="0"/>
              <a:t>1st Level</a:t>
            </a:r>
          </a:p>
          <a:p>
            <a:pPr lvl="3"/>
            <a:r>
              <a:rPr lang="en-US" dirty="0"/>
              <a:t>2nd Level</a:t>
            </a:r>
          </a:p>
          <a:p>
            <a:pPr lvl="4"/>
            <a:r>
              <a:rPr lang="en-US" dirty="0"/>
              <a:t>3rd Level</a:t>
            </a:r>
            <a:endParaRPr lang="en-GB" dirty="0"/>
          </a:p>
        </p:txBody>
      </p:sp>
      <p:sp>
        <p:nvSpPr>
          <p:cNvPr id="14" name="Text Placeholder 3"/>
          <p:cNvSpPr>
            <a:spLocks noGrp="1"/>
          </p:cNvSpPr>
          <p:nvPr>
            <p:ph type="body" sz="quarter" idx="22" hasCustomPrompt="1"/>
          </p:nvPr>
        </p:nvSpPr>
        <p:spPr>
          <a:xfrm>
            <a:off x="8191607" y="2557381"/>
            <a:ext cx="3500967" cy="1263651"/>
          </a:xfrm>
        </p:spPr>
        <p:txBody>
          <a:bodyPr>
            <a:noAutofit/>
          </a:bodyPr>
          <a:lstStyle>
            <a:lvl3pPr>
              <a:defRPr baseline="0"/>
            </a:lvl3pPr>
            <a:lvl4pPr>
              <a:defRPr baseline="0"/>
            </a:lvl4pPr>
            <a:lvl5pPr>
              <a:defRPr/>
            </a:lvl5pPr>
          </a:lstStyle>
          <a:p>
            <a:pPr lvl="2"/>
            <a:r>
              <a:rPr lang="en-US" dirty="0"/>
              <a:t>1st Level</a:t>
            </a:r>
          </a:p>
          <a:p>
            <a:pPr lvl="3"/>
            <a:r>
              <a:rPr lang="en-US" dirty="0"/>
              <a:t>2nd Level</a:t>
            </a:r>
          </a:p>
          <a:p>
            <a:pPr lvl="4"/>
            <a:r>
              <a:rPr lang="en-US" dirty="0"/>
              <a:t>3rd Level</a:t>
            </a:r>
            <a:endParaRPr lang="en-GB" dirty="0"/>
          </a:p>
        </p:txBody>
      </p:sp>
      <p:sp>
        <p:nvSpPr>
          <p:cNvPr id="24" name="Content Placeholder 2"/>
          <p:cNvSpPr>
            <a:spLocks noGrp="1"/>
          </p:cNvSpPr>
          <p:nvPr>
            <p:ph idx="23" hasCustomPrompt="1"/>
          </p:nvPr>
        </p:nvSpPr>
        <p:spPr>
          <a:xfrm>
            <a:off x="5174659" y="1653118"/>
            <a:ext cx="2588948" cy="771705"/>
          </a:xfrm>
          <a:prstGeom prst="rect">
            <a:avLst/>
          </a:prstGeom>
          <a:solidFill>
            <a:schemeClr val="accent6"/>
          </a:solidFill>
        </p:spPr>
        <p:txBody>
          <a:bodyPr lIns="90000" tIns="90000" rIns="90000" bIns="90000" anchor="ctr">
            <a:noAutofit/>
          </a:bodyPr>
          <a:lstStyle>
            <a:lvl1pPr marL="0" indent="0">
              <a:lnSpc>
                <a:spcPct val="100000"/>
              </a:lnSpc>
              <a:spcBef>
                <a:spcPts val="267"/>
              </a:spcBef>
              <a:spcAft>
                <a:spcPts val="0"/>
              </a:spcAft>
              <a:buNone/>
              <a:defRPr sz="1600" cap="none">
                <a:solidFill>
                  <a:schemeClr val="bg1"/>
                </a:solidFill>
              </a:defRPr>
            </a:lvl1pPr>
            <a:lvl2pPr marL="711182" indent="-380990">
              <a:defRPr>
                <a:solidFill>
                  <a:schemeClr val="bg1"/>
                </a:solidFill>
              </a:defRPr>
            </a:lvl2pPr>
            <a:lvl3pPr marL="1198003" indent="-304792">
              <a:defRPr>
                <a:solidFill>
                  <a:schemeClr val="bg1"/>
                </a:solidFill>
              </a:defRPr>
            </a:lvl3pPr>
            <a:lvl4pPr marL="1676358" indent="-304792">
              <a:defRPr>
                <a:solidFill>
                  <a:schemeClr val="bg1"/>
                </a:solidFill>
              </a:defRPr>
            </a:lvl4pPr>
            <a:lvl5pPr marL="2150480" indent="-304792">
              <a:defRPr/>
            </a:lvl5pPr>
          </a:lstStyle>
          <a:p>
            <a:pPr lvl="0"/>
            <a:r>
              <a:rPr lang="en-US" dirty="0"/>
              <a:t>Click to edit master text styles</a:t>
            </a:r>
          </a:p>
        </p:txBody>
      </p:sp>
      <p:sp>
        <p:nvSpPr>
          <p:cNvPr id="25" name="Content Placeholder 2"/>
          <p:cNvSpPr>
            <a:spLocks noGrp="1"/>
          </p:cNvSpPr>
          <p:nvPr>
            <p:ph idx="24" hasCustomPrompt="1"/>
          </p:nvPr>
        </p:nvSpPr>
        <p:spPr>
          <a:xfrm>
            <a:off x="9109917" y="1653118"/>
            <a:ext cx="2588948" cy="771705"/>
          </a:xfrm>
          <a:prstGeom prst="rect">
            <a:avLst/>
          </a:prstGeom>
          <a:solidFill>
            <a:schemeClr val="accent6"/>
          </a:solidFill>
        </p:spPr>
        <p:txBody>
          <a:bodyPr lIns="90000" tIns="90000" rIns="90000" bIns="90000" anchor="ctr">
            <a:noAutofit/>
          </a:bodyPr>
          <a:lstStyle>
            <a:lvl1pPr marL="0" indent="0">
              <a:lnSpc>
                <a:spcPct val="100000"/>
              </a:lnSpc>
              <a:spcBef>
                <a:spcPts val="267"/>
              </a:spcBef>
              <a:spcAft>
                <a:spcPts val="0"/>
              </a:spcAft>
              <a:buNone/>
              <a:defRPr sz="1600" cap="none">
                <a:solidFill>
                  <a:schemeClr val="bg1"/>
                </a:solidFill>
              </a:defRPr>
            </a:lvl1pPr>
            <a:lvl2pPr marL="711182" indent="-380990">
              <a:defRPr>
                <a:solidFill>
                  <a:schemeClr val="bg1"/>
                </a:solidFill>
              </a:defRPr>
            </a:lvl2pPr>
            <a:lvl3pPr marL="1198003" indent="-304792">
              <a:defRPr>
                <a:solidFill>
                  <a:schemeClr val="bg1"/>
                </a:solidFill>
              </a:defRPr>
            </a:lvl3pPr>
            <a:lvl4pPr marL="1676358" indent="-304792">
              <a:defRPr>
                <a:solidFill>
                  <a:schemeClr val="bg1"/>
                </a:solidFill>
              </a:defRPr>
            </a:lvl4pPr>
            <a:lvl5pPr marL="2150480" indent="-304792">
              <a:defRPr/>
            </a:lvl5pPr>
          </a:lstStyle>
          <a:p>
            <a:pPr lvl="0"/>
            <a:r>
              <a:rPr lang="en-US" dirty="0"/>
              <a:t>Click to edit master text styles</a:t>
            </a:r>
          </a:p>
        </p:txBody>
      </p:sp>
    </p:spTree>
    <p:extLst>
      <p:ext uri="{BB962C8B-B14F-4D97-AF65-F5344CB8AC3E}">
        <p14:creationId xmlns:p14="http://schemas.microsoft.com/office/powerpoint/2010/main" val="78976751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ain Title - 1/3 Imag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0" y="0"/>
            <a:ext cx="5333549" cy="6858000"/>
          </a:xfrm>
        </p:spPr>
        <p:txBody>
          <a:bodyPr/>
          <a:lstStyle/>
          <a:p>
            <a:r>
              <a:rPr lang="en-US"/>
              <a:t>Click icon to add picture</a:t>
            </a:r>
            <a:endParaRPr lang="en-GB"/>
          </a:p>
        </p:txBody>
      </p:sp>
      <p:sp>
        <p:nvSpPr>
          <p:cNvPr id="2" name="Title 1"/>
          <p:cNvSpPr>
            <a:spLocks noGrp="1"/>
          </p:cNvSpPr>
          <p:nvPr>
            <p:ph type="ctrTitle" hasCustomPrompt="1"/>
          </p:nvPr>
        </p:nvSpPr>
        <p:spPr>
          <a:xfrm>
            <a:off x="5923936" y="2867111"/>
            <a:ext cx="5933633" cy="683264"/>
          </a:xfrm>
        </p:spPr>
        <p:txBody>
          <a:bodyPr anchor="ctr"/>
          <a:lstStyle>
            <a:lvl1pPr>
              <a:defRPr sz="4933" baseline="0"/>
            </a:lvl1pPr>
          </a:lstStyle>
          <a:p>
            <a:r>
              <a:rPr lang="en-US" dirty="0"/>
              <a:t>Impact word(s)</a:t>
            </a:r>
          </a:p>
        </p:txBody>
      </p:sp>
      <p:sp>
        <p:nvSpPr>
          <p:cNvPr id="3" name="Subtitle 2"/>
          <p:cNvSpPr>
            <a:spLocks noGrp="1"/>
          </p:cNvSpPr>
          <p:nvPr>
            <p:ph type="subTitle" idx="1" hasCustomPrompt="1"/>
          </p:nvPr>
        </p:nvSpPr>
        <p:spPr>
          <a:xfrm>
            <a:off x="5923936" y="3819109"/>
            <a:ext cx="5933633" cy="1050051"/>
          </a:xfrm>
        </p:spPr>
        <p:txBody>
          <a:bodyPr/>
          <a:lstStyle>
            <a:lvl1pPr marL="0" indent="0" algn="l">
              <a:buNone/>
              <a:defRPr baseline="0">
                <a:solidFill>
                  <a:schemeClr val="tx1"/>
                </a:solidFill>
              </a:defRPr>
            </a:lvl1pPr>
            <a:lvl2pPr marL="4320" indent="0" algn="l">
              <a:spcBef>
                <a:spcPts val="0"/>
              </a:spcBef>
              <a:buNone/>
              <a:tabLst/>
              <a:defRPr baseline="0">
                <a:solidFill>
                  <a:schemeClr val="tx1"/>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Presenter Name</a:t>
            </a:r>
          </a:p>
          <a:p>
            <a:pPr lvl="1"/>
            <a:r>
              <a:rPr lang="en-US" dirty="0"/>
              <a:t>Job title, date, or other relevant presenter info</a:t>
            </a:r>
          </a:p>
        </p:txBody>
      </p:sp>
      <p:sp>
        <p:nvSpPr>
          <p:cNvPr id="5" name="Footer Placeholder 4"/>
          <p:cNvSpPr>
            <a:spLocks noGrp="1"/>
          </p:cNvSpPr>
          <p:nvPr>
            <p:ph type="ftr" sz="quarter" idx="11"/>
          </p:nvPr>
        </p:nvSpPr>
        <p:spPr>
          <a:xfrm>
            <a:off x="5923934" y="5375269"/>
            <a:ext cx="5925367" cy="346923"/>
          </a:xfrm>
          <a:prstGeom prst="rect">
            <a:avLst/>
          </a:prstGeom>
        </p:spPr>
        <p:txBody>
          <a:bodyPr lIns="62195" tIns="31098" rIns="62195" bIns="31098"/>
          <a:lstStyle>
            <a:lvl1pPr algn="l">
              <a:defRPr sz="1067">
                <a:solidFill>
                  <a:schemeClr val="bg2"/>
                </a:solidFill>
              </a:defRPr>
            </a:lvl1pPr>
          </a:lstStyle>
          <a:p>
            <a:r>
              <a:rPr lang="en-GB"/>
              <a:t>© 2015 Ipsos.  All rights reserved. Contains Ipsos' Confidential and Proprietary information  and may not be disclosed or reproduced without the prior written consent of Ipsos.</a:t>
            </a:r>
            <a:endParaRPr lang="en-US" dirty="0"/>
          </a:p>
        </p:txBody>
      </p:sp>
      <p:sp>
        <p:nvSpPr>
          <p:cNvPr id="20" name="Text Placeholder 19"/>
          <p:cNvSpPr>
            <a:spLocks noGrp="1"/>
          </p:cNvSpPr>
          <p:nvPr>
            <p:ph type="body" sz="quarter" idx="13" hasCustomPrompt="1"/>
          </p:nvPr>
        </p:nvSpPr>
        <p:spPr>
          <a:xfrm>
            <a:off x="5923936" y="1412777"/>
            <a:ext cx="5933633" cy="1289247"/>
          </a:xfrm>
        </p:spPr>
        <p:txBody>
          <a:bodyPr anchor="b">
            <a:normAutofit/>
          </a:bodyPr>
          <a:lstStyle>
            <a:lvl1pPr>
              <a:defRPr sz="2933" b="0" cap="none" baseline="0">
                <a:solidFill>
                  <a:schemeClr val="tx1"/>
                </a:solidFill>
              </a:defRPr>
            </a:lvl1pPr>
          </a:lstStyle>
          <a:p>
            <a:pPr lvl="0"/>
            <a:r>
              <a:rPr lang="en-US" dirty="0"/>
              <a:t>Full presentation title</a:t>
            </a:r>
            <a:endParaRPr lang="en-GB" dirty="0"/>
          </a:p>
        </p:txBody>
      </p:sp>
      <p:sp>
        <p:nvSpPr>
          <p:cNvPr id="7" name="Picture Placeholder 6"/>
          <p:cNvSpPr>
            <a:spLocks noGrp="1"/>
          </p:cNvSpPr>
          <p:nvPr>
            <p:ph type="pic" sz="quarter" idx="15" hasCustomPrompt="1"/>
          </p:nvPr>
        </p:nvSpPr>
        <p:spPr>
          <a:xfrm>
            <a:off x="10327978" y="620688"/>
            <a:ext cx="1529591" cy="504056"/>
          </a:xfrm>
          <a:solidFill>
            <a:schemeClr val="bg1"/>
          </a:solidFill>
        </p:spPr>
        <p:txBody>
          <a:bodyPr/>
          <a:lstStyle>
            <a:lvl1pPr algn="ctr">
              <a:defRPr sz="1867"/>
            </a:lvl1pPr>
          </a:lstStyle>
          <a:p>
            <a:r>
              <a:rPr lang="en-GB" dirty="0"/>
              <a:t>Client Logo</a:t>
            </a:r>
            <a:br>
              <a:rPr lang="en-GB" dirty="0"/>
            </a:br>
            <a:r>
              <a:rPr lang="en-GB" dirty="0"/>
              <a:t>(delete if unused)</a:t>
            </a:r>
          </a:p>
        </p:txBody>
      </p:sp>
    </p:spTree>
    <p:extLst>
      <p:ext uri="{BB962C8B-B14F-4D97-AF65-F5344CB8AC3E}">
        <p14:creationId xmlns:p14="http://schemas.microsoft.com/office/powerpoint/2010/main" val="4053014776"/>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 Box Imag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0" y="0"/>
            <a:ext cx="6095280" cy="6858000"/>
          </a:xfrm>
        </p:spPr>
        <p:txBody>
          <a:bodyPr/>
          <a:lstStyle/>
          <a:p>
            <a:r>
              <a:rPr lang="en-US"/>
              <a:t>Click icon to add picture</a:t>
            </a:r>
            <a:endParaRPr lang="en-GB"/>
          </a:p>
        </p:txBody>
      </p:sp>
      <p:sp>
        <p:nvSpPr>
          <p:cNvPr id="3" name="Subtitle 2"/>
          <p:cNvSpPr>
            <a:spLocks noGrp="1"/>
          </p:cNvSpPr>
          <p:nvPr>
            <p:ph type="subTitle" idx="1" hasCustomPrompt="1"/>
          </p:nvPr>
        </p:nvSpPr>
        <p:spPr>
          <a:xfrm>
            <a:off x="6381834" y="1497134"/>
            <a:ext cx="5467465" cy="3656447"/>
          </a:xfrm>
        </p:spPr>
        <p:txBody>
          <a:bodyPr anchor="ctr">
            <a:normAutofit/>
          </a:bodyPr>
          <a:lstStyle>
            <a:lvl1pPr marL="0" indent="0" algn="l">
              <a:buNone/>
              <a:defRPr sz="3600" b="1" baseline="0">
                <a:solidFill>
                  <a:schemeClr val="tx1"/>
                </a:solidFill>
              </a:defRPr>
            </a:lvl1pPr>
            <a:lvl2pPr marL="4320" indent="0" algn="l">
              <a:spcBef>
                <a:spcPts val="0"/>
              </a:spcBef>
              <a:buNone/>
              <a:tabLst/>
              <a:defRPr sz="2933" baseline="0">
                <a:solidFill>
                  <a:schemeClr val="bg2"/>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endParaRPr lang="en-US" dirty="0"/>
          </a:p>
        </p:txBody>
      </p:sp>
    </p:spTree>
    <p:extLst>
      <p:ext uri="{BB962C8B-B14F-4D97-AF65-F5344CB8AC3E}">
        <p14:creationId xmlns:p14="http://schemas.microsoft.com/office/powerpoint/2010/main" val="1631127732"/>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2_Triangles and Blobs">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11952"/>
            <a:ext cx="5892800" cy="6895352"/>
          </a:xfrm>
          <a:custGeom>
            <a:avLst/>
            <a:gdLst>
              <a:gd name="connsiteX0" fmla="*/ 0 w 4419600"/>
              <a:gd name="connsiteY0" fmla="*/ 0 h 5162550"/>
              <a:gd name="connsiteX1" fmla="*/ 4419600 w 4419600"/>
              <a:gd name="connsiteY1" fmla="*/ 0 h 5162550"/>
              <a:gd name="connsiteX2" fmla="*/ 4419600 w 4419600"/>
              <a:gd name="connsiteY2" fmla="*/ 5162550 h 5162550"/>
              <a:gd name="connsiteX3" fmla="*/ 0 w 4419600"/>
              <a:gd name="connsiteY3" fmla="*/ 5162550 h 5162550"/>
              <a:gd name="connsiteX4" fmla="*/ 0 w 4419600"/>
              <a:gd name="connsiteY4" fmla="*/ 0 h 5162550"/>
              <a:gd name="connsiteX0" fmla="*/ 0 w 4419600"/>
              <a:gd name="connsiteY0" fmla="*/ 0 h 5162550"/>
              <a:gd name="connsiteX1" fmla="*/ 2743200 w 4419600"/>
              <a:gd name="connsiteY1" fmla="*/ 8965 h 5162550"/>
              <a:gd name="connsiteX2" fmla="*/ 4419600 w 4419600"/>
              <a:gd name="connsiteY2" fmla="*/ 5162550 h 5162550"/>
              <a:gd name="connsiteX3" fmla="*/ 0 w 4419600"/>
              <a:gd name="connsiteY3" fmla="*/ 5162550 h 5162550"/>
              <a:gd name="connsiteX4" fmla="*/ 0 w 4419600"/>
              <a:gd name="connsiteY4" fmla="*/ 0 h 5162550"/>
              <a:gd name="connsiteX0" fmla="*/ 0 w 4419600"/>
              <a:gd name="connsiteY0" fmla="*/ 8964 h 5171514"/>
              <a:gd name="connsiteX1" fmla="*/ 2743200 w 4419600"/>
              <a:gd name="connsiteY1" fmla="*/ 0 h 5171514"/>
              <a:gd name="connsiteX2" fmla="*/ 4419600 w 4419600"/>
              <a:gd name="connsiteY2" fmla="*/ 5171514 h 5171514"/>
              <a:gd name="connsiteX3" fmla="*/ 0 w 4419600"/>
              <a:gd name="connsiteY3" fmla="*/ 5171514 h 5171514"/>
              <a:gd name="connsiteX4" fmla="*/ 0 w 4419600"/>
              <a:gd name="connsiteY4" fmla="*/ 8964 h 5171514"/>
              <a:gd name="connsiteX0" fmla="*/ 0 w 4419600"/>
              <a:gd name="connsiteY0" fmla="*/ 8964 h 5171514"/>
              <a:gd name="connsiteX1" fmla="*/ 2734235 w 4419600"/>
              <a:gd name="connsiteY1" fmla="*/ 0 h 5171514"/>
              <a:gd name="connsiteX2" fmla="*/ 4419600 w 4419600"/>
              <a:gd name="connsiteY2" fmla="*/ 5171514 h 5171514"/>
              <a:gd name="connsiteX3" fmla="*/ 0 w 4419600"/>
              <a:gd name="connsiteY3" fmla="*/ 5171514 h 5171514"/>
              <a:gd name="connsiteX4" fmla="*/ 0 w 4419600"/>
              <a:gd name="connsiteY4" fmla="*/ 8964 h 5171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00" h="5171514">
                <a:moveTo>
                  <a:pt x="0" y="8964"/>
                </a:moveTo>
                <a:lnTo>
                  <a:pt x="2734235" y="0"/>
                </a:lnTo>
                <a:lnTo>
                  <a:pt x="4419600" y="5171514"/>
                </a:lnTo>
                <a:lnTo>
                  <a:pt x="0" y="5171514"/>
                </a:lnTo>
                <a:lnTo>
                  <a:pt x="0" y="8964"/>
                </a:lnTo>
                <a:close/>
              </a:path>
            </a:pathLst>
          </a:custGeom>
        </p:spPr>
        <p:txBody>
          <a:bodyPr/>
          <a:lstStyle/>
          <a:p>
            <a:r>
              <a:rPr lang="en-US"/>
              <a:t>Click icon to add picture</a:t>
            </a:r>
            <a:endParaRPr lang="en-GB"/>
          </a:p>
        </p:txBody>
      </p:sp>
      <p:sp>
        <p:nvSpPr>
          <p:cNvPr id="3" name="Subtitle 2"/>
          <p:cNvSpPr>
            <a:spLocks noGrp="1"/>
          </p:cNvSpPr>
          <p:nvPr>
            <p:ph type="subTitle" idx="1" hasCustomPrompt="1"/>
          </p:nvPr>
        </p:nvSpPr>
        <p:spPr>
          <a:xfrm>
            <a:off x="6381834" y="1497134"/>
            <a:ext cx="5467465" cy="3656447"/>
          </a:xfrm>
        </p:spPr>
        <p:txBody>
          <a:bodyPr anchor="ctr">
            <a:normAutofit/>
          </a:bodyPr>
          <a:lstStyle>
            <a:lvl1pPr marL="0" indent="0" algn="l">
              <a:buNone/>
              <a:defRPr sz="3600" b="1" baseline="0">
                <a:solidFill>
                  <a:schemeClr val="tx1"/>
                </a:solidFill>
              </a:defRPr>
            </a:lvl1pPr>
            <a:lvl2pPr marL="4320" indent="0" algn="l">
              <a:spcBef>
                <a:spcPts val="0"/>
              </a:spcBef>
              <a:buNone/>
              <a:tabLst/>
              <a:defRPr sz="2933" baseline="0">
                <a:solidFill>
                  <a:schemeClr val="bg2"/>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endParaRPr lang="en-US" dirty="0"/>
          </a:p>
        </p:txBody>
      </p:sp>
    </p:spTree>
    <p:extLst>
      <p:ext uri="{BB962C8B-B14F-4D97-AF65-F5344CB8AC3E}">
        <p14:creationId xmlns:p14="http://schemas.microsoft.com/office/powerpoint/2010/main" val="2678489253"/>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1_Triangles and Blobs">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381834" y="1497134"/>
            <a:ext cx="5467465" cy="3656447"/>
          </a:xfrm>
        </p:spPr>
        <p:txBody>
          <a:bodyPr anchor="ctr">
            <a:normAutofit/>
          </a:bodyPr>
          <a:lstStyle>
            <a:lvl1pPr marL="0" indent="0" algn="l">
              <a:buNone/>
              <a:defRPr sz="3600" b="1" baseline="0">
                <a:solidFill>
                  <a:schemeClr val="tx1"/>
                </a:solidFill>
              </a:defRPr>
            </a:lvl1pPr>
            <a:lvl2pPr marL="4320" indent="0" algn="l">
              <a:spcBef>
                <a:spcPts val="0"/>
              </a:spcBef>
              <a:buNone/>
              <a:tabLst/>
              <a:defRPr sz="2933" baseline="0">
                <a:solidFill>
                  <a:schemeClr val="bg2"/>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endParaRPr lang="en-US" dirty="0"/>
          </a:p>
        </p:txBody>
      </p:sp>
      <p:sp>
        <p:nvSpPr>
          <p:cNvPr id="6" name="Picture Placeholder 5"/>
          <p:cNvSpPr>
            <a:spLocks noGrp="1"/>
          </p:cNvSpPr>
          <p:nvPr>
            <p:ph type="pic" sz="quarter" idx="15"/>
          </p:nvPr>
        </p:nvSpPr>
        <p:spPr>
          <a:xfrm>
            <a:off x="0" y="-11953"/>
            <a:ext cx="5856941" cy="6869953"/>
          </a:xfrm>
          <a:custGeom>
            <a:avLst/>
            <a:gdLst>
              <a:gd name="connsiteX0" fmla="*/ 0 w 4392706"/>
              <a:gd name="connsiteY0" fmla="*/ 0 h 5143500"/>
              <a:gd name="connsiteX1" fmla="*/ 4392706 w 4392706"/>
              <a:gd name="connsiteY1" fmla="*/ 0 h 5143500"/>
              <a:gd name="connsiteX2" fmla="*/ 4392706 w 4392706"/>
              <a:gd name="connsiteY2" fmla="*/ 5143500 h 5143500"/>
              <a:gd name="connsiteX3" fmla="*/ 0 w 4392706"/>
              <a:gd name="connsiteY3" fmla="*/ 5143500 h 5143500"/>
              <a:gd name="connsiteX4" fmla="*/ 0 w 4392706"/>
              <a:gd name="connsiteY4" fmla="*/ 0 h 5143500"/>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16306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2706" h="5152465">
                <a:moveTo>
                  <a:pt x="0" y="8965"/>
                </a:moveTo>
                <a:lnTo>
                  <a:pt x="2716306" y="0"/>
                </a:lnTo>
                <a:lnTo>
                  <a:pt x="4392706" y="5152465"/>
                </a:lnTo>
                <a:lnTo>
                  <a:pt x="0" y="5152465"/>
                </a:lnTo>
                <a:lnTo>
                  <a:pt x="0" y="8965"/>
                </a:lnTo>
                <a:close/>
              </a:path>
            </a:pathLst>
          </a:custGeom>
        </p:spPr>
        <p:txBody>
          <a:bodyPr/>
          <a:lstStyle/>
          <a:p>
            <a:r>
              <a:rPr lang="en-US"/>
              <a:t>Click icon to add picture</a:t>
            </a:r>
            <a:endParaRPr lang="en-GB"/>
          </a:p>
        </p:txBody>
      </p:sp>
    </p:spTree>
    <p:extLst>
      <p:ext uri="{BB962C8B-B14F-4D97-AF65-F5344CB8AC3E}">
        <p14:creationId xmlns:p14="http://schemas.microsoft.com/office/powerpoint/2010/main" val="3730902250"/>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 wide image">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0" y="0"/>
            <a:ext cx="8584221" cy="6858000"/>
          </a:xfrm>
        </p:spPr>
        <p:txBody>
          <a:bodyPr/>
          <a:lstStyle/>
          <a:p>
            <a:r>
              <a:rPr lang="en-US"/>
              <a:t>Click icon to add picture</a:t>
            </a:r>
            <a:endParaRPr lang="en-GB"/>
          </a:p>
        </p:txBody>
      </p:sp>
      <p:sp>
        <p:nvSpPr>
          <p:cNvPr id="17" name="Rectangle 16"/>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 name="Title 1"/>
          <p:cNvSpPr>
            <a:spLocks noGrp="1"/>
          </p:cNvSpPr>
          <p:nvPr>
            <p:ph type="ctrTitle" hasCustomPrompt="1"/>
          </p:nvPr>
        </p:nvSpPr>
        <p:spPr>
          <a:xfrm>
            <a:off x="8988134" y="2848515"/>
            <a:ext cx="2861167" cy="997196"/>
          </a:xfrm>
        </p:spPr>
        <p:txBody>
          <a:bodyPr anchor="ctr"/>
          <a:lstStyle>
            <a:lvl1pPr>
              <a:defRPr sz="3600" cap="all" baseline="0"/>
            </a:lvl1pPr>
          </a:lstStyle>
          <a:p>
            <a:r>
              <a:rPr lang="en-GB" dirty="0"/>
              <a:t>Title </a:t>
            </a:r>
            <a:r>
              <a:rPr lang="en-GB" dirty="0" err="1"/>
              <a:t>title</a:t>
            </a:r>
            <a:r>
              <a:rPr lang="en-GB" dirty="0"/>
              <a:t> </a:t>
            </a:r>
            <a:r>
              <a:rPr lang="en-GB" dirty="0" err="1"/>
              <a:t>title</a:t>
            </a:r>
            <a:r>
              <a:rPr lang="en-GB" dirty="0"/>
              <a:t> </a:t>
            </a:r>
            <a:r>
              <a:rPr lang="en-GB" dirty="0" err="1"/>
              <a:t>title</a:t>
            </a:r>
            <a:endParaRPr lang="en-US" dirty="0"/>
          </a:p>
        </p:txBody>
      </p:sp>
      <p:sp>
        <p:nvSpPr>
          <p:cNvPr id="7" name="Rectangle 6"/>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8" name="Rectangle 7"/>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9" name="TextBox 8"/>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0" name="Rectangle 9"/>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1" name="TextBox 10"/>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2" name="Rectangle 11"/>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3" name="TextBox 12"/>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4" name="Rectangle 13"/>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5" name="TextBox 14"/>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6" name="Rectangle 15"/>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9" name="TextBox 18"/>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0" name="Rectangle 19"/>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1" name="TextBox 20"/>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2" name="Rectangle 21"/>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3" name="TextBox 22"/>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4" name="Rectangle 23"/>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5" name="TextBox 24"/>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Tree>
    <p:extLst>
      <p:ext uri="{BB962C8B-B14F-4D97-AF65-F5344CB8AC3E}">
        <p14:creationId xmlns:p14="http://schemas.microsoft.com/office/powerpoint/2010/main" val="1724344916"/>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1 -Wide image">
    <p:spTree>
      <p:nvGrpSpPr>
        <p:cNvPr id="1" name=""/>
        <p:cNvGrpSpPr/>
        <p:nvPr/>
      </p:nvGrpSpPr>
      <p:grpSpPr>
        <a:xfrm>
          <a:off x="0" y="0"/>
          <a:ext cx="0" cy="0"/>
          <a:chOff x="0" y="0"/>
          <a:chExt cx="0" cy="0"/>
        </a:xfrm>
      </p:grpSpPr>
      <p:sp>
        <p:nvSpPr>
          <p:cNvPr id="17" name="Rectangle 16"/>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 name="Title 1"/>
          <p:cNvSpPr>
            <a:spLocks noGrp="1"/>
          </p:cNvSpPr>
          <p:nvPr>
            <p:ph type="ctrTitle" hasCustomPrompt="1"/>
          </p:nvPr>
        </p:nvSpPr>
        <p:spPr>
          <a:xfrm>
            <a:off x="8988134" y="2848515"/>
            <a:ext cx="2861167" cy="997196"/>
          </a:xfrm>
        </p:spPr>
        <p:txBody>
          <a:bodyPr anchor="ctr"/>
          <a:lstStyle>
            <a:lvl1pPr>
              <a:defRPr sz="3600" cap="all" baseline="0"/>
            </a:lvl1pPr>
          </a:lstStyle>
          <a:p>
            <a:r>
              <a:rPr lang="en-GB" dirty="0"/>
              <a:t>Title </a:t>
            </a:r>
            <a:r>
              <a:rPr lang="en-GB" dirty="0" err="1"/>
              <a:t>title</a:t>
            </a:r>
            <a:r>
              <a:rPr lang="en-GB" dirty="0"/>
              <a:t> </a:t>
            </a:r>
            <a:r>
              <a:rPr lang="en-GB" dirty="0" err="1"/>
              <a:t>title</a:t>
            </a:r>
            <a:r>
              <a:rPr lang="en-GB" dirty="0"/>
              <a:t> </a:t>
            </a:r>
            <a:r>
              <a:rPr lang="en-GB" dirty="0" err="1"/>
              <a:t>title</a:t>
            </a:r>
            <a:endParaRPr lang="en-US" dirty="0"/>
          </a:p>
        </p:txBody>
      </p:sp>
      <p:sp>
        <p:nvSpPr>
          <p:cNvPr id="7" name="Rectangle 6"/>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8" name="Rectangle 7"/>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9" name="TextBox 8"/>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0" name="Rectangle 9"/>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1" name="TextBox 10"/>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2" name="Rectangle 11"/>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3" name="TextBox 12"/>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4" name="Rectangle 13"/>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5" name="TextBox 14"/>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16" name="Rectangle 15"/>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19" name="TextBox 18"/>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0" name="Rectangle 19"/>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1" name="TextBox 20"/>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2" name="Rectangle 21"/>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3" name="TextBox 22"/>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24" name="Rectangle 23"/>
          <p:cNvSpPr/>
          <p:nvPr/>
        </p:nvSpPr>
        <p:spPr bwMode="white">
          <a:xfrm>
            <a:off x="0" y="6238999"/>
            <a:ext cx="2490509" cy="61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GB" sz="2400"/>
          </a:p>
        </p:txBody>
      </p:sp>
      <p:sp>
        <p:nvSpPr>
          <p:cNvPr id="25" name="TextBox 24"/>
          <p:cNvSpPr txBox="1"/>
          <p:nvPr/>
        </p:nvSpPr>
        <p:spPr>
          <a:xfrm>
            <a:off x="329753" y="6212275"/>
            <a:ext cx="747175" cy="329039"/>
          </a:xfrm>
          <a:prstGeom prst="rect">
            <a:avLst/>
          </a:prstGeom>
        </p:spPr>
        <p:txBody>
          <a:bodyPr vert="horz" wrap="square" lIns="0" tIns="0" rIns="0" bIns="0" rtlCol="0" anchor="b">
            <a:noAutofit/>
          </a:bodyPr>
          <a:lstStyle/>
          <a:p>
            <a:pPr marL="4320">
              <a:spcBef>
                <a:spcPts val="1088"/>
              </a:spcBef>
            </a:pPr>
            <a:fld id="{5575D932-8F50-448D-A3FF-976A850649DE}" type="slidenum">
              <a:rPr lang="en-GB" sz="933" smtClean="0">
                <a:solidFill>
                  <a:schemeClr val="bg2"/>
                </a:solidFill>
              </a:rPr>
              <a:pPr marL="4320">
                <a:spcBef>
                  <a:spcPts val="1088"/>
                </a:spcBef>
              </a:pPr>
              <a:t>‹#›</a:t>
            </a:fld>
            <a:endParaRPr lang="en-GB" sz="933" dirty="0">
              <a:solidFill>
                <a:schemeClr val="bg2"/>
              </a:solidFill>
            </a:endParaRPr>
          </a:p>
        </p:txBody>
      </p:sp>
      <p:sp>
        <p:nvSpPr>
          <p:cNvPr id="4" name="Picture Placeholder 3"/>
          <p:cNvSpPr>
            <a:spLocks noGrp="1"/>
          </p:cNvSpPr>
          <p:nvPr>
            <p:ph type="pic" sz="quarter" idx="10"/>
          </p:nvPr>
        </p:nvSpPr>
        <p:spPr>
          <a:xfrm>
            <a:off x="2" y="-9525"/>
            <a:ext cx="7907617" cy="6867525"/>
          </a:xfrm>
          <a:custGeom>
            <a:avLst/>
            <a:gdLst>
              <a:gd name="connsiteX0" fmla="*/ 0 w 6438900"/>
              <a:gd name="connsiteY0" fmla="*/ 0 h 5143500"/>
              <a:gd name="connsiteX1" fmla="*/ 6438900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438900"/>
              <a:gd name="connsiteY0" fmla="*/ 0 h 5143500"/>
              <a:gd name="connsiteX1" fmla="*/ 4654924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340288"/>
              <a:gd name="connsiteY0" fmla="*/ 0 h 5143500"/>
              <a:gd name="connsiteX1" fmla="*/ 4654924 w 6340288"/>
              <a:gd name="connsiteY1" fmla="*/ 0 h 5143500"/>
              <a:gd name="connsiteX2" fmla="*/ 6340288 w 6340288"/>
              <a:gd name="connsiteY2" fmla="*/ 5143500 h 5143500"/>
              <a:gd name="connsiteX3" fmla="*/ 0 w 6340288"/>
              <a:gd name="connsiteY3" fmla="*/ 5143500 h 5143500"/>
              <a:gd name="connsiteX4" fmla="*/ 0 w 6340288"/>
              <a:gd name="connsiteY4" fmla="*/ 0 h 5143500"/>
              <a:gd name="connsiteX0" fmla="*/ 0 w 6616513"/>
              <a:gd name="connsiteY0" fmla="*/ 0 h 5143500"/>
              <a:gd name="connsiteX1" fmla="*/ 4654924 w 6616513"/>
              <a:gd name="connsiteY1" fmla="*/ 0 h 5143500"/>
              <a:gd name="connsiteX2" fmla="*/ 6616513 w 6616513"/>
              <a:gd name="connsiteY2" fmla="*/ 5143500 h 5143500"/>
              <a:gd name="connsiteX3" fmla="*/ 0 w 6616513"/>
              <a:gd name="connsiteY3" fmla="*/ 5143500 h 5143500"/>
              <a:gd name="connsiteX4" fmla="*/ 0 w 6616513"/>
              <a:gd name="connsiteY4" fmla="*/ 0 h 5143500"/>
              <a:gd name="connsiteX0" fmla="*/ 0 w 6616513"/>
              <a:gd name="connsiteY0" fmla="*/ 7144 h 5150644"/>
              <a:gd name="connsiteX1" fmla="*/ 3578599 w 6616513"/>
              <a:gd name="connsiteY1" fmla="*/ 0 h 5150644"/>
              <a:gd name="connsiteX2" fmla="*/ 6616513 w 6616513"/>
              <a:gd name="connsiteY2" fmla="*/ 5150644 h 5150644"/>
              <a:gd name="connsiteX3" fmla="*/ 0 w 6616513"/>
              <a:gd name="connsiteY3" fmla="*/ 5150644 h 5150644"/>
              <a:gd name="connsiteX4" fmla="*/ 0 w 6616513"/>
              <a:gd name="connsiteY4" fmla="*/ 7144 h 5150644"/>
              <a:gd name="connsiteX0" fmla="*/ 0 w 5930713"/>
              <a:gd name="connsiteY0" fmla="*/ 7144 h 5150644"/>
              <a:gd name="connsiteX1" fmla="*/ 3578599 w 5930713"/>
              <a:gd name="connsiteY1" fmla="*/ 0 h 5150644"/>
              <a:gd name="connsiteX2" fmla="*/ 5930713 w 5930713"/>
              <a:gd name="connsiteY2" fmla="*/ 5150644 h 5150644"/>
              <a:gd name="connsiteX3" fmla="*/ 0 w 5930713"/>
              <a:gd name="connsiteY3" fmla="*/ 5150644 h 5150644"/>
              <a:gd name="connsiteX4" fmla="*/ 0 w 5930713"/>
              <a:gd name="connsiteY4" fmla="*/ 7144 h 515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713" h="5150644">
                <a:moveTo>
                  <a:pt x="0" y="7144"/>
                </a:moveTo>
                <a:lnTo>
                  <a:pt x="3578599" y="0"/>
                </a:lnTo>
                <a:lnTo>
                  <a:pt x="5930713" y="5150644"/>
                </a:lnTo>
                <a:lnTo>
                  <a:pt x="0" y="5150644"/>
                </a:lnTo>
                <a:lnTo>
                  <a:pt x="0" y="7144"/>
                </a:lnTo>
                <a:close/>
              </a:path>
            </a:pathLst>
          </a:custGeom>
        </p:spPr>
        <p:txBody>
          <a:bodyPr/>
          <a:lstStyle/>
          <a:p>
            <a:r>
              <a:rPr lang="en-US"/>
              <a:t>Click icon to add picture</a:t>
            </a:r>
            <a:endParaRPr lang="en-GB"/>
          </a:p>
        </p:txBody>
      </p:sp>
    </p:spTree>
    <p:extLst>
      <p:ext uri="{BB962C8B-B14F-4D97-AF65-F5344CB8AC3E}">
        <p14:creationId xmlns:p14="http://schemas.microsoft.com/office/powerpoint/2010/main" val="4135132244"/>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ub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2001" y="2041967"/>
            <a:ext cx="4759348" cy="1366528"/>
          </a:xfrm>
        </p:spPr>
        <p:txBody>
          <a:bodyPr anchor="ctr"/>
          <a:lstStyle>
            <a:lvl1pPr>
              <a:defRPr sz="4933" baseline="0"/>
            </a:lvl1pPr>
          </a:lstStyle>
          <a:p>
            <a:r>
              <a:rPr lang="en-US" dirty="0"/>
              <a:t>Subject</a:t>
            </a:r>
            <a:br>
              <a:rPr lang="en-US" dirty="0"/>
            </a:br>
            <a:r>
              <a:rPr lang="en-US" dirty="0"/>
              <a:t>Title</a:t>
            </a:r>
          </a:p>
        </p:txBody>
      </p:sp>
      <p:sp>
        <p:nvSpPr>
          <p:cNvPr id="3" name="Subtitle 2"/>
          <p:cNvSpPr>
            <a:spLocks noGrp="1"/>
          </p:cNvSpPr>
          <p:nvPr>
            <p:ph type="subTitle" idx="1" hasCustomPrompt="1"/>
          </p:nvPr>
        </p:nvSpPr>
        <p:spPr>
          <a:xfrm>
            <a:off x="312001" y="3632699"/>
            <a:ext cx="4759348" cy="2422039"/>
          </a:xfrm>
        </p:spPr>
        <p:txBody>
          <a:bodyPr/>
          <a:lstStyle>
            <a:lvl1pPr marL="0" indent="0" algn="l">
              <a:buNone/>
              <a:defRPr baseline="0">
                <a:solidFill>
                  <a:schemeClr val="bg2"/>
                </a:solidFill>
              </a:defRPr>
            </a:lvl1pPr>
            <a:lvl2pPr marL="4320" indent="0" algn="l">
              <a:spcBef>
                <a:spcPts val="1088"/>
              </a:spcBef>
              <a:buNone/>
              <a:tabLst/>
              <a:defRPr baseline="0">
                <a:solidFill>
                  <a:schemeClr val="tx1"/>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MORE COMPLETE TITLE</a:t>
            </a:r>
          </a:p>
          <a:p>
            <a:pPr lvl="1"/>
            <a:r>
              <a:rPr lang="en-US" dirty="0"/>
              <a:t>Body text: Lorem ipsum dolor sit amet, consectetuer adipiscing elit. Maecenas porttitor congue massa. </a:t>
            </a:r>
            <a:r>
              <a:rPr lang="en-US" dirty="0" err="1"/>
              <a:t>Fusce</a:t>
            </a:r>
            <a:r>
              <a:rPr lang="en-US" dirty="0"/>
              <a:t> </a:t>
            </a:r>
            <a:r>
              <a:rPr lang="en-US" dirty="0" err="1"/>
              <a:t>posuere</a:t>
            </a:r>
            <a:r>
              <a:rPr lang="en-US" dirty="0"/>
              <a:t>.</a:t>
            </a:r>
          </a:p>
          <a:p>
            <a:pPr lvl="1"/>
            <a:r>
              <a:rPr lang="en-US" dirty="0"/>
              <a:t>Pellentesque habitant morbi tristique senectus et netus et malesuada fames ac turpis egestas. Proin pharetra nonummy pede. Mauris et </a:t>
            </a:r>
            <a:r>
              <a:rPr lang="en-US" dirty="0" err="1"/>
              <a:t>orci</a:t>
            </a:r>
            <a:r>
              <a:rPr lang="en-US" dirty="0"/>
              <a:t>.</a:t>
            </a:r>
          </a:p>
        </p:txBody>
      </p:sp>
      <p:sp>
        <p:nvSpPr>
          <p:cNvPr id="20" name="Text Placeholder 19"/>
          <p:cNvSpPr>
            <a:spLocks noGrp="1"/>
          </p:cNvSpPr>
          <p:nvPr>
            <p:ph type="body" sz="quarter" idx="13" hasCustomPrompt="1"/>
          </p:nvPr>
        </p:nvSpPr>
        <p:spPr>
          <a:xfrm>
            <a:off x="312000" y="331099"/>
            <a:ext cx="4759347" cy="1563900"/>
          </a:xfrm>
        </p:spPr>
        <p:txBody>
          <a:bodyPr anchor="b">
            <a:normAutofit/>
          </a:bodyPr>
          <a:lstStyle>
            <a:lvl1pPr>
              <a:defRPr sz="2933" b="0" cap="none" baseline="0">
                <a:solidFill>
                  <a:schemeClr val="bg2"/>
                </a:solidFill>
              </a:defRPr>
            </a:lvl1pPr>
          </a:lstStyle>
          <a:p>
            <a:pPr lvl="0"/>
            <a:r>
              <a:rPr lang="en-US" dirty="0"/>
              <a:t>Related phrase</a:t>
            </a:r>
            <a:endParaRPr lang="en-GB" dirty="0"/>
          </a:p>
        </p:txBody>
      </p:sp>
      <p:sp>
        <p:nvSpPr>
          <p:cNvPr id="10" name="Oval 9"/>
          <p:cNvSpPr/>
          <p:nvPr/>
        </p:nvSpPr>
        <p:spPr>
          <a:xfrm>
            <a:off x="9554787" y="1851846"/>
            <a:ext cx="1441615" cy="10809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ZA" sz="2400" dirty="0">
              <a:solidFill>
                <a:srgbClr val="FFFFFF"/>
              </a:solidFill>
            </a:endParaRPr>
          </a:p>
        </p:txBody>
      </p:sp>
      <p:sp>
        <p:nvSpPr>
          <p:cNvPr id="11" name="Oval 10"/>
          <p:cNvSpPr/>
          <p:nvPr/>
        </p:nvSpPr>
        <p:spPr>
          <a:xfrm>
            <a:off x="7180218" y="3916629"/>
            <a:ext cx="1846613" cy="13845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ZA" sz="2400" dirty="0">
              <a:solidFill>
                <a:srgbClr val="FFFFFF"/>
              </a:solidFill>
            </a:endParaRPr>
          </a:p>
        </p:txBody>
      </p:sp>
      <p:sp>
        <p:nvSpPr>
          <p:cNvPr id="12" name="Oval 11"/>
          <p:cNvSpPr/>
          <p:nvPr/>
        </p:nvSpPr>
        <p:spPr>
          <a:xfrm>
            <a:off x="6994892" y="4027473"/>
            <a:ext cx="508411" cy="3812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ZA" sz="2400" dirty="0">
              <a:solidFill>
                <a:srgbClr val="FFFFFF"/>
              </a:solidFill>
            </a:endParaRPr>
          </a:p>
        </p:txBody>
      </p:sp>
      <p:sp>
        <p:nvSpPr>
          <p:cNvPr id="13" name="Oval 12"/>
          <p:cNvSpPr/>
          <p:nvPr/>
        </p:nvSpPr>
        <p:spPr>
          <a:xfrm>
            <a:off x="10884947" y="1768281"/>
            <a:ext cx="222908" cy="1671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927" tIns="41464" rIns="82927" bIns="41464" rtlCol="0" anchor="ctr"/>
          <a:lstStyle/>
          <a:p>
            <a:pPr algn="ctr"/>
            <a:endParaRPr lang="en-ZA" sz="2400" dirty="0">
              <a:solidFill>
                <a:srgbClr val="FFFFFF"/>
              </a:solidFill>
            </a:endParaRPr>
          </a:p>
        </p:txBody>
      </p:sp>
      <p:sp>
        <p:nvSpPr>
          <p:cNvPr id="14" name="Picture Placeholder 6"/>
          <p:cNvSpPr>
            <a:spLocks noGrp="1"/>
          </p:cNvSpPr>
          <p:nvPr>
            <p:ph type="pic" sz="quarter" idx="14"/>
          </p:nvPr>
        </p:nvSpPr>
        <p:spPr>
          <a:xfrm>
            <a:off x="6856289" y="1739048"/>
            <a:ext cx="3972803" cy="2978781"/>
          </a:xfrm>
          <a:prstGeom prst="ellipse">
            <a:avLst/>
          </a:prstGeom>
          <a:ln w="38100">
            <a:solidFill>
              <a:schemeClr val="accent3"/>
            </a:solidFill>
          </a:ln>
        </p:spPr>
        <p:txBody>
          <a:bodyPr/>
          <a:lstStyle/>
          <a:p>
            <a:r>
              <a:rPr lang="en-US"/>
              <a:t>Click icon to add picture</a:t>
            </a:r>
            <a:endParaRPr lang="en-GB"/>
          </a:p>
        </p:txBody>
      </p:sp>
    </p:spTree>
    <p:extLst>
      <p:ext uri="{BB962C8B-B14F-4D97-AF65-F5344CB8AC3E}">
        <p14:creationId xmlns:p14="http://schemas.microsoft.com/office/powerpoint/2010/main" val="4148182256"/>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23584" y="4648363"/>
            <a:ext cx="5125005" cy="876140"/>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9" name="Text Placeholder 10"/>
          <p:cNvSpPr>
            <a:spLocks noGrp="1"/>
          </p:cNvSpPr>
          <p:nvPr>
            <p:ph type="body" sz="quarter" idx="15"/>
          </p:nvPr>
        </p:nvSpPr>
        <p:spPr>
          <a:xfrm>
            <a:off x="6724095" y="4648363"/>
            <a:ext cx="5125005" cy="876140"/>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7" name="Picture Placeholder 6"/>
          <p:cNvSpPr>
            <a:spLocks noGrp="1"/>
          </p:cNvSpPr>
          <p:nvPr>
            <p:ph type="pic" sz="quarter" idx="16"/>
          </p:nvPr>
        </p:nvSpPr>
        <p:spPr>
          <a:xfrm>
            <a:off x="323584" y="2441472"/>
            <a:ext cx="5125005" cy="2067189"/>
          </a:xfrm>
        </p:spPr>
        <p:txBody>
          <a:bodyPr>
            <a:normAutofit/>
          </a:bodyPr>
          <a:lstStyle>
            <a:lvl1pPr>
              <a:defRPr sz="1467">
                <a:solidFill>
                  <a:schemeClr val="bg2"/>
                </a:solidFill>
              </a:defRPr>
            </a:lvl1pPr>
          </a:lstStyle>
          <a:p>
            <a:r>
              <a:rPr lang="en-US"/>
              <a:t>Click icon to add picture</a:t>
            </a:r>
            <a:endParaRPr lang="en-GB"/>
          </a:p>
        </p:txBody>
      </p:sp>
      <p:sp>
        <p:nvSpPr>
          <p:cNvPr id="12" name="Picture Placeholder 6"/>
          <p:cNvSpPr>
            <a:spLocks noGrp="1"/>
          </p:cNvSpPr>
          <p:nvPr>
            <p:ph type="pic" sz="quarter" idx="17"/>
          </p:nvPr>
        </p:nvSpPr>
        <p:spPr>
          <a:xfrm>
            <a:off x="6724095" y="2441472"/>
            <a:ext cx="5125005" cy="2067189"/>
          </a:xfrm>
        </p:spPr>
        <p:txBody>
          <a:bodyPr>
            <a:normAutofit/>
          </a:bodyPr>
          <a:lstStyle>
            <a:lvl1pPr>
              <a:defRPr sz="1467">
                <a:solidFill>
                  <a:schemeClr val="bg2"/>
                </a:solidFill>
              </a:defRPr>
            </a:lvl1pPr>
          </a:lstStyle>
          <a:p>
            <a:r>
              <a:rPr lang="en-US"/>
              <a:t>Click icon to add picture</a:t>
            </a:r>
            <a:endParaRPr lang="en-GB" dirty="0"/>
          </a:p>
        </p:txBody>
      </p:sp>
      <p:sp>
        <p:nvSpPr>
          <p:cNvPr id="13" name="Text Placeholder 10"/>
          <p:cNvSpPr>
            <a:spLocks noGrp="1"/>
          </p:cNvSpPr>
          <p:nvPr>
            <p:ph type="body" sz="quarter" idx="18"/>
          </p:nvPr>
        </p:nvSpPr>
        <p:spPr>
          <a:xfrm>
            <a:off x="323584" y="1851261"/>
            <a:ext cx="5125005"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6724095" y="1851261"/>
            <a:ext cx="5125005"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190764274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742" y="1304506"/>
            <a:ext cx="3618143"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4291458" y="1304506"/>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8162997" y="1304506"/>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 name="Titl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586376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0" y="331101"/>
            <a:ext cx="8926877"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26044" y="4641740"/>
            <a:ext cx="3415485" cy="1047349"/>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9" name="Text Placeholder 10"/>
          <p:cNvSpPr>
            <a:spLocks noGrp="1"/>
          </p:cNvSpPr>
          <p:nvPr>
            <p:ph type="body" sz="quarter" idx="15"/>
          </p:nvPr>
        </p:nvSpPr>
        <p:spPr>
          <a:xfrm>
            <a:off x="4400274" y="4641740"/>
            <a:ext cx="3415485" cy="1047349"/>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7" name="Picture Placeholder 6"/>
          <p:cNvSpPr>
            <a:spLocks noGrp="1"/>
          </p:cNvSpPr>
          <p:nvPr>
            <p:ph type="pic" sz="quarter" idx="16"/>
          </p:nvPr>
        </p:nvSpPr>
        <p:spPr>
          <a:xfrm>
            <a:off x="326044" y="2441472"/>
            <a:ext cx="3415485" cy="2067189"/>
          </a:xfrm>
        </p:spPr>
        <p:txBody>
          <a:bodyPr>
            <a:normAutofit/>
          </a:bodyPr>
          <a:lstStyle>
            <a:lvl1pPr>
              <a:defRPr sz="1467">
                <a:solidFill>
                  <a:schemeClr val="bg2"/>
                </a:solidFill>
              </a:defRPr>
            </a:lvl1pPr>
          </a:lstStyle>
          <a:p>
            <a:r>
              <a:rPr lang="en-US"/>
              <a:t>Click icon to add picture</a:t>
            </a:r>
            <a:endParaRPr lang="en-GB"/>
          </a:p>
        </p:txBody>
      </p:sp>
      <p:sp>
        <p:nvSpPr>
          <p:cNvPr id="12" name="Picture Placeholder 6"/>
          <p:cNvSpPr>
            <a:spLocks noGrp="1"/>
          </p:cNvSpPr>
          <p:nvPr>
            <p:ph type="pic" sz="quarter" idx="17"/>
          </p:nvPr>
        </p:nvSpPr>
        <p:spPr>
          <a:xfrm>
            <a:off x="4400274" y="2441472"/>
            <a:ext cx="3415485" cy="2067189"/>
          </a:xfrm>
        </p:spPr>
        <p:txBody>
          <a:bodyPr>
            <a:normAutofit/>
          </a:bodyPr>
          <a:lstStyle>
            <a:lvl1pPr>
              <a:defRPr sz="1467">
                <a:solidFill>
                  <a:schemeClr val="bg2"/>
                </a:solidFill>
              </a:defRPr>
            </a:lvl1pPr>
          </a:lstStyle>
          <a:p>
            <a:r>
              <a:rPr lang="en-US"/>
              <a:t>Click icon to add picture</a:t>
            </a:r>
            <a:endParaRPr lang="en-GB"/>
          </a:p>
        </p:txBody>
      </p:sp>
      <p:sp>
        <p:nvSpPr>
          <p:cNvPr id="13" name="Text Placeholder 10"/>
          <p:cNvSpPr>
            <a:spLocks noGrp="1"/>
          </p:cNvSpPr>
          <p:nvPr>
            <p:ph type="body" sz="quarter" idx="18"/>
          </p:nvPr>
        </p:nvSpPr>
        <p:spPr>
          <a:xfrm>
            <a:off x="326044" y="1851261"/>
            <a:ext cx="3415485"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4400274" y="1851261"/>
            <a:ext cx="3415485"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5" name="Text Placeholder 10"/>
          <p:cNvSpPr>
            <a:spLocks noGrp="1"/>
          </p:cNvSpPr>
          <p:nvPr>
            <p:ph type="body" sz="quarter" idx="20"/>
          </p:nvPr>
        </p:nvSpPr>
        <p:spPr>
          <a:xfrm>
            <a:off x="8401372" y="4641740"/>
            <a:ext cx="3415485" cy="1047349"/>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solidFill>
                  <a:schemeClr val="tx1"/>
                </a:solidFill>
              </a:defRPr>
            </a:lvl2pPr>
          </a:lstStyle>
          <a:p>
            <a:pPr lvl="0"/>
            <a:r>
              <a:rPr lang="en-US"/>
              <a:t>Click to edit Master text styles</a:t>
            </a:r>
          </a:p>
          <a:p>
            <a:pPr lvl="1"/>
            <a:r>
              <a:rPr lang="en-US"/>
              <a:t>Second level</a:t>
            </a:r>
          </a:p>
        </p:txBody>
      </p:sp>
      <p:sp>
        <p:nvSpPr>
          <p:cNvPr id="16" name="Picture Placeholder 6"/>
          <p:cNvSpPr>
            <a:spLocks noGrp="1"/>
          </p:cNvSpPr>
          <p:nvPr>
            <p:ph type="pic" sz="quarter" idx="21"/>
          </p:nvPr>
        </p:nvSpPr>
        <p:spPr>
          <a:xfrm>
            <a:off x="8401372" y="2441472"/>
            <a:ext cx="3415485" cy="2067189"/>
          </a:xfrm>
        </p:spPr>
        <p:txBody>
          <a:bodyPr>
            <a:normAutofit/>
          </a:bodyPr>
          <a:lstStyle>
            <a:lvl1pPr>
              <a:defRPr sz="1467">
                <a:solidFill>
                  <a:schemeClr val="bg2"/>
                </a:solidFill>
              </a:defRPr>
            </a:lvl1pPr>
          </a:lstStyle>
          <a:p>
            <a:r>
              <a:rPr lang="en-US"/>
              <a:t>Click icon to add picture</a:t>
            </a:r>
            <a:endParaRPr lang="en-GB"/>
          </a:p>
        </p:txBody>
      </p:sp>
      <p:sp>
        <p:nvSpPr>
          <p:cNvPr id="17" name="Text Placeholder 10"/>
          <p:cNvSpPr>
            <a:spLocks noGrp="1"/>
          </p:cNvSpPr>
          <p:nvPr>
            <p:ph type="body" sz="quarter" idx="22"/>
          </p:nvPr>
        </p:nvSpPr>
        <p:spPr>
          <a:xfrm>
            <a:off x="8401372" y="1851261"/>
            <a:ext cx="3415485" cy="590215"/>
          </a:xfrm>
          <a:solidFill>
            <a:schemeClr val="accent6"/>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Tree>
    <p:extLst>
      <p:ext uri="{BB962C8B-B14F-4D97-AF65-F5344CB8AC3E}">
        <p14:creationId xmlns:p14="http://schemas.microsoft.com/office/powerpoint/2010/main" val="3491592910"/>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0" y="857959"/>
            <a:ext cx="8964213"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820377"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13343" y="4365104"/>
            <a:ext cx="2598440" cy="1120925"/>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lvl2pPr>
          </a:lstStyle>
          <a:p>
            <a:pPr lvl="0"/>
            <a:r>
              <a:rPr lang="en-US"/>
              <a:t>Click to edit Master text styles</a:t>
            </a:r>
          </a:p>
          <a:p>
            <a:pPr lvl="1"/>
            <a:r>
              <a:rPr lang="en-US"/>
              <a:t>Second level</a:t>
            </a:r>
          </a:p>
        </p:txBody>
      </p:sp>
      <p:sp>
        <p:nvSpPr>
          <p:cNvPr id="9" name="Text Placeholder 10"/>
          <p:cNvSpPr>
            <a:spLocks noGrp="1"/>
          </p:cNvSpPr>
          <p:nvPr>
            <p:ph type="body" sz="quarter" idx="15"/>
          </p:nvPr>
        </p:nvSpPr>
        <p:spPr>
          <a:xfrm>
            <a:off x="3292448" y="4365104"/>
            <a:ext cx="2598440" cy="1120925"/>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lvl2pPr>
          </a:lstStyle>
          <a:p>
            <a:pPr lvl="0"/>
            <a:r>
              <a:rPr lang="en-US"/>
              <a:t>Click to edit Master text styles</a:t>
            </a:r>
          </a:p>
          <a:p>
            <a:pPr lvl="1"/>
            <a:r>
              <a:rPr lang="en-US"/>
              <a:t>Second level</a:t>
            </a:r>
          </a:p>
        </p:txBody>
      </p:sp>
      <p:sp>
        <p:nvSpPr>
          <p:cNvPr id="7" name="Picture Placeholder 6"/>
          <p:cNvSpPr>
            <a:spLocks noGrp="1"/>
          </p:cNvSpPr>
          <p:nvPr>
            <p:ph type="pic" sz="quarter" idx="16"/>
          </p:nvPr>
        </p:nvSpPr>
        <p:spPr>
          <a:xfrm>
            <a:off x="313343" y="2441473"/>
            <a:ext cx="2598440" cy="1851624"/>
          </a:xfrm>
        </p:spPr>
        <p:txBody>
          <a:bodyPr lIns="72000" tIns="72000" rIns="72000" bIns="72000">
            <a:normAutofit/>
          </a:bodyPr>
          <a:lstStyle>
            <a:lvl1pPr>
              <a:defRPr sz="1467">
                <a:solidFill>
                  <a:schemeClr val="bg2"/>
                </a:solidFill>
              </a:defRPr>
            </a:lvl1pPr>
          </a:lstStyle>
          <a:p>
            <a:r>
              <a:rPr lang="en-US"/>
              <a:t>Click icon to add picture</a:t>
            </a:r>
            <a:endParaRPr lang="en-GB" dirty="0"/>
          </a:p>
        </p:txBody>
      </p:sp>
      <p:sp>
        <p:nvSpPr>
          <p:cNvPr id="13" name="Text Placeholder 10"/>
          <p:cNvSpPr>
            <a:spLocks noGrp="1"/>
          </p:cNvSpPr>
          <p:nvPr>
            <p:ph type="body" sz="quarter" idx="18"/>
          </p:nvPr>
        </p:nvSpPr>
        <p:spPr>
          <a:xfrm>
            <a:off x="313343" y="1851258"/>
            <a:ext cx="2598440" cy="590213"/>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3292448" y="1851258"/>
            <a:ext cx="2598440" cy="590213"/>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2" name="Picture Placeholder 6"/>
          <p:cNvSpPr>
            <a:spLocks noGrp="1"/>
          </p:cNvSpPr>
          <p:nvPr>
            <p:ph type="pic" sz="quarter" idx="17"/>
          </p:nvPr>
        </p:nvSpPr>
        <p:spPr>
          <a:xfrm>
            <a:off x="3292448" y="2441473"/>
            <a:ext cx="2598440" cy="1851624"/>
          </a:xfrm>
        </p:spPr>
        <p:txBody>
          <a:bodyPr lIns="72000" tIns="72000" rIns="72000" bIns="72000">
            <a:normAutofit/>
          </a:bodyPr>
          <a:lstStyle>
            <a:lvl1pPr>
              <a:defRPr sz="1467">
                <a:solidFill>
                  <a:schemeClr val="bg2"/>
                </a:solidFill>
              </a:defRPr>
            </a:lvl1pPr>
          </a:lstStyle>
          <a:p>
            <a:r>
              <a:rPr lang="en-US"/>
              <a:t>Click icon to add picture</a:t>
            </a:r>
            <a:endParaRPr lang="en-GB" dirty="0"/>
          </a:p>
        </p:txBody>
      </p:sp>
      <p:sp>
        <p:nvSpPr>
          <p:cNvPr id="15" name="Text Placeholder 10"/>
          <p:cNvSpPr>
            <a:spLocks noGrp="1"/>
          </p:cNvSpPr>
          <p:nvPr>
            <p:ph type="body" sz="quarter" idx="20"/>
          </p:nvPr>
        </p:nvSpPr>
        <p:spPr>
          <a:xfrm>
            <a:off x="6271553" y="4365104"/>
            <a:ext cx="2598440" cy="1120925"/>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lvl2pPr>
          </a:lstStyle>
          <a:p>
            <a:pPr lvl="0"/>
            <a:r>
              <a:rPr lang="en-US"/>
              <a:t>Click to edit Master text styles</a:t>
            </a:r>
          </a:p>
          <a:p>
            <a:pPr lvl="1"/>
            <a:r>
              <a:rPr lang="en-US"/>
              <a:t>Second level</a:t>
            </a:r>
          </a:p>
        </p:txBody>
      </p:sp>
      <p:sp>
        <p:nvSpPr>
          <p:cNvPr id="17" name="Text Placeholder 10"/>
          <p:cNvSpPr>
            <a:spLocks noGrp="1"/>
          </p:cNvSpPr>
          <p:nvPr>
            <p:ph type="body" sz="quarter" idx="22"/>
          </p:nvPr>
        </p:nvSpPr>
        <p:spPr>
          <a:xfrm>
            <a:off x="6271553" y="1851258"/>
            <a:ext cx="2598440" cy="590213"/>
          </a:xfrm>
          <a:solidFill>
            <a:schemeClr val="accent6"/>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6" name="Picture Placeholder 6"/>
          <p:cNvSpPr>
            <a:spLocks noGrp="1"/>
          </p:cNvSpPr>
          <p:nvPr>
            <p:ph type="pic" sz="quarter" idx="21"/>
          </p:nvPr>
        </p:nvSpPr>
        <p:spPr>
          <a:xfrm>
            <a:off x="6271553" y="2441473"/>
            <a:ext cx="2598440" cy="1851624"/>
          </a:xfrm>
        </p:spPr>
        <p:txBody>
          <a:bodyPr lIns="72000" tIns="72000" rIns="72000" bIns="72000">
            <a:normAutofit/>
          </a:bodyPr>
          <a:lstStyle>
            <a:lvl1pPr>
              <a:defRPr sz="1467">
                <a:solidFill>
                  <a:schemeClr val="bg2"/>
                </a:solidFill>
              </a:defRPr>
            </a:lvl1pPr>
          </a:lstStyle>
          <a:p>
            <a:r>
              <a:rPr lang="en-US"/>
              <a:t>Click icon to add picture</a:t>
            </a:r>
            <a:endParaRPr lang="en-GB"/>
          </a:p>
        </p:txBody>
      </p:sp>
      <p:sp>
        <p:nvSpPr>
          <p:cNvPr id="18" name="Text Placeholder 10"/>
          <p:cNvSpPr>
            <a:spLocks noGrp="1"/>
          </p:cNvSpPr>
          <p:nvPr>
            <p:ph type="body" sz="quarter" idx="23"/>
          </p:nvPr>
        </p:nvSpPr>
        <p:spPr>
          <a:xfrm>
            <a:off x="9250660" y="4365104"/>
            <a:ext cx="2598440" cy="1120925"/>
          </a:xfrm>
        </p:spPr>
        <p:txBody>
          <a:bodyPr/>
          <a:lstStyle>
            <a:lvl1pPr>
              <a:defRPr lang="en-US" sz="1600" kern="1200" cap="none" baseline="0" dirty="0" smtClean="0">
                <a:solidFill>
                  <a:schemeClr val="tx1"/>
                </a:solidFill>
                <a:latin typeface="+mn-lt"/>
                <a:ea typeface="+mn-ea"/>
                <a:cs typeface="+mn-cs"/>
              </a:defRPr>
            </a:lvl1pPr>
            <a:lvl2pPr marL="263459" indent="-182838">
              <a:buFont typeface="Arial" panose="020B0604020202020204" pitchFamily="34" charset="0"/>
              <a:buChar char="•"/>
              <a:defRPr/>
            </a:lvl2pPr>
          </a:lstStyle>
          <a:p>
            <a:pPr lvl="0"/>
            <a:r>
              <a:rPr lang="en-US"/>
              <a:t>Click to edit Master text styles</a:t>
            </a:r>
          </a:p>
          <a:p>
            <a:pPr lvl="1"/>
            <a:r>
              <a:rPr lang="en-US"/>
              <a:t>Second level</a:t>
            </a:r>
          </a:p>
        </p:txBody>
      </p:sp>
      <p:sp>
        <p:nvSpPr>
          <p:cNvPr id="20" name="Text Placeholder 10"/>
          <p:cNvSpPr>
            <a:spLocks noGrp="1"/>
          </p:cNvSpPr>
          <p:nvPr>
            <p:ph type="body" sz="quarter" idx="25"/>
          </p:nvPr>
        </p:nvSpPr>
        <p:spPr>
          <a:xfrm>
            <a:off x="9250660" y="1851258"/>
            <a:ext cx="2598440" cy="590213"/>
          </a:xfrm>
          <a:solidFill>
            <a:schemeClr val="accent3"/>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9" name="Picture Placeholder 6"/>
          <p:cNvSpPr>
            <a:spLocks noGrp="1"/>
          </p:cNvSpPr>
          <p:nvPr>
            <p:ph type="pic" sz="quarter" idx="24"/>
          </p:nvPr>
        </p:nvSpPr>
        <p:spPr>
          <a:xfrm>
            <a:off x="9250660" y="2441473"/>
            <a:ext cx="2598440" cy="1851624"/>
          </a:xfrm>
        </p:spPr>
        <p:txBody>
          <a:bodyPr lIns="72000" tIns="72000" rIns="72000" bIns="72000">
            <a:normAutofit/>
          </a:bodyPr>
          <a:lstStyle>
            <a:lvl1pPr>
              <a:defRPr sz="1467">
                <a:solidFill>
                  <a:schemeClr val="bg2"/>
                </a:solidFill>
              </a:defRPr>
            </a:lvl1pPr>
          </a:lstStyle>
          <a:p>
            <a:r>
              <a:rPr lang="en-US"/>
              <a:t>Click icon to add picture</a:t>
            </a:r>
            <a:endParaRPr lang="en-GB"/>
          </a:p>
        </p:txBody>
      </p:sp>
    </p:spTree>
    <p:extLst>
      <p:ext uri="{BB962C8B-B14F-4D97-AF65-F5344CB8AC3E}">
        <p14:creationId xmlns:p14="http://schemas.microsoft.com/office/powerpoint/2010/main" val="2579109678"/>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2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47356"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3" name="Text Placeholder 10"/>
          <p:cNvSpPr>
            <a:spLocks noGrp="1"/>
          </p:cNvSpPr>
          <p:nvPr>
            <p:ph type="body" sz="quarter" idx="18"/>
          </p:nvPr>
        </p:nvSpPr>
        <p:spPr>
          <a:xfrm>
            <a:off x="323583" y="1851261"/>
            <a:ext cx="5152463"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6683903" y="1851261"/>
            <a:ext cx="5165197"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0" name="Text Placeholder 9"/>
          <p:cNvSpPr>
            <a:spLocks noGrp="1"/>
          </p:cNvSpPr>
          <p:nvPr>
            <p:ph type="body" sz="quarter" idx="20"/>
          </p:nvPr>
        </p:nvSpPr>
        <p:spPr>
          <a:xfrm>
            <a:off x="323583" y="2668923"/>
            <a:ext cx="5152463"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9"/>
          <p:cNvSpPr>
            <a:spLocks noGrp="1"/>
          </p:cNvSpPr>
          <p:nvPr>
            <p:ph type="body" sz="quarter" idx="21"/>
          </p:nvPr>
        </p:nvSpPr>
        <p:spPr>
          <a:xfrm>
            <a:off x="6683903" y="2668923"/>
            <a:ext cx="5165197"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6" hasCustomPrompt="1"/>
          </p:nvPr>
        </p:nvSpPr>
        <p:spPr>
          <a:xfrm>
            <a:off x="309838" y="5620957"/>
            <a:ext cx="8967721" cy="424383"/>
          </a:xfrm>
        </p:spPr>
        <p:txBody>
          <a:bodyPr anchor="b">
            <a:normAutofit/>
          </a:bodyPr>
          <a:lstStyle>
            <a:lvl1pPr algn="l">
              <a:lnSpc>
                <a:spcPct val="95000"/>
              </a:lnSpc>
              <a:spcBef>
                <a:spcPts val="272"/>
              </a:spcBef>
              <a:defRPr sz="1333" cap="none" baseline="0">
                <a:solidFill>
                  <a:schemeClr val="tx1"/>
                </a:solidFill>
              </a:defRPr>
            </a:lvl1pPr>
          </a:lstStyle>
          <a:p>
            <a:pPr lvl="0"/>
            <a:r>
              <a:rPr lang="en-US" dirty="0"/>
              <a:t>Question and Base</a:t>
            </a:r>
            <a:endParaRPr lang="en-GB" dirty="0"/>
          </a:p>
        </p:txBody>
      </p:sp>
    </p:spTree>
    <p:extLst>
      <p:ext uri="{BB962C8B-B14F-4D97-AF65-F5344CB8AC3E}">
        <p14:creationId xmlns:p14="http://schemas.microsoft.com/office/powerpoint/2010/main" val="1807959926"/>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3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47356"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3" name="Text Placeholder 10"/>
          <p:cNvSpPr>
            <a:spLocks noGrp="1"/>
          </p:cNvSpPr>
          <p:nvPr>
            <p:ph type="body" sz="quarter" idx="18"/>
          </p:nvPr>
        </p:nvSpPr>
        <p:spPr>
          <a:xfrm>
            <a:off x="323583" y="1851262"/>
            <a:ext cx="3538780"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4340355" y="1851261"/>
            <a:ext cx="3538780"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7" name="Text Placeholder 10"/>
          <p:cNvSpPr>
            <a:spLocks noGrp="1"/>
          </p:cNvSpPr>
          <p:nvPr>
            <p:ph type="body" sz="quarter" idx="22"/>
          </p:nvPr>
        </p:nvSpPr>
        <p:spPr>
          <a:xfrm>
            <a:off x="8310317" y="1851262"/>
            <a:ext cx="3538780" cy="590215"/>
          </a:xfrm>
          <a:solidFill>
            <a:schemeClr val="accent6"/>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8" name="Text Placeholder 9"/>
          <p:cNvSpPr>
            <a:spLocks noGrp="1"/>
          </p:cNvSpPr>
          <p:nvPr>
            <p:ph type="body" sz="quarter" idx="23"/>
          </p:nvPr>
        </p:nvSpPr>
        <p:spPr>
          <a:xfrm>
            <a:off x="333824" y="2668923"/>
            <a:ext cx="3538781"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9"/>
          <p:cNvSpPr>
            <a:spLocks noGrp="1"/>
          </p:cNvSpPr>
          <p:nvPr>
            <p:ph type="body" sz="quarter" idx="21"/>
          </p:nvPr>
        </p:nvSpPr>
        <p:spPr>
          <a:xfrm>
            <a:off x="4340355" y="2668923"/>
            <a:ext cx="3538781"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9"/>
          <p:cNvSpPr>
            <a:spLocks noGrp="1"/>
          </p:cNvSpPr>
          <p:nvPr>
            <p:ph type="body" sz="quarter" idx="24"/>
          </p:nvPr>
        </p:nvSpPr>
        <p:spPr>
          <a:xfrm>
            <a:off x="8310319" y="2668923"/>
            <a:ext cx="3538781"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6"/>
          <p:cNvSpPr>
            <a:spLocks noGrp="1"/>
          </p:cNvSpPr>
          <p:nvPr>
            <p:ph type="body" sz="quarter" idx="16" hasCustomPrompt="1"/>
          </p:nvPr>
        </p:nvSpPr>
        <p:spPr>
          <a:xfrm>
            <a:off x="309836" y="5620957"/>
            <a:ext cx="10507021" cy="424383"/>
          </a:xfrm>
        </p:spPr>
        <p:txBody>
          <a:bodyPr anchor="b">
            <a:normAutofit/>
          </a:bodyPr>
          <a:lstStyle>
            <a:lvl1pPr algn="l">
              <a:lnSpc>
                <a:spcPct val="95000"/>
              </a:lnSpc>
              <a:spcBef>
                <a:spcPts val="272"/>
              </a:spcBef>
              <a:defRPr sz="1333" cap="none" baseline="0">
                <a:solidFill>
                  <a:schemeClr val="tx1"/>
                </a:solidFill>
              </a:defRPr>
            </a:lvl1pPr>
          </a:lstStyle>
          <a:p>
            <a:pPr lvl="0"/>
            <a:r>
              <a:rPr lang="en-US" dirty="0"/>
              <a:t>Question and Base</a:t>
            </a:r>
            <a:endParaRPr lang="en-GB" dirty="0"/>
          </a:p>
        </p:txBody>
      </p:sp>
    </p:spTree>
    <p:extLst>
      <p:ext uri="{BB962C8B-B14F-4D97-AF65-F5344CB8AC3E}">
        <p14:creationId xmlns:p14="http://schemas.microsoft.com/office/powerpoint/2010/main" val="402572710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4 Column Imag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1" y="857959"/>
            <a:ext cx="10493855" cy="60939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47356" cy="590215"/>
          </a:xfrm>
        </p:spPr>
        <p:txBody>
          <a:bodyPr anchor="b">
            <a:normAutofit/>
          </a:bodyPr>
          <a:lstStyle>
            <a:lvl1pPr marL="0" indent="0">
              <a:buNone/>
              <a:defRPr sz="2533" b="0">
                <a:solidFill>
                  <a:schemeClr val="bg2"/>
                </a:solidFill>
              </a:defRPr>
            </a:lvl1pPr>
          </a:lstStyle>
          <a:p>
            <a:pPr lvl="0"/>
            <a:r>
              <a:rPr lang="en-US" dirty="0"/>
              <a:t>CLICK TO ADD TAG LINE OR BEGINNING OF TITLE</a:t>
            </a:r>
            <a:endParaRPr lang="en-GB" dirty="0"/>
          </a:p>
        </p:txBody>
      </p:sp>
      <p:sp>
        <p:nvSpPr>
          <p:cNvPr id="13" name="Text Placeholder 10"/>
          <p:cNvSpPr>
            <a:spLocks noGrp="1"/>
          </p:cNvSpPr>
          <p:nvPr>
            <p:ph type="body" sz="quarter" idx="18"/>
          </p:nvPr>
        </p:nvSpPr>
        <p:spPr>
          <a:xfrm>
            <a:off x="320703" y="1851261"/>
            <a:ext cx="2549492" cy="590215"/>
          </a:xfrm>
          <a:solidFill>
            <a:schemeClr val="tx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4" name="Text Placeholder 10"/>
          <p:cNvSpPr>
            <a:spLocks noGrp="1"/>
          </p:cNvSpPr>
          <p:nvPr>
            <p:ph type="body" sz="quarter" idx="19"/>
          </p:nvPr>
        </p:nvSpPr>
        <p:spPr>
          <a:xfrm>
            <a:off x="3302929" y="1851261"/>
            <a:ext cx="2549492" cy="590215"/>
          </a:xfrm>
          <a:solidFill>
            <a:schemeClr val="accent2"/>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17" name="Text Placeholder 10"/>
          <p:cNvSpPr>
            <a:spLocks noGrp="1"/>
          </p:cNvSpPr>
          <p:nvPr>
            <p:ph type="body" sz="quarter" idx="22"/>
          </p:nvPr>
        </p:nvSpPr>
        <p:spPr>
          <a:xfrm>
            <a:off x="6285149" y="1851261"/>
            <a:ext cx="2549492" cy="590215"/>
          </a:xfrm>
          <a:solidFill>
            <a:schemeClr val="accent6"/>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20" name="Text Placeholder 10"/>
          <p:cNvSpPr>
            <a:spLocks noGrp="1"/>
          </p:cNvSpPr>
          <p:nvPr>
            <p:ph type="body" sz="quarter" idx="25"/>
          </p:nvPr>
        </p:nvSpPr>
        <p:spPr>
          <a:xfrm>
            <a:off x="9267370" y="1851261"/>
            <a:ext cx="2549492" cy="590215"/>
          </a:xfrm>
          <a:solidFill>
            <a:schemeClr val="accent3"/>
          </a:solidFill>
        </p:spPr>
        <p:txBody>
          <a:bodyPr lIns="73459" rIns="24486" anchor="ctr">
            <a:normAutofit/>
          </a:bodyPr>
          <a:lstStyle>
            <a:lvl1pPr>
              <a:lnSpc>
                <a:spcPct val="80000"/>
              </a:lnSpc>
              <a:spcBef>
                <a:spcPts val="1088"/>
              </a:spcBef>
              <a:defRPr lang="en-US" sz="2133" kern="1200" cap="all" baseline="0" dirty="0" smtClean="0">
                <a:solidFill>
                  <a:schemeClr val="bg1"/>
                </a:solidFill>
                <a:latin typeface="+mn-lt"/>
                <a:ea typeface="+mn-ea"/>
                <a:cs typeface="+mn-cs"/>
              </a:defRPr>
            </a:lvl1pPr>
            <a:lvl2pPr marL="263459" indent="-182838">
              <a:buFont typeface="Arial" panose="020B0604020202020204" pitchFamily="34" charset="0"/>
              <a:buChar char="•"/>
              <a:defRPr>
                <a:solidFill>
                  <a:schemeClr val="bg1"/>
                </a:solidFill>
              </a:defRPr>
            </a:lvl2pPr>
          </a:lstStyle>
          <a:p>
            <a:pPr lvl="0"/>
            <a:r>
              <a:rPr lang="en-US"/>
              <a:t>Click to edit Master text styles</a:t>
            </a:r>
          </a:p>
        </p:txBody>
      </p:sp>
      <p:sp>
        <p:nvSpPr>
          <p:cNvPr id="21" name="Text Placeholder 9"/>
          <p:cNvSpPr>
            <a:spLocks noGrp="1"/>
          </p:cNvSpPr>
          <p:nvPr>
            <p:ph type="body" sz="quarter" idx="20"/>
          </p:nvPr>
        </p:nvSpPr>
        <p:spPr>
          <a:xfrm>
            <a:off x="320703" y="2668923"/>
            <a:ext cx="2549492"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9"/>
          <p:cNvSpPr>
            <a:spLocks noGrp="1"/>
          </p:cNvSpPr>
          <p:nvPr>
            <p:ph type="body" sz="quarter" idx="21"/>
          </p:nvPr>
        </p:nvSpPr>
        <p:spPr>
          <a:xfrm>
            <a:off x="3302929" y="2668923"/>
            <a:ext cx="2549492"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9"/>
          <p:cNvSpPr>
            <a:spLocks noGrp="1"/>
          </p:cNvSpPr>
          <p:nvPr>
            <p:ph type="body" sz="quarter" idx="26"/>
          </p:nvPr>
        </p:nvSpPr>
        <p:spPr>
          <a:xfrm>
            <a:off x="6285149" y="2668923"/>
            <a:ext cx="2549492"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9"/>
          <p:cNvSpPr>
            <a:spLocks noGrp="1"/>
          </p:cNvSpPr>
          <p:nvPr>
            <p:ph type="body" sz="quarter" idx="27"/>
          </p:nvPr>
        </p:nvSpPr>
        <p:spPr>
          <a:xfrm>
            <a:off x="9267370" y="2668923"/>
            <a:ext cx="2549492" cy="2706348"/>
          </a:xfrm>
        </p:spPr>
        <p:txBody>
          <a:bodyPr lIns="73459" rIns="24486"/>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6"/>
          <p:cNvSpPr>
            <a:spLocks noGrp="1"/>
          </p:cNvSpPr>
          <p:nvPr>
            <p:ph type="body" sz="quarter" idx="16" hasCustomPrompt="1"/>
          </p:nvPr>
        </p:nvSpPr>
        <p:spPr>
          <a:xfrm>
            <a:off x="320703" y="5620957"/>
            <a:ext cx="8956852" cy="424383"/>
          </a:xfrm>
        </p:spPr>
        <p:txBody>
          <a:bodyPr anchor="b">
            <a:normAutofit/>
          </a:bodyPr>
          <a:lstStyle>
            <a:lvl1pPr algn="l">
              <a:lnSpc>
                <a:spcPct val="95000"/>
              </a:lnSpc>
              <a:spcBef>
                <a:spcPts val="272"/>
              </a:spcBef>
              <a:defRPr sz="1333" cap="none" baseline="0">
                <a:solidFill>
                  <a:schemeClr val="tx1"/>
                </a:solidFill>
              </a:defRPr>
            </a:lvl1pPr>
          </a:lstStyle>
          <a:p>
            <a:pPr lvl="0"/>
            <a:r>
              <a:rPr lang="en-US" dirty="0"/>
              <a:t>Question and Base</a:t>
            </a:r>
            <a:endParaRPr lang="en-GB" dirty="0"/>
          </a:p>
        </p:txBody>
      </p:sp>
    </p:spTree>
    <p:extLst>
      <p:ext uri="{BB962C8B-B14F-4D97-AF65-F5344CB8AC3E}">
        <p14:creationId xmlns:p14="http://schemas.microsoft.com/office/powerpoint/2010/main" val="3860486380"/>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7" name="Picture Placeholder 6"/>
          <p:cNvSpPr>
            <a:spLocks noGrp="1"/>
          </p:cNvSpPr>
          <p:nvPr>
            <p:ph type="pic" sz="quarter" idx="16"/>
          </p:nvPr>
        </p:nvSpPr>
        <p:spPr>
          <a:xfrm rot="420000">
            <a:off x="8679710" y="2159747"/>
            <a:ext cx="2020453" cy="2783637"/>
          </a:xfrm>
        </p:spPr>
        <p:txBody>
          <a:bodyPr/>
          <a:lstStyle/>
          <a:p>
            <a:r>
              <a:rPr lang="en-US"/>
              <a:t>Click icon to add picture</a:t>
            </a:r>
            <a:endParaRPr lang="en-GB" dirty="0"/>
          </a:p>
        </p:txBody>
      </p:sp>
    </p:spTree>
    <p:extLst>
      <p:ext uri="{BB962C8B-B14F-4D97-AF65-F5344CB8AC3E}">
        <p14:creationId xmlns:p14="http://schemas.microsoft.com/office/powerpoint/2010/main" val="1950389247"/>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Picture Section Header">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3" y="0"/>
            <a:ext cx="12191999" cy="6858000"/>
          </a:xfrm>
          <a:effectLst/>
        </p:spPr>
        <p:txBody>
          <a:bodyPr/>
          <a:lstStyle>
            <a:lvl1pPr>
              <a:defRPr baseline="0"/>
            </a:lvl1pPr>
          </a:lstStyle>
          <a:p>
            <a:br>
              <a:rPr lang="en-GB" dirty="0"/>
            </a:br>
            <a:r>
              <a:rPr lang="en-GB" dirty="0"/>
              <a:t>     Copy Desired Image, Select this placeholder, Paste &amp; Then “Send to back”</a:t>
            </a:r>
          </a:p>
        </p:txBody>
      </p:sp>
      <p:sp>
        <p:nvSpPr>
          <p:cNvPr id="2" name="Title 1"/>
          <p:cNvSpPr>
            <a:spLocks noGrp="1"/>
          </p:cNvSpPr>
          <p:nvPr>
            <p:ph type="title" hasCustomPrompt="1"/>
          </p:nvPr>
        </p:nvSpPr>
        <p:spPr>
          <a:xfrm>
            <a:off x="752125" y="3305918"/>
            <a:ext cx="9457547" cy="1280351"/>
          </a:xfrm>
          <a:effectLst>
            <a:outerShdw blurRad="825500" algn="ctr" rotWithShape="0">
              <a:prstClr val="black">
                <a:alpha val="20000"/>
              </a:prstClr>
            </a:outerShdw>
          </a:effectLst>
        </p:spPr>
        <p:txBody>
          <a:bodyPr anchor="t"/>
          <a:lstStyle>
            <a:lvl1pPr>
              <a:lnSpc>
                <a:spcPct val="80000"/>
              </a:lnSpc>
              <a:spcBef>
                <a:spcPts val="1088"/>
              </a:spcBef>
              <a:defRPr sz="10400" cap="all" baseline="0">
                <a:solidFill>
                  <a:schemeClr val="bg1"/>
                </a:solidFill>
              </a:defRPr>
            </a:lvl1pPr>
          </a:lstStyle>
          <a:p>
            <a:r>
              <a:rPr lang="en-US" dirty="0"/>
              <a:t>DOLOR SIT</a:t>
            </a:r>
            <a:endParaRPr lang="en-GB" dirty="0"/>
          </a:p>
        </p:txBody>
      </p:sp>
      <p:sp>
        <p:nvSpPr>
          <p:cNvPr id="7" name="Text Placeholder 6"/>
          <p:cNvSpPr>
            <a:spLocks noGrp="1"/>
          </p:cNvSpPr>
          <p:nvPr>
            <p:ph type="body" sz="quarter" idx="13" hasCustomPrompt="1"/>
          </p:nvPr>
        </p:nvSpPr>
        <p:spPr>
          <a:xfrm>
            <a:off x="837697" y="2476737"/>
            <a:ext cx="8044963" cy="829179"/>
          </a:xfrm>
        </p:spPr>
        <p:txBody>
          <a:bodyPr anchor="b">
            <a:normAutofit/>
          </a:bodyPr>
          <a:lstStyle>
            <a:lvl1pPr>
              <a:spcBef>
                <a:spcPts val="1632"/>
              </a:spcBef>
              <a:defRPr sz="3600" b="0" cap="none" baseline="0">
                <a:solidFill>
                  <a:schemeClr val="bg1"/>
                </a:solidFill>
                <a:effectLst>
                  <a:outerShdw blurRad="228600" algn="ctr" rotWithShape="0">
                    <a:prstClr val="black">
                      <a:alpha val="40000"/>
                    </a:prstClr>
                  </a:outerShdw>
                </a:effectLst>
              </a:defRPr>
            </a:lvl1pPr>
          </a:lstStyle>
          <a:p>
            <a:pPr lvl="0"/>
            <a:r>
              <a:rPr lang="en-US" dirty="0"/>
              <a:t>Lorem Ipsum</a:t>
            </a:r>
            <a:endParaRPr lang="en-GB" dirty="0"/>
          </a:p>
        </p:txBody>
      </p:sp>
      <p:sp>
        <p:nvSpPr>
          <p:cNvPr id="4" name="Footer Placeholder 3"/>
          <p:cNvSpPr>
            <a:spLocks noGrp="1"/>
          </p:cNvSpPr>
          <p:nvPr>
            <p:ph type="ftr" sz="quarter" idx="16"/>
          </p:nvPr>
        </p:nvSpPr>
        <p:spPr>
          <a:xfrm>
            <a:off x="819166" y="6200609"/>
            <a:ext cx="6602617" cy="346923"/>
          </a:xfrm>
          <a:prstGeom prst="rect">
            <a:avLst/>
          </a:prstGeom>
        </p:spPr>
        <p:txBody>
          <a:bodyPr vert="horz" lIns="0" tIns="0" rIns="0" bIns="0" rtlCol="0" anchor="b"/>
          <a:lstStyle>
            <a:lvl1pPr>
              <a:defRPr lang="en-GB" sz="1067" smtClean="0">
                <a:solidFill>
                  <a:schemeClr val="bg1"/>
                </a:solidFill>
              </a:defRPr>
            </a:lvl1pPr>
          </a:lstStyle>
          <a:p>
            <a:pPr>
              <a:lnSpc>
                <a:spcPct val="85000"/>
              </a:lnSpc>
              <a:spcBef>
                <a:spcPts val="272"/>
              </a:spcBef>
            </a:pPr>
            <a:r>
              <a:rPr lang="en-US"/>
              <a:t>© 2015 Ipsos. </a:t>
            </a:r>
            <a:endParaRPr lang="en-US" dirty="0"/>
          </a:p>
        </p:txBody>
      </p:sp>
      <p:sp>
        <p:nvSpPr>
          <p:cNvPr id="5" name="Slide Number Placeholder 4"/>
          <p:cNvSpPr>
            <a:spLocks noGrp="1"/>
          </p:cNvSpPr>
          <p:nvPr>
            <p:ph type="sldNum" sz="quarter" idx="17"/>
          </p:nvPr>
        </p:nvSpPr>
        <p:spPr>
          <a:xfrm>
            <a:off x="329753" y="6200609"/>
            <a:ext cx="509900" cy="346923"/>
          </a:xfrm>
          <a:prstGeom prst="rect">
            <a:avLst/>
          </a:prstGeom>
        </p:spPr>
        <p:txBody>
          <a:bodyPr vert="horz" lIns="0" tIns="0" rIns="0" bIns="0" rtlCol="0" anchor="b"/>
          <a:lstStyle>
            <a:lvl1pPr>
              <a:defRPr lang="en-US" sz="1067"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spTree>
    <p:extLst>
      <p:ext uri="{BB962C8B-B14F-4D97-AF65-F5344CB8AC3E}">
        <p14:creationId xmlns:p14="http://schemas.microsoft.com/office/powerpoint/2010/main" val="1798404357"/>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Mobile Up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add emphasis part of title</a:t>
            </a:r>
          </a:p>
        </p:txBody>
      </p:sp>
      <p:sp>
        <p:nvSpPr>
          <p:cNvPr id="8" name="Text Placeholder 7"/>
          <p:cNvSpPr>
            <a:spLocks noGrp="1"/>
          </p:cNvSpPr>
          <p:nvPr>
            <p:ph type="body" sz="quarter" idx="13" hasCustomPrompt="1"/>
          </p:nvPr>
        </p:nvSpPr>
        <p:spPr>
          <a:xfrm>
            <a:off x="309838" y="331101"/>
            <a:ext cx="8967721" cy="590215"/>
          </a:xfrm>
        </p:spPr>
        <p:txBody>
          <a:bodyPr anchor="b">
            <a:norm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7" name="Picture Placeholder 6"/>
          <p:cNvSpPr>
            <a:spLocks noGrp="1"/>
          </p:cNvSpPr>
          <p:nvPr>
            <p:ph type="pic" sz="quarter" idx="16"/>
          </p:nvPr>
        </p:nvSpPr>
        <p:spPr>
          <a:xfrm>
            <a:off x="8624441" y="2276392"/>
            <a:ext cx="2455739" cy="3227173"/>
          </a:xfrm>
        </p:spPr>
        <p:txBody>
          <a:bodyPr/>
          <a:lstStyle/>
          <a:p>
            <a:r>
              <a:rPr lang="en-US"/>
              <a:t>Click icon to add picture</a:t>
            </a:r>
            <a:endParaRPr lang="en-GB" dirty="0"/>
          </a:p>
        </p:txBody>
      </p:sp>
      <p:sp>
        <p:nvSpPr>
          <p:cNvPr id="9" name="Text Placeholder 6"/>
          <p:cNvSpPr>
            <a:spLocks noGrp="1"/>
          </p:cNvSpPr>
          <p:nvPr>
            <p:ph type="body" sz="quarter" idx="17" hasCustomPrompt="1"/>
          </p:nvPr>
        </p:nvSpPr>
        <p:spPr>
          <a:xfrm>
            <a:off x="842519" y="5626411"/>
            <a:ext cx="8435037" cy="424383"/>
          </a:xfrm>
        </p:spPr>
        <p:txBody>
          <a:bodyPr anchor="b">
            <a:normAutofit/>
          </a:bodyPr>
          <a:lstStyle>
            <a:lvl1pPr algn="l">
              <a:lnSpc>
                <a:spcPct val="95000"/>
              </a:lnSpc>
              <a:spcBef>
                <a:spcPts val="272"/>
              </a:spcBef>
              <a:defRPr sz="1333" cap="none" baseline="0">
                <a:solidFill>
                  <a:schemeClr val="bg2"/>
                </a:solidFill>
              </a:defRPr>
            </a:lvl1pPr>
          </a:lstStyle>
          <a:p>
            <a:pPr lvl="0"/>
            <a:r>
              <a:rPr lang="en-US" dirty="0"/>
              <a:t>Question and Base</a:t>
            </a:r>
            <a:endParaRPr lang="en-GB" dirty="0"/>
          </a:p>
        </p:txBody>
      </p:sp>
    </p:spTree>
    <p:extLst>
      <p:ext uri="{BB962C8B-B14F-4D97-AF65-F5344CB8AC3E}">
        <p14:creationId xmlns:p14="http://schemas.microsoft.com/office/powerpoint/2010/main" val="3918057950"/>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1_Title Slide - Box Image [Green]">
    <p:bg>
      <p:bgPr>
        <a:solidFill>
          <a:schemeClr val="accent6"/>
        </a:solidFill>
        <a:effectLst/>
      </p:bgPr>
    </p:bg>
    <p:spTree>
      <p:nvGrpSpPr>
        <p:cNvPr id="1" name=""/>
        <p:cNvGrpSpPr/>
        <p:nvPr/>
      </p:nvGrpSpPr>
      <p:grpSpPr>
        <a:xfrm>
          <a:off x="0" y="0"/>
          <a:ext cx="0" cy="0"/>
          <a:chOff x="0" y="0"/>
          <a:chExt cx="0" cy="0"/>
        </a:xfrm>
      </p:grpSpPr>
      <p:sp>
        <p:nvSpPr>
          <p:cNvPr id="12" name="Picture Placeholder 5"/>
          <p:cNvSpPr>
            <a:spLocks noGrp="1"/>
          </p:cNvSpPr>
          <p:nvPr>
            <p:ph type="pic" sz="quarter" idx="18"/>
          </p:nvPr>
        </p:nvSpPr>
        <p:spPr>
          <a:xfrm>
            <a:off x="-11186" y="-19049"/>
            <a:ext cx="6505691" cy="6885440"/>
          </a:xfrm>
          <a:custGeom>
            <a:avLst/>
            <a:gdLst>
              <a:gd name="connsiteX0" fmla="*/ 0 w 4392706"/>
              <a:gd name="connsiteY0" fmla="*/ 0 h 5143500"/>
              <a:gd name="connsiteX1" fmla="*/ 4392706 w 4392706"/>
              <a:gd name="connsiteY1" fmla="*/ 0 h 5143500"/>
              <a:gd name="connsiteX2" fmla="*/ 4392706 w 4392706"/>
              <a:gd name="connsiteY2" fmla="*/ 5143500 h 5143500"/>
              <a:gd name="connsiteX3" fmla="*/ 0 w 4392706"/>
              <a:gd name="connsiteY3" fmla="*/ 5143500 h 5143500"/>
              <a:gd name="connsiteX4" fmla="*/ 0 w 4392706"/>
              <a:gd name="connsiteY4" fmla="*/ 0 h 5143500"/>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16306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879268"/>
              <a:gd name="connsiteY0" fmla="*/ 8965 h 5158757"/>
              <a:gd name="connsiteX1" fmla="*/ 2716306 w 4879268"/>
              <a:gd name="connsiteY1" fmla="*/ 0 h 5158757"/>
              <a:gd name="connsiteX2" fmla="*/ 4879268 w 4879268"/>
              <a:gd name="connsiteY2" fmla="*/ 5158757 h 5158757"/>
              <a:gd name="connsiteX3" fmla="*/ 0 w 4879268"/>
              <a:gd name="connsiteY3" fmla="*/ 5152465 h 5158757"/>
              <a:gd name="connsiteX4" fmla="*/ 0 w 4879268"/>
              <a:gd name="connsiteY4" fmla="*/ 8965 h 5158757"/>
              <a:gd name="connsiteX0" fmla="*/ 0 w 4879268"/>
              <a:gd name="connsiteY0" fmla="*/ 2673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2673 h 5152465"/>
              <a:gd name="connsiteX0" fmla="*/ 0 w 4879268"/>
              <a:gd name="connsiteY0" fmla="*/ 8965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8965 h 5152465"/>
              <a:gd name="connsiteX0" fmla="*/ 0 w 4879268"/>
              <a:gd name="connsiteY0" fmla="*/ 15257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15257 h 5152465"/>
              <a:gd name="connsiteX0" fmla="*/ 0 w 4879268"/>
              <a:gd name="connsiteY0" fmla="*/ 15257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15257 h 5152465"/>
              <a:gd name="connsiteX0" fmla="*/ 8389 w 4879268"/>
              <a:gd name="connsiteY0" fmla="*/ 8966 h 5152465"/>
              <a:gd name="connsiteX1" fmla="*/ 2716306 w 4879268"/>
              <a:gd name="connsiteY1" fmla="*/ 0 h 5152465"/>
              <a:gd name="connsiteX2" fmla="*/ 4879268 w 4879268"/>
              <a:gd name="connsiteY2" fmla="*/ 5152465 h 5152465"/>
              <a:gd name="connsiteX3" fmla="*/ 0 w 4879268"/>
              <a:gd name="connsiteY3" fmla="*/ 5146173 h 5152465"/>
              <a:gd name="connsiteX4" fmla="*/ 8389 w 4879268"/>
              <a:gd name="connsiteY4" fmla="*/ 8966 h 5152465"/>
              <a:gd name="connsiteX0" fmla="*/ 8389 w 4879268"/>
              <a:gd name="connsiteY0" fmla="*/ 0 h 5152725"/>
              <a:gd name="connsiteX1" fmla="*/ 2716306 w 4879268"/>
              <a:gd name="connsiteY1" fmla="*/ 260 h 5152725"/>
              <a:gd name="connsiteX2" fmla="*/ 4879268 w 4879268"/>
              <a:gd name="connsiteY2" fmla="*/ 5152725 h 5152725"/>
              <a:gd name="connsiteX3" fmla="*/ 0 w 4879268"/>
              <a:gd name="connsiteY3" fmla="*/ 5146433 h 5152725"/>
              <a:gd name="connsiteX4" fmla="*/ 8389 w 4879268"/>
              <a:gd name="connsiteY4" fmla="*/ 0 h 51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9268" h="5152725">
                <a:moveTo>
                  <a:pt x="8389" y="0"/>
                </a:moveTo>
                <a:lnTo>
                  <a:pt x="2716306" y="260"/>
                </a:lnTo>
                <a:lnTo>
                  <a:pt x="4879268" y="5152725"/>
                </a:lnTo>
                <a:lnTo>
                  <a:pt x="0" y="5146433"/>
                </a:lnTo>
                <a:cubicBezTo>
                  <a:pt x="2796" y="3434031"/>
                  <a:pt x="5593" y="1712402"/>
                  <a:pt x="8389" y="0"/>
                </a:cubicBezTo>
                <a:close/>
              </a:path>
            </a:pathLst>
          </a:custGeom>
        </p:spPr>
        <p:txBody>
          <a:bodyPr/>
          <a:lstStyle/>
          <a:p>
            <a:r>
              <a:rPr lang="en-US"/>
              <a:t>Click icon to add picture</a:t>
            </a:r>
            <a:endParaRPr lang="en-GB"/>
          </a:p>
        </p:txBody>
      </p:sp>
      <p:sp>
        <p:nvSpPr>
          <p:cNvPr id="3" name="Subtitle 2"/>
          <p:cNvSpPr>
            <a:spLocks noGrp="1"/>
          </p:cNvSpPr>
          <p:nvPr>
            <p:ph type="subTitle" idx="1" hasCustomPrompt="1"/>
          </p:nvPr>
        </p:nvSpPr>
        <p:spPr>
          <a:xfrm>
            <a:off x="6203694" y="1851262"/>
            <a:ext cx="5622567" cy="2997135"/>
          </a:xfrm>
        </p:spPr>
        <p:txBody>
          <a:bodyPr anchor="ctr">
            <a:normAutofit/>
          </a:bodyPr>
          <a:lstStyle>
            <a:lvl1pPr marL="0" indent="0" algn="l">
              <a:buNone/>
              <a:defRPr sz="3600" baseline="0">
                <a:solidFill>
                  <a:schemeClr val="bg1"/>
                </a:solidFill>
              </a:defRPr>
            </a:lvl1pPr>
            <a:lvl2pPr marL="4320" indent="0" algn="l">
              <a:lnSpc>
                <a:spcPct val="90000"/>
              </a:lnSpc>
              <a:spcBef>
                <a:spcPts val="544"/>
              </a:spcBef>
              <a:buNone/>
              <a:tabLst/>
              <a:defRPr sz="2933" baseline="0">
                <a:solidFill>
                  <a:schemeClr val="bg1">
                    <a:alpha val="70000"/>
                  </a:schemeClr>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amet, consectetuer adipiscing elit. Maecenas porttitor congue </a:t>
            </a:r>
            <a:r>
              <a:rPr lang="en-US" dirty="0" err="1"/>
              <a:t>massa</a:t>
            </a:r>
            <a:r>
              <a:rPr lang="en-US" dirty="0"/>
              <a:t>.</a:t>
            </a:r>
          </a:p>
        </p:txBody>
      </p:sp>
      <p:sp>
        <p:nvSpPr>
          <p:cNvPr id="9" name="Footer Placeholder 3"/>
          <p:cNvSpPr>
            <a:spLocks noGrp="1"/>
          </p:cNvSpPr>
          <p:nvPr>
            <p:ph type="ftr" sz="quarter" idx="15"/>
          </p:nvPr>
        </p:nvSpPr>
        <p:spPr>
          <a:xfrm>
            <a:off x="819167" y="6221081"/>
            <a:ext cx="4219216" cy="359320"/>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0"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grpSp>
        <p:nvGrpSpPr>
          <p:cNvPr id="23" name="Group 22"/>
          <p:cNvGrpSpPr/>
          <p:nvPr/>
        </p:nvGrpSpPr>
        <p:grpSpPr>
          <a:xfrm>
            <a:off x="9287635" y="6232982"/>
            <a:ext cx="2578061" cy="355983"/>
            <a:chOff x="10239375" y="6688139"/>
            <a:chExt cx="2842245" cy="523426"/>
          </a:xfrm>
        </p:grpSpPr>
        <p:pic>
          <p:nvPicPr>
            <p:cNvPr id="24" name="Picture 23"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5" name="Picture 24"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1"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85608"/>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Title Slide - wide image [Gree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05338" y="2803723"/>
            <a:ext cx="2920924" cy="997196"/>
          </a:xfrm>
        </p:spPr>
        <p:txBody>
          <a:bodyPr anchor="ctr"/>
          <a:lstStyle>
            <a:lvl1pPr>
              <a:defRPr sz="3600" baseline="0">
                <a:solidFill>
                  <a:schemeClr val="bg1"/>
                </a:solidFill>
              </a:defRPr>
            </a:lvl1pPr>
          </a:lstStyle>
          <a:p>
            <a:r>
              <a:rPr lang="en-US" dirty="0"/>
              <a:t>TITLE </a:t>
            </a:r>
            <a:r>
              <a:rPr lang="en-US" dirty="0" err="1"/>
              <a:t>TITLE</a:t>
            </a:r>
            <a:r>
              <a:rPr lang="en-US" dirty="0"/>
              <a:t> </a:t>
            </a:r>
            <a:r>
              <a:rPr lang="en-US" dirty="0" err="1"/>
              <a:t>TITLE</a:t>
            </a:r>
            <a:r>
              <a:rPr lang="en-US" dirty="0"/>
              <a:t> </a:t>
            </a:r>
            <a:r>
              <a:rPr lang="en-US" dirty="0" err="1"/>
              <a:t>TITLE</a:t>
            </a:r>
            <a:endParaRPr lang="en-US" dirty="0"/>
          </a:p>
        </p:txBody>
      </p:sp>
      <p:sp>
        <p:nvSpPr>
          <p:cNvPr id="13" name="Footer Placeholder 3"/>
          <p:cNvSpPr>
            <a:spLocks noGrp="1"/>
          </p:cNvSpPr>
          <p:nvPr>
            <p:ph type="ftr" sz="quarter" idx="15"/>
          </p:nvPr>
        </p:nvSpPr>
        <p:spPr>
          <a:xfrm>
            <a:off x="819166" y="6221081"/>
            <a:ext cx="6602617" cy="346923"/>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4"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sp>
        <p:nvSpPr>
          <p:cNvPr id="17" name="Picture Placeholder 3"/>
          <p:cNvSpPr>
            <a:spLocks noGrp="1"/>
          </p:cNvSpPr>
          <p:nvPr>
            <p:ph type="pic" sz="quarter" idx="10"/>
          </p:nvPr>
        </p:nvSpPr>
        <p:spPr>
          <a:xfrm>
            <a:off x="2" y="-9525"/>
            <a:ext cx="7907617" cy="6867525"/>
          </a:xfrm>
          <a:custGeom>
            <a:avLst/>
            <a:gdLst>
              <a:gd name="connsiteX0" fmla="*/ 0 w 6438900"/>
              <a:gd name="connsiteY0" fmla="*/ 0 h 5143500"/>
              <a:gd name="connsiteX1" fmla="*/ 6438900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438900"/>
              <a:gd name="connsiteY0" fmla="*/ 0 h 5143500"/>
              <a:gd name="connsiteX1" fmla="*/ 4654924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340288"/>
              <a:gd name="connsiteY0" fmla="*/ 0 h 5143500"/>
              <a:gd name="connsiteX1" fmla="*/ 4654924 w 6340288"/>
              <a:gd name="connsiteY1" fmla="*/ 0 h 5143500"/>
              <a:gd name="connsiteX2" fmla="*/ 6340288 w 6340288"/>
              <a:gd name="connsiteY2" fmla="*/ 5143500 h 5143500"/>
              <a:gd name="connsiteX3" fmla="*/ 0 w 6340288"/>
              <a:gd name="connsiteY3" fmla="*/ 5143500 h 5143500"/>
              <a:gd name="connsiteX4" fmla="*/ 0 w 6340288"/>
              <a:gd name="connsiteY4" fmla="*/ 0 h 5143500"/>
              <a:gd name="connsiteX0" fmla="*/ 0 w 6616513"/>
              <a:gd name="connsiteY0" fmla="*/ 0 h 5143500"/>
              <a:gd name="connsiteX1" fmla="*/ 4654924 w 6616513"/>
              <a:gd name="connsiteY1" fmla="*/ 0 h 5143500"/>
              <a:gd name="connsiteX2" fmla="*/ 6616513 w 6616513"/>
              <a:gd name="connsiteY2" fmla="*/ 5143500 h 5143500"/>
              <a:gd name="connsiteX3" fmla="*/ 0 w 6616513"/>
              <a:gd name="connsiteY3" fmla="*/ 5143500 h 5143500"/>
              <a:gd name="connsiteX4" fmla="*/ 0 w 6616513"/>
              <a:gd name="connsiteY4" fmla="*/ 0 h 5143500"/>
              <a:gd name="connsiteX0" fmla="*/ 0 w 6616513"/>
              <a:gd name="connsiteY0" fmla="*/ 7144 h 5150644"/>
              <a:gd name="connsiteX1" fmla="*/ 3578599 w 6616513"/>
              <a:gd name="connsiteY1" fmla="*/ 0 h 5150644"/>
              <a:gd name="connsiteX2" fmla="*/ 6616513 w 6616513"/>
              <a:gd name="connsiteY2" fmla="*/ 5150644 h 5150644"/>
              <a:gd name="connsiteX3" fmla="*/ 0 w 6616513"/>
              <a:gd name="connsiteY3" fmla="*/ 5150644 h 5150644"/>
              <a:gd name="connsiteX4" fmla="*/ 0 w 6616513"/>
              <a:gd name="connsiteY4" fmla="*/ 7144 h 5150644"/>
              <a:gd name="connsiteX0" fmla="*/ 0 w 5930713"/>
              <a:gd name="connsiteY0" fmla="*/ 7144 h 5150644"/>
              <a:gd name="connsiteX1" fmla="*/ 3578599 w 5930713"/>
              <a:gd name="connsiteY1" fmla="*/ 0 h 5150644"/>
              <a:gd name="connsiteX2" fmla="*/ 5930713 w 5930713"/>
              <a:gd name="connsiteY2" fmla="*/ 5150644 h 5150644"/>
              <a:gd name="connsiteX3" fmla="*/ 0 w 5930713"/>
              <a:gd name="connsiteY3" fmla="*/ 5150644 h 5150644"/>
              <a:gd name="connsiteX4" fmla="*/ 0 w 5930713"/>
              <a:gd name="connsiteY4" fmla="*/ 7144 h 515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713" h="5150644">
                <a:moveTo>
                  <a:pt x="0" y="7144"/>
                </a:moveTo>
                <a:lnTo>
                  <a:pt x="3578599" y="0"/>
                </a:lnTo>
                <a:lnTo>
                  <a:pt x="5930713" y="5150644"/>
                </a:lnTo>
                <a:lnTo>
                  <a:pt x="0" y="5150644"/>
                </a:lnTo>
                <a:lnTo>
                  <a:pt x="0" y="7144"/>
                </a:lnTo>
                <a:close/>
              </a:path>
            </a:pathLst>
          </a:custGeom>
        </p:spPr>
        <p:txBody>
          <a:bodyPr/>
          <a:lstStyle/>
          <a:p>
            <a:r>
              <a:rPr lang="en-US"/>
              <a:t>Click icon to add picture</a:t>
            </a:r>
            <a:endParaRPr lang="en-GB"/>
          </a:p>
        </p:txBody>
      </p:sp>
      <p:grpSp>
        <p:nvGrpSpPr>
          <p:cNvPr id="18" name="Group 17"/>
          <p:cNvGrpSpPr/>
          <p:nvPr/>
        </p:nvGrpSpPr>
        <p:grpSpPr>
          <a:xfrm>
            <a:off x="9287635" y="6232982"/>
            <a:ext cx="2578061" cy="355983"/>
            <a:chOff x="10239375" y="6688139"/>
            <a:chExt cx="2842245" cy="523426"/>
          </a:xfrm>
        </p:grpSpPr>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39787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7" y="1304506"/>
            <a:ext cx="264507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3318390" y="1304506"/>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9133978" y="1304506"/>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6226185" y="1304506"/>
            <a:ext cx="2647158"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1907533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1_Title Slide - Box Image [Red]">
    <p:bg>
      <p:bgPr>
        <a:solidFill>
          <a:schemeClr val="accent1"/>
        </a:solidFill>
        <a:effectLst/>
      </p:bgPr>
    </p:bg>
    <p:spTree>
      <p:nvGrpSpPr>
        <p:cNvPr id="1" name=""/>
        <p:cNvGrpSpPr/>
        <p:nvPr/>
      </p:nvGrpSpPr>
      <p:grpSpPr>
        <a:xfrm>
          <a:off x="0" y="0"/>
          <a:ext cx="0" cy="0"/>
          <a:chOff x="0" y="0"/>
          <a:chExt cx="0" cy="0"/>
        </a:xfrm>
      </p:grpSpPr>
      <p:sp>
        <p:nvSpPr>
          <p:cNvPr id="19" name="Picture Placeholder 5"/>
          <p:cNvSpPr>
            <a:spLocks noGrp="1"/>
          </p:cNvSpPr>
          <p:nvPr>
            <p:ph type="pic" sz="quarter" idx="18"/>
          </p:nvPr>
        </p:nvSpPr>
        <p:spPr>
          <a:xfrm>
            <a:off x="-11186" y="-19049"/>
            <a:ext cx="6505691" cy="6885440"/>
          </a:xfrm>
          <a:custGeom>
            <a:avLst/>
            <a:gdLst>
              <a:gd name="connsiteX0" fmla="*/ 0 w 4392706"/>
              <a:gd name="connsiteY0" fmla="*/ 0 h 5143500"/>
              <a:gd name="connsiteX1" fmla="*/ 4392706 w 4392706"/>
              <a:gd name="connsiteY1" fmla="*/ 0 h 5143500"/>
              <a:gd name="connsiteX2" fmla="*/ 4392706 w 4392706"/>
              <a:gd name="connsiteY2" fmla="*/ 5143500 h 5143500"/>
              <a:gd name="connsiteX3" fmla="*/ 0 w 4392706"/>
              <a:gd name="connsiteY3" fmla="*/ 5143500 h 5143500"/>
              <a:gd name="connsiteX4" fmla="*/ 0 w 4392706"/>
              <a:gd name="connsiteY4" fmla="*/ 0 h 5143500"/>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07341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392706"/>
              <a:gd name="connsiteY0" fmla="*/ 8965 h 5152465"/>
              <a:gd name="connsiteX1" fmla="*/ 2716306 w 4392706"/>
              <a:gd name="connsiteY1" fmla="*/ 0 h 5152465"/>
              <a:gd name="connsiteX2" fmla="*/ 4392706 w 4392706"/>
              <a:gd name="connsiteY2" fmla="*/ 5152465 h 5152465"/>
              <a:gd name="connsiteX3" fmla="*/ 0 w 4392706"/>
              <a:gd name="connsiteY3" fmla="*/ 5152465 h 5152465"/>
              <a:gd name="connsiteX4" fmla="*/ 0 w 4392706"/>
              <a:gd name="connsiteY4" fmla="*/ 8965 h 5152465"/>
              <a:gd name="connsiteX0" fmla="*/ 0 w 4879268"/>
              <a:gd name="connsiteY0" fmla="*/ 8965 h 5158757"/>
              <a:gd name="connsiteX1" fmla="*/ 2716306 w 4879268"/>
              <a:gd name="connsiteY1" fmla="*/ 0 h 5158757"/>
              <a:gd name="connsiteX2" fmla="*/ 4879268 w 4879268"/>
              <a:gd name="connsiteY2" fmla="*/ 5158757 h 5158757"/>
              <a:gd name="connsiteX3" fmla="*/ 0 w 4879268"/>
              <a:gd name="connsiteY3" fmla="*/ 5152465 h 5158757"/>
              <a:gd name="connsiteX4" fmla="*/ 0 w 4879268"/>
              <a:gd name="connsiteY4" fmla="*/ 8965 h 5158757"/>
              <a:gd name="connsiteX0" fmla="*/ 0 w 4879268"/>
              <a:gd name="connsiteY0" fmla="*/ 2673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2673 h 5152465"/>
              <a:gd name="connsiteX0" fmla="*/ 0 w 4879268"/>
              <a:gd name="connsiteY0" fmla="*/ 8965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8965 h 5152465"/>
              <a:gd name="connsiteX0" fmla="*/ 0 w 4879268"/>
              <a:gd name="connsiteY0" fmla="*/ 15257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15257 h 5152465"/>
              <a:gd name="connsiteX0" fmla="*/ 0 w 4879268"/>
              <a:gd name="connsiteY0" fmla="*/ 15257 h 5152465"/>
              <a:gd name="connsiteX1" fmla="*/ 2716306 w 4879268"/>
              <a:gd name="connsiteY1" fmla="*/ 0 h 5152465"/>
              <a:gd name="connsiteX2" fmla="*/ 4879268 w 4879268"/>
              <a:gd name="connsiteY2" fmla="*/ 5152465 h 5152465"/>
              <a:gd name="connsiteX3" fmla="*/ 0 w 4879268"/>
              <a:gd name="connsiteY3" fmla="*/ 5146173 h 5152465"/>
              <a:gd name="connsiteX4" fmla="*/ 0 w 4879268"/>
              <a:gd name="connsiteY4" fmla="*/ 15257 h 5152465"/>
              <a:gd name="connsiteX0" fmla="*/ 8389 w 4879268"/>
              <a:gd name="connsiteY0" fmla="*/ 8966 h 5152465"/>
              <a:gd name="connsiteX1" fmla="*/ 2716306 w 4879268"/>
              <a:gd name="connsiteY1" fmla="*/ 0 h 5152465"/>
              <a:gd name="connsiteX2" fmla="*/ 4879268 w 4879268"/>
              <a:gd name="connsiteY2" fmla="*/ 5152465 h 5152465"/>
              <a:gd name="connsiteX3" fmla="*/ 0 w 4879268"/>
              <a:gd name="connsiteY3" fmla="*/ 5146173 h 5152465"/>
              <a:gd name="connsiteX4" fmla="*/ 8389 w 4879268"/>
              <a:gd name="connsiteY4" fmla="*/ 8966 h 5152465"/>
              <a:gd name="connsiteX0" fmla="*/ 8389 w 4879268"/>
              <a:gd name="connsiteY0" fmla="*/ 0 h 5152725"/>
              <a:gd name="connsiteX1" fmla="*/ 2716306 w 4879268"/>
              <a:gd name="connsiteY1" fmla="*/ 260 h 5152725"/>
              <a:gd name="connsiteX2" fmla="*/ 4879268 w 4879268"/>
              <a:gd name="connsiteY2" fmla="*/ 5152725 h 5152725"/>
              <a:gd name="connsiteX3" fmla="*/ 0 w 4879268"/>
              <a:gd name="connsiteY3" fmla="*/ 5146433 h 5152725"/>
              <a:gd name="connsiteX4" fmla="*/ 8389 w 4879268"/>
              <a:gd name="connsiteY4" fmla="*/ 0 h 51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9268" h="5152725">
                <a:moveTo>
                  <a:pt x="8389" y="0"/>
                </a:moveTo>
                <a:lnTo>
                  <a:pt x="2716306" y="260"/>
                </a:lnTo>
                <a:lnTo>
                  <a:pt x="4879268" y="5152725"/>
                </a:lnTo>
                <a:lnTo>
                  <a:pt x="0" y="5146433"/>
                </a:lnTo>
                <a:cubicBezTo>
                  <a:pt x="2796" y="3434031"/>
                  <a:pt x="5593" y="1712402"/>
                  <a:pt x="8389" y="0"/>
                </a:cubicBezTo>
                <a:close/>
              </a:path>
            </a:pathLst>
          </a:custGeom>
        </p:spPr>
        <p:txBody>
          <a:bodyPr/>
          <a:lstStyle/>
          <a:p>
            <a:r>
              <a:rPr lang="en-US"/>
              <a:t>Click icon to add picture</a:t>
            </a:r>
            <a:endParaRPr lang="en-GB"/>
          </a:p>
        </p:txBody>
      </p:sp>
      <p:sp>
        <p:nvSpPr>
          <p:cNvPr id="3" name="Subtitle 2"/>
          <p:cNvSpPr>
            <a:spLocks noGrp="1"/>
          </p:cNvSpPr>
          <p:nvPr>
            <p:ph type="subTitle" idx="1" hasCustomPrompt="1"/>
          </p:nvPr>
        </p:nvSpPr>
        <p:spPr>
          <a:xfrm>
            <a:off x="6226734" y="1851262"/>
            <a:ext cx="5622567" cy="2997135"/>
          </a:xfrm>
        </p:spPr>
        <p:txBody>
          <a:bodyPr anchor="ctr">
            <a:normAutofit/>
          </a:bodyPr>
          <a:lstStyle>
            <a:lvl1pPr marL="0" indent="0" algn="l">
              <a:buNone/>
              <a:defRPr sz="3600" b="1" baseline="0">
                <a:solidFill>
                  <a:schemeClr val="bg1"/>
                </a:solidFill>
              </a:defRPr>
            </a:lvl1pPr>
            <a:lvl2pPr marL="4320" indent="0" algn="l">
              <a:lnSpc>
                <a:spcPct val="90000"/>
              </a:lnSpc>
              <a:spcBef>
                <a:spcPts val="544"/>
              </a:spcBef>
              <a:buNone/>
              <a:tabLst/>
              <a:defRPr sz="2933" baseline="0">
                <a:solidFill>
                  <a:schemeClr val="bg1">
                    <a:alpha val="70000"/>
                  </a:schemeClr>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Slide Title</a:t>
            </a:r>
          </a:p>
          <a:p>
            <a:pPr lvl="1"/>
            <a:r>
              <a:rPr lang="en-US" dirty="0"/>
              <a:t>Lorem ipsum dolor sit amet, consectetuer adipiscing elit. Maecenas porttitor congue </a:t>
            </a:r>
            <a:r>
              <a:rPr lang="en-US" dirty="0" err="1"/>
              <a:t>massa</a:t>
            </a:r>
            <a:r>
              <a:rPr lang="en-US" dirty="0"/>
              <a:t>.</a:t>
            </a:r>
          </a:p>
        </p:txBody>
      </p:sp>
      <p:sp>
        <p:nvSpPr>
          <p:cNvPr id="10" name="Footer Placeholder 3"/>
          <p:cNvSpPr>
            <a:spLocks noGrp="1"/>
          </p:cNvSpPr>
          <p:nvPr>
            <p:ph type="ftr" sz="quarter" idx="15"/>
          </p:nvPr>
        </p:nvSpPr>
        <p:spPr>
          <a:xfrm>
            <a:off x="819166" y="6221081"/>
            <a:ext cx="6602617" cy="346923"/>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2"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grpSp>
        <p:nvGrpSpPr>
          <p:cNvPr id="20" name="Group 19"/>
          <p:cNvGrpSpPr/>
          <p:nvPr/>
        </p:nvGrpSpPr>
        <p:grpSpPr>
          <a:xfrm>
            <a:off x="9287635" y="6232982"/>
            <a:ext cx="2578061" cy="355983"/>
            <a:chOff x="10239375" y="6688139"/>
            <a:chExt cx="2842245" cy="523426"/>
          </a:xfrm>
        </p:grpSpPr>
        <p:pic>
          <p:nvPicPr>
            <p:cNvPr id="21" name="Picture 20"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2" name="Picture 21"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026909"/>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Slide - wide image [Red]">
    <p:bg>
      <p:bgPr>
        <a:solidFill>
          <a:schemeClr val="accent1"/>
        </a:solidFill>
        <a:effectLst/>
      </p:bgPr>
    </p:bg>
    <p:spTree>
      <p:nvGrpSpPr>
        <p:cNvPr id="1" name=""/>
        <p:cNvGrpSpPr/>
        <p:nvPr/>
      </p:nvGrpSpPr>
      <p:grpSpPr>
        <a:xfrm>
          <a:off x="0" y="0"/>
          <a:ext cx="0" cy="0"/>
          <a:chOff x="0" y="0"/>
          <a:chExt cx="0" cy="0"/>
        </a:xfrm>
      </p:grpSpPr>
      <p:sp>
        <p:nvSpPr>
          <p:cNvPr id="20" name="Picture Placeholder 3"/>
          <p:cNvSpPr>
            <a:spLocks noGrp="1"/>
          </p:cNvSpPr>
          <p:nvPr>
            <p:ph type="pic" sz="quarter" idx="10"/>
          </p:nvPr>
        </p:nvSpPr>
        <p:spPr>
          <a:xfrm>
            <a:off x="1" y="-11951"/>
            <a:ext cx="8417860" cy="6905811"/>
          </a:xfrm>
          <a:custGeom>
            <a:avLst/>
            <a:gdLst>
              <a:gd name="connsiteX0" fmla="*/ 0 w 6438900"/>
              <a:gd name="connsiteY0" fmla="*/ 0 h 5143500"/>
              <a:gd name="connsiteX1" fmla="*/ 6438900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438900"/>
              <a:gd name="connsiteY0" fmla="*/ 0 h 5143500"/>
              <a:gd name="connsiteX1" fmla="*/ 4654924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340288"/>
              <a:gd name="connsiteY0" fmla="*/ 0 h 5143500"/>
              <a:gd name="connsiteX1" fmla="*/ 4654924 w 6340288"/>
              <a:gd name="connsiteY1" fmla="*/ 0 h 5143500"/>
              <a:gd name="connsiteX2" fmla="*/ 6340288 w 6340288"/>
              <a:gd name="connsiteY2" fmla="*/ 5143500 h 5143500"/>
              <a:gd name="connsiteX3" fmla="*/ 0 w 6340288"/>
              <a:gd name="connsiteY3" fmla="*/ 5143500 h 5143500"/>
              <a:gd name="connsiteX4" fmla="*/ 0 w 6340288"/>
              <a:gd name="connsiteY4" fmla="*/ 0 h 5143500"/>
              <a:gd name="connsiteX0" fmla="*/ 0 w 6205818"/>
              <a:gd name="connsiteY0" fmla="*/ 0 h 5143500"/>
              <a:gd name="connsiteX1" fmla="*/ 4654924 w 6205818"/>
              <a:gd name="connsiteY1" fmla="*/ 0 h 5143500"/>
              <a:gd name="connsiteX2" fmla="*/ 6205818 w 6205818"/>
              <a:gd name="connsiteY2" fmla="*/ 5134535 h 5143500"/>
              <a:gd name="connsiteX3" fmla="*/ 0 w 6205818"/>
              <a:gd name="connsiteY3" fmla="*/ 5143500 h 5143500"/>
              <a:gd name="connsiteX4" fmla="*/ 0 w 6205818"/>
              <a:gd name="connsiteY4" fmla="*/ 0 h 5143500"/>
              <a:gd name="connsiteX0" fmla="*/ 0 w 6205818"/>
              <a:gd name="connsiteY0" fmla="*/ 0 h 5143500"/>
              <a:gd name="connsiteX1" fmla="*/ 4493559 w 6205818"/>
              <a:gd name="connsiteY1" fmla="*/ 17930 h 5143500"/>
              <a:gd name="connsiteX2" fmla="*/ 6205818 w 6205818"/>
              <a:gd name="connsiteY2" fmla="*/ 5134535 h 5143500"/>
              <a:gd name="connsiteX3" fmla="*/ 0 w 6205818"/>
              <a:gd name="connsiteY3" fmla="*/ 5143500 h 5143500"/>
              <a:gd name="connsiteX4" fmla="*/ 0 w 6205818"/>
              <a:gd name="connsiteY4" fmla="*/ 0 h 5143500"/>
              <a:gd name="connsiteX0" fmla="*/ 0 w 6205818"/>
              <a:gd name="connsiteY0" fmla="*/ 0 h 5143500"/>
              <a:gd name="connsiteX1" fmla="*/ 4502524 w 6205818"/>
              <a:gd name="connsiteY1" fmla="*/ 26895 h 5143500"/>
              <a:gd name="connsiteX2" fmla="*/ 6205818 w 6205818"/>
              <a:gd name="connsiteY2" fmla="*/ 5134535 h 5143500"/>
              <a:gd name="connsiteX3" fmla="*/ 0 w 6205818"/>
              <a:gd name="connsiteY3" fmla="*/ 5143500 h 5143500"/>
              <a:gd name="connsiteX4" fmla="*/ 0 w 6205818"/>
              <a:gd name="connsiteY4" fmla="*/ 0 h 5143500"/>
              <a:gd name="connsiteX0" fmla="*/ 0 w 6205818"/>
              <a:gd name="connsiteY0" fmla="*/ 0 h 5143500"/>
              <a:gd name="connsiteX1" fmla="*/ 4502524 w 6205818"/>
              <a:gd name="connsiteY1" fmla="*/ 1 h 5143500"/>
              <a:gd name="connsiteX2" fmla="*/ 6205818 w 6205818"/>
              <a:gd name="connsiteY2" fmla="*/ 5134535 h 5143500"/>
              <a:gd name="connsiteX3" fmla="*/ 0 w 6205818"/>
              <a:gd name="connsiteY3" fmla="*/ 5143500 h 5143500"/>
              <a:gd name="connsiteX4" fmla="*/ 0 w 6205818"/>
              <a:gd name="connsiteY4" fmla="*/ 0 h 5143500"/>
              <a:gd name="connsiteX0" fmla="*/ 0 w 6223748"/>
              <a:gd name="connsiteY0" fmla="*/ 0 h 5143500"/>
              <a:gd name="connsiteX1" fmla="*/ 4502524 w 6223748"/>
              <a:gd name="connsiteY1" fmla="*/ 1 h 5143500"/>
              <a:gd name="connsiteX2" fmla="*/ 6223748 w 6223748"/>
              <a:gd name="connsiteY2" fmla="*/ 5143499 h 5143500"/>
              <a:gd name="connsiteX3" fmla="*/ 0 w 6223748"/>
              <a:gd name="connsiteY3" fmla="*/ 5143500 h 5143500"/>
              <a:gd name="connsiteX4" fmla="*/ 0 w 6223748"/>
              <a:gd name="connsiteY4" fmla="*/ 0 h 5143500"/>
              <a:gd name="connsiteX0" fmla="*/ 0 w 6223748"/>
              <a:gd name="connsiteY0" fmla="*/ 8964 h 5152464"/>
              <a:gd name="connsiteX1" fmla="*/ 4529418 w 6223748"/>
              <a:gd name="connsiteY1" fmla="*/ 0 h 5152464"/>
              <a:gd name="connsiteX2" fmla="*/ 6223748 w 6223748"/>
              <a:gd name="connsiteY2" fmla="*/ 5152463 h 5152464"/>
              <a:gd name="connsiteX3" fmla="*/ 0 w 6223748"/>
              <a:gd name="connsiteY3" fmla="*/ 5152464 h 5152464"/>
              <a:gd name="connsiteX4" fmla="*/ 0 w 6223748"/>
              <a:gd name="connsiteY4" fmla="*/ 8964 h 5152464"/>
              <a:gd name="connsiteX0" fmla="*/ 0 w 6313395"/>
              <a:gd name="connsiteY0" fmla="*/ 8964 h 5179357"/>
              <a:gd name="connsiteX1" fmla="*/ 4529418 w 6313395"/>
              <a:gd name="connsiteY1" fmla="*/ 0 h 5179357"/>
              <a:gd name="connsiteX2" fmla="*/ 6313395 w 6313395"/>
              <a:gd name="connsiteY2" fmla="*/ 5179357 h 5179357"/>
              <a:gd name="connsiteX3" fmla="*/ 0 w 6313395"/>
              <a:gd name="connsiteY3" fmla="*/ 5152464 h 5179357"/>
              <a:gd name="connsiteX4" fmla="*/ 0 w 6313395"/>
              <a:gd name="connsiteY4" fmla="*/ 8964 h 5179357"/>
              <a:gd name="connsiteX0" fmla="*/ 0 w 6313395"/>
              <a:gd name="connsiteY0" fmla="*/ 8964 h 5179358"/>
              <a:gd name="connsiteX1" fmla="*/ 4529418 w 6313395"/>
              <a:gd name="connsiteY1" fmla="*/ 0 h 5179358"/>
              <a:gd name="connsiteX2" fmla="*/ 6313395 w 6313395"/>
              <a:gd name="connsiteY2" fmla="*/ 5179357 h 5179358"/>
              <a:gd name="connsiteX3" fmla="*/ 8965 w 6313395"/>
              <a:gd name="connsiteY3" fmla="*/ 5179358 h 5179358"/>
              <a:gd name="connsiteX4" fmla="*/ 0 w 6313395"/>
              <a:gd name="connsiteY4" fmla="*/ 8964 h 5179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3395" h="5179358">
                <a:moveTo>
                  <a:pt x="0" y="8964"/>
                </a:moveTo>
                <a:lnTo>
                  <a:pt x="4529418" y="0"/>
                </a:lnTo>
                <a:lnTo>
                  <a:pt x="6313395" y="5179357"/>
                </a:lnTo>
                <a:lnTo>
                  <a:pt x="8965" y="5179358"/>
                </a:lnTo>
                <a:cubicBezTo>
                  <a:pt x="5977" y="3455893"/>
                  <a:pt x="2988" y="1732429"/>
                  <a:pt x="0" y="8964"/>
                </a:cubicBezTo>
                <a:close/>
              </a:path>
            </a:pathLst>
          </a:custGeom>
        </p:spPr>
        <p:txBody>
          <a:bodyPr/>
          <a:lstStyle/>
          <a:p>
            <a:r>
              <a:rPr lang="en-US"/>
              <a:t>Click icon to add picture</a:t>
            </a:r>
            <a:endParaRPr lang="en-GB"/>
          </a:p>
        </p:txBody>
      </p:sp>
      <p:sp>
        <p:nvSpPr>
          <p:cNvPr id="2" name="Title 1"/>
          <p:cNvSpPr>
            <a:spLocks noGrp="1"/>
          </p:cNvSpPr>
          <p:nvPr>
            <p:ph type="ctrTitle" hasCustomPrompt="1"/>
          </p:nvPr>
        </p:nvSpPr>
        <p:spPr>
          <a:xfrm>
            <a:off x="9185400" y="2711395"/>
            <a:ext cx="2643779" cy="1181863"/>
          </a:xfrm>
        </p:spPr>
        <p:txBody>
          <a:bodyPr anchor="ctr"/>
          <a:lstStyle>
            <a:lvl1pPr>
              <a:defRPr sz="4267" baseline="0">
                <a:solidFill>
                  <a:schemeClr val="bg1"/>
                </a:solidFill>
              </a:defRPr>
            </a:lvl1pPr>
          </a:lstStyle>
          <a:p>
            <a:r>
              <a:rPr lang="en-US" dirty="0"/>
              <a:t>Title </a:t>
            </a:r>
            <a:r>
              <a:rPr lang="en-US" dirty="0" err="1"/>
              <a:t>title</a:t>
            </a:r>
            <a:r>
              <a:rPr lang="en-US" dirty="0"/>
              <a:t> </a:t>
            </a:r>
            <a:r>
              <a:rPr lang="en-US" dirty="0" err="1"/>
              <a:t>title</a:t>
            </a:r>
            <a:r>
              <a:rPr lang="en-US" dirty="0"/>
              <a:t> </a:t>
            </a:r>
            <a:r>
              <a:rPr lang="en-US" dirty="0" err="1"/>
              <a:t>title</a:t>
            </a:r>
            <a:endParaRPr lang="en-US" dirty="0"/>
          </a:p>
        </p:txBody>
      </p:sp>
      <p:sp>
        <p:nvSpPr>
          <p:cNvPr id="12" name="Footer Placeholder 3"/>
          <p:cNvSpPr>
            <a:spLocks noGrp="1"/>
          </p:cNvSpPr>
          <p:nvPr>
            <p:ph type="ftr" sz="quarter" idx="15"/>
          </p:nvPr>
        </p:nvSpPr>
        <p:spPr>
          <a:xfrm>
            <a:off x="819166" y="6221081"/>
            <a:ext cx="6602617" cy="346923"/>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3"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grpSp>
        <p:nvGrpSpPr>
          <p:cNvPr id="18" name="Group 17"/>
          <p:cNvGrpSpPr/>
          <p:nvPr/>
        </p:nvGrpSpPr>
        <p:grpSpPr>
          <a:xfrm>
            <a:off x="9287635" y="6232982"/>
            <a:ext cx="2578061" cy="355983"/>
            <a:chOff x="10239375" y="6688139"/>
            <a:chExt cx="2842245" cy="523426"/>
          </a:xfrm>
        </p:grpSpPr>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1" name="Picture 20"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201383"/>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1_Title Slide - wide imag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85400" y="2711395"/>
            <a:ext cx="2643779" cy="1181863"/>
          </a:xfrm>
        </p:spPr>
        <p:txBody>
          <a:bodyPr anchor="ctr"/>
          <a:lstStyle>
            <a:lvl1pPr>
              <a:defRPr sz="4267" baseline="0">
                <a:solidFill>
                  <a:schemeClr val="bg1"/>
                </a:solidFill>
              </a:defRPr>
            </a:lvl1pPr>
          </a:lstStyle>
          <a:p>
            <a:r>
              <a:rPr lang="en-US" dirty="0"/>
              <a:t>Title </a:t>
            </a:r>
            <a:r>
              <a:rPr lang="en-US" dirty="0" err="1"/>
              <a:t>title</a:t>
            </a:r>
            <a:r>
              <a:rPr lang="en-US" dirty="0"/>
              <a:t> </a:t>
            </a:r>
            <a:r>
              <a:rPr lang="en-US" dirty="0" err="1"/>
              <a:t>title</a:t>
            </a:r>
            <a:r>
              <a:rPr lang="en-US" dirty="0"/>
              <a:t> </a:t>
            </a:r>
            <a:r>
              <a:rPr lang="en-US" dirty="0" err="1"/>
              <a:t>title</a:t>
            </a:r>
            <a:endParaRPr lang="en-US" dirty="0"/>
          </a:p>
        </p:txBody>
      </p:sp>
      <p:sp>
        <p:nvSpPr>
          <p:cNvPr id="12" name="Footer Placeholder 3"/>
          <p:cNvSpPr>
            <a:spLocks noGrp="1"/>
          </p:cNvSpPr>
          <p:nvPr>
            <p:ph type="ftr" sz="quarter" idx="15"/>
          </p:nvPr>
        </p:nvSpPr>
        <p:spPr>
          <a:xfrm>
            <a:off x="819166" y="6221081"/>
            <a:ext cx="6602617" cy="346923"/>
          </a:xfrm>
          <a:prstGeom prst="rect">
            <a:avLst/>
          </a:prstGeom>
        </p:spPr>
        <p:txBody>
          <a:bodyPr vert="horz" lIns="0" tIns="0" rIns="0" bIns="0" rtlCol="0" anchor="b">
            <a:normAutofit/>
          </a:bodyPr>
          <a:lstStyle>
            <a:lvl1pPr>
              <a:defRPr lang="en-GB" sz="1067" cap="none" baseline="0" smtClean="0">
                <a:solidFill>
                  <a:schemeClr val="bg1"/>
                </a:solidFill>
              </a:defRPr>
            </a:lvl1pPr>
          </a:lstStyle>
          <a:p>
            <a:pPr>
              <a:lnSpc>
                <a:spcPct val="95000"/>
              </a:lnSpc>
              <a:spcBef>
                <a:spcPts val="272"/>
              </a:spcBef>
            </a:pPr>
            <a:r>
              <a:rPr lang="en-US"/>
              <a:t>© 2015 Ipsos. </a:t>
            </a:r>
            <a:endParaRPr lang="en-US" dirty="0"/>
          </a:p>
        </p:txBody>
      </p:sp>
      <p:sp>
        <p:nvSpPr>
          <p:cNvPr id="13" name="Slide Number Placeholder 8"/>
          <p:cNvSpPr>
            <a:spLocks noGrp="1"/>
          </p:cNvSpPr>
          <p:nvPr>
            <p:ph type="sldNum" sz="quarter" idx="17"/>
          </p:nvPr>
        </p:nvSpPr>
        <p:spPr>
          <a:xfrm>
            <a:off x="329753" y="6221081"/>
            <a:ext cx="509900" cy="346923"/>
          </a:xfrm>
          <a:prstGeom prst="rect">
            <a:avLst/>
          </a:prstGeom>
        </p:spPr>
        <p:txBody>
          <a:bodyPr vert="horz" lIns="0" tIns="0" rIns="0" bIns="0" rtlCol="0" anchor="b">
            <a:normAutofit/>
          </a:bodyPr>
          <a:lstStyle>
            <a:lvl1pPr>
              <a:defRPr lang="en-US" sz="1067" cap="none" baseline="0" smtClean="0">
                <a:solidFill>
                  <a:schemeClr val="bg1"/>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sp>
        <p:nvSpPr>
          <p:cNvPr id="10" name="Picture Placeholder 3"/>
          <p:cNvSpPr>
            <a:spLocks noGrp="1"/>
          </p:cNvSpPr>
          <p:nvPr>
            <p:ph type="pic" sz="quarter" idx="10"/>
          </p:nvPr>
        </p:nvSpPr>
        <p:spPr>
          <a:xfrm>
            <a:off x="2" y="-9525"/>
            <a:ext cx="7907617" cy="6867525"/>
          </a:xfrm>
          <a:custGeom>
            <a:avLst/>
            <a:gdLst>
              <a:gd name="connsiteX0" fmla="*/ 0 w 6438900"/>
              <a:gd name="connsiteY0" fmla="*/ 0 h 5143500"/>
              <a:gd name="connsiteX1" fmla="*/ 6438900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438900"/>
              <a:gd name="connsiteY0" fmla="*/ 0 h 5143500"/>
              <a:gd name="connsiteX1" fmla="*/ 4654924 w 6438900"/>
              <a:gd name="connsiteY1" fmla="*/ 0 h 5143500"/>
              <a:gd name="connsiteX2" fmla="*/ 6438900 w 6438900"/>
              <a:gd name="connsiteY2" fmla="*/ 5143500 h 5143500"/>
              <a:gd name="connsiteX3" fmla="*/ 0 w 6438900"/>
              <a:gd name="connsiteY3" fmla="*/ 5143500 h 5143500"/>
              <a:gd name="connsiteX4" fmla="*/ 0 w 6438900"/>
              <a:gd name="connsiteY4" fmla="*/ 0 h 5143500"/>
              <a:gd name="connsiteX0" fmla="*/ 0 w 6340288"/>
              <a:gd name="connsiteY0" fmla="*/ 0 h 5143500"/>
              <a:gd name="connsiteX1" fmla="*/ 4654924 w 6340288"/>
              <a:gd name="connsiteY1" fmla="*/ 0 h 5143500"/>
              <a:gd name="connsiteX2" fmla="*/ 6340288 w 6340288"/>
              <a:gd name="connsiteY2" fmla="*/ 5143500 h 5143500"/>
              <a:gd name="connsiteX3" fmla="*/ 0 w 6340288"/>
              <a:gd name="connsiteY3" fmla="*/ 5143500 h 5143500"/>
              <a:gd name="connsiteX4" fmla="*/ 0 w 6340288"/>
              <a:gd name="connsiteY4" fmla="*/ 0 h 5143500"/>
              <a:gd name="connsiteX0" fmla="*/ 0 w 6616513"/>
              <a:gd name="connsiteY0" fmla="*/ 0 h 5143500"/>
              <a:gd name="connsiteX1" fmla="*/ 4654924 w 6616513"/>
              <a:gd name="connsiteY1" fmla="*/ 0 h 5143500"/>
              <a:gd name="connsiteX2" fmla="*/ 6616513 w 6616513"/>
              <a:gd name="connsiteY2" fmla="*/ 5143500 h 5143500"/>
              <a:gd name="connsiteX3" fmla="*/ 0 w 6616513"/>
              <a:gd name="connsiteY3" fmla="*/ 5143500 h 5143500"/>
              <a:gd name="connsiteX4" fmla="*/ 0 w 6616513"/>
              <a:gd name="connsiteY4" fmla="*/ 0 h 5143500"/>
              <a:gd name="connsiteX0" fmla="*/ 0 w 6616513"/>
              <a:gd name="connsiteY0" fmla="*/ 7144 h 5150644"/>
              <a:gd name="connsiteX1" fmla="*/ 3578599 w 6616513"/>
              <a:gd name="connsiteY1" fmla="*/ 0 h 5150644"/>
              <a:gd name="connsiteX2" fmla="*/ 6616513 w 6616513"/>
              <a:gd name="connsiteY2" fmla="*/ 5150644 h 5150644"/>
              <a:gd name="connsiteX3" fmla="*/ 0 w 6616513"/>
              <a:gd name="connsiteY3" fmla="*/ 5150644 h 5150644"/>
              <a:gd name="connsiteX4" fmla="*/ 0 w 6616513"/>
              <a:gd name="connsiteY4" fmla="*/ 7144 h 5150644"/>
              <a:gd name="connsiteX0" fmla="*/ 0 w 5930713"/>
              <a:gd name="connsiteY0" fmla="*/ 7144 h 5150644"/>
              <a:gd name="connsiteX1" fmla="*/ 3578599 w 5930713"/>
              <a:gd name="connsiteY1" fmla="*/ 0 h 5150644"/>
              <a:gd name="connsiteX2" fmla="*/ 5930713 w 5930713"/>
              <a:gd name="connsiteY2" fmla="*/ 5150644 h 5150644"/>
              <a:gd name="connsiteX3" fmla="*/ 0 w 5930713"/>
              <a:gd name="connsiteY3" fmla="*/ 5150644 h 5150644"/>
              <a:gd name="connsiteX4" fmla="*/ 0 w 5930713"/>
              <a:gd name="connsiteY4" fmla="*/ 7144 h 515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713" h="5150644">
                <a:moveTo>
                  <a:pt x="0" y="7144"/>
                </a:moveTo>
                <a:lnTo>
                  <a:pt x="3578599" y="0"/>
                </a:lnTo>
                <a:lnTo>
                  <a:pt x="5930713" y="5150644"/>
                </a:lnTo>
                <a:lnTo>
                  <a:pt x="0" y="5150644"/>
                </a:lnTo>
                <a:lnTo>
                  <a:pt x="0" y="7144"/>
                </a:lnTo>
                <a:close/>
              </a:path>
            </a:pathLst>
          </a:custGeom>
        </p:spPr>
        <p:txBody>
          <a:bodyPr/>
          <a:lstStyle/>
          <a:p>
            <a:r>
              <a:rPr lang="en-US"/>
              <a:t>Click icon to add picture</a:t>
            </a:r>
            <a:endParaRPr lang="en-GB"/>
          </a:p>
        </p:txBody>
      </p:sp>
      <p:grpSp>
        <p:nvGrpSpPr>
          <p:cNvPr id="18" name="Group 17"/>
          <p:cNvGrpSpPr/>
          <p:nvPr/>
        </p:nvGrpSpPr>
        <p:grpSpPr>
          <a:xfrm>
            <a:off x="9287635" y="6232982"/>
            <a:ext cx="2578061" cy="355983"/>
            <a:chOff x="10239375" y="6688139"/>
            <a:chExt cx="2842245" cy="523426"/>
          </a:xfrm>
        </p:grpSpPr>
        <p:pic>
          <p:nvPicPr>
            <p:cNvPr id="19" name="Picture 18"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83505"/>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 Section Header">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0444" y="3306923"/>
            <a:ext cx="9457547" cy="1280351"/>
          </a:xfrm>
        </p:spPr>
        <p:txBody>
          <a:bodyPr lIns="0" anchor="t"/>
          <a:lstStyle>
            <a:lvl1pPr>
              <a:lnSpc>
                <a:spcPct val="80000"/>
              </a:lnSpc>
              <a:spcBef>
                <a:spcPts val="1088"/>
              </a:spcBef>
              <a:defRPr sz="10400" cap="all" baseline="0">
                <a:solidFill>
                  <a:schemeClr val="bg1"/>
                </a:solidFill>
              </a:defRPr>
            </a:lvl1pPr>
          </a:lstStyle>
          <a:p>
            <a:r>
              <a:rPr lang="en-US" dirty="0"/>
              <a:t>DOLOR SIT</a:t>
            </a:r>
            <a:endParaRPr lang="en-GB" dirty="0"/>
          </a:p>
        </p:txBody>
      </p:sp>
      <p:sp>
        <p:nvSpPr>
          <p:cNvPr id="7" name="Text Placeholder 6"/>
          <p:cNvSpPr>
            <a:spLocks noGrp="1"/>
          </p:cNvSpPr>
          <p:nvPr>
            <p:ph type="body" sz="quarter" idx="13" hasCustomPrompt="1"/>
          </p:nvPr>
        </p:nvSpPr>
        <p:spPr>
          <a:xfrm>
            <a:off x="295752" y="2477745"/>
            <a:ext cx="8044963" cy="829179"/>
          </a:xfrm>
        </p:spPr>
        <p:txBody>
          <a:bodyPr anchor="b">
            <a:normAutofit/>
          </a:bodyPr>
          <a:lstStyle>
            <a:lvl1pPr>
              <a:spcBef>
                <a:spcPts val="1632"/>
              </a:spcBef>
              <a:defRPr sz="3600" b="0" cap="none" baseline="0">
                <a:solidFill>
                  <a:schemeClr val="bg1"/>
                </a:solidFill>
              </a:defRPr>
            </a:lvl1pPr>
          </a:lstStyle>
          <a:p>
            <a:pPr lvl="0"/>
            <a:r>
              <a:rPr lang="en-US" dirty="0"/>
              <a:t>Lorem Ipsum</a:t>
            </a:r>
            <a:endParaRPr lang="en-GB" dirty="0"/>
          </a:p>
        </p:txBody>
      </p:sp>
      <p:sp>
        <p:nvSpPr>
          <p:cNvPr id="29" name="TextBox 28"/>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30" name="TextBox 29"/>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1" name="Group 10"/>
          <p:cNvGrpSpPr/>
          <p:nvPr/>
        </p:nvGrpSpPr>
        <p:grpSpPr>
          <a:xfrm>
            <a:off x="9287635" y="6232982"/>
            <a:ext cx="2578061" cy="355983"/>
            <a:chOff x="10239375" y="6688139"/>
            <a:chExt cx="2842245" cy="523426"/>
          </a:xfrm>
        </p:grpSpPr>
        <p:pic>
          <p:nvPicPr>
            <p:cNvPr id="12" name="Picture 11"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4" name="Picture 13"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2"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64635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Fill1_Title Only">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6" y="331101"/>
            <a:ext cx="8977801" cy="590215"/>
          </a:xfrm>
        </p:spPr>
        <p:txBody>
          <a:bodyPr anchor="b">
            <a:normAutofit/>
          </a:bodyPr>
          <a:lstStyle>
            <a:lvl1pPr marL="0" indent="0">
              <a:buNone/>
              <a:defRPr sz="2533" b="0" baseline="0">
                <a:solidFill>
                  <a:schemeClr val="bg1"/>
                </a:solidFill>
              </a:defRPr>
            </a:lvl1pPr>
          </a:lstStyle>
          <a:p>
            <a:pPr lvl="0"/>
            <a:r>
              <a:rPr lang="en-US" dirty="0"/>
              <a:t>CLICK TO ADD TAG LINE OR BEGINNING OF TITLE</a:t>
            </a:r>
            <a:endParaRPr lang="en-GB" dirty="0"/>
          </a:p>
        </p:txBody>
      </p:sp>
      <p:sp>
        <p:nvSpPr>
          <p:cNvPr id="13" name="TextBox 12"/>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1" name="Group 10"/>
          <p:cNvGrpSpPr/>
          <p:nvPr/>
        </p:nvGrpSpPr>
        <p:grpSpPr>
          <a:xfrm>
            <a:off x="9287635" y="6232982"/>
            <a:ext cx="2578061" cy="355983"/>
            <a:chOff x="10239375" y="6688139"/>
            <a:chExt cx="2842245" cy="523426"/>
          </a:xfrm>
        </p:grpSpPr>
        <p:pic>
          <p:nvPicPr>
            <p:cNvPr id="12" name="Picture 11"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9" name="Picture 18"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4"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548377"/>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Fill1_Text Option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7" y="331101"/>
            <a:ext cx="8977799"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09836" y="1851262"/>
            <a:ext cx="10514221" cy="35240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2" name="Group 11"/>
          <p:cNvGrpSpPr/>
          <p:nvPr/>
        </p:nvGrpSpPr>
        <p:grpSpPr>
          <a:xfrm>
            <a:off x="9287635" y="6232982"/>
            <a:ext cx="2578061" cy="355983"/>
            <a:chOff x="10239375" y="6688139"/>
            <a:chExt cx="2842245" cy="523426"/>
          </a:xfrm>
        </p:grpSpPr>
        <p:pic>
          <p:nvPicPr>
            <p:cNvPr id="13" name="Picture 12"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269590"/>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Fill1_Bullets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7" y="331101"/>
            <a:ext cx="8977799"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09836" y="1851262"/>
            <a:ext cx="10514221" cy="35240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2" name="Group 11"/>
          <p:cNvGrpSpPr/>
          <p:nvPr/>
        </p:nvGrpSpPr>
        <p:grpSpPr>
          <a:xfrm>
            <a:off x="9287635" y="6232982"/>
            <a:ext cx="2578061" cy="355983"/>
            <a:chOff x="10239375" y="6688139"/>
            <a:chExt cx="2842245" cy="523426"/>
          </a:xfrm>
        </p:grpSpPr>
        <p:pic>
          <p:nvPicPr>
            <p:cNvPr id="13" name="Picture 12"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716055"/>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Fill2_Title Onl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6" y="331101"/>
            <a:ext cx="8977801" cy="590215"/>
          </a:xfrm>
        </p:spPr>
        <p:txBody>
          <a:bodyPr anchor="b">
            <a:normAutofit/>
          </a:bodyPr>
          <a:lstStyle>
            <a:lvl1pPr marL="0" indent="0">
              <a:buNone/>
              <a:defRPr sz="2533" b="0" baseline="0">
                <a:solidFill>
                  <a:schemeClr val="bg1"/>
                </a:solidFill>
              </a:defRPr>
            </a:lvl1pPr>
          </a:lstStyle>
          <a:p>
            <a:pPr lvl="0"/>
            <a:r>
              <a:rPr lang="en-US" dirty="0"/>
              <a:t>CLICK TO ADD TAG LINE OR BEGINNING OF TITLE</a:t>
            </a:r>
            <a:endParaRPr lang="en-GB" dirty="0"/>
          </a:p>
        </p:txBody>
      </p:sp>
      <p:sp>
        <p:nvSpPr>
          <p:cNvPr id="21" name="TextBox 20"/>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22" name="TextBox 21"/>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1" name="Group 10"/>
          <p:cNvGrpSpPr/>
          <p:nvPr/>
        </p:nvGrpSpPr>
        <p:grpSpPr>
          <a:xfrm>
            <a:off x="9287635" y="6232982"/>
            <a:ext cx="2578061" cy="355983"/>
            <a:chOff x="10239375" y="6688139"/>
            <a:chExt cx="2842245" cy="523426"/>
          </a:xfrm>
        </p:grpSpPr>
        <p:pic>
          <p:nvPicPr>
            <p:cNvPr id="12" name="Picture 11"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3" name="Picture 12"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4"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411959"/>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Fill2_Text Options">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67721"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12001" y="1851257"/>
            <a:ext cx="10493855" cy="35240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2" name="Group 11"/>
          <p:cNvGrpSpPr/>
          <p:nvPr/>
        </p:nvGrpSpPr>
        <p:grpSpPr>
          <a:xfrm>
            <a:off x="9287635" y="6232982"/>
            <a:ext cx="2578061" cy="355983"/>
            <a:chOff x="10239375" y="6688139"/>
            <a:chExt cx="2842245" cy="523426"/>
          </a:xfrm>
        </p:grpSpPr>
        <p:pic>
          <p:nvPicPr>
            <p:cNvPr id="13" name="Picture 12"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16070"/>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Fill2_Bullets Onl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6" y="857959"/>
            <a:ext cx="11539460" cy="609397"/>
          </a:xfrm>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12001" y="331101"/>
            <a:ext cx="8967721"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sp>
        <p:nvSpPr>
          <p:cNvPr id="12" name="Text Placeholder 4"/>
          <p:cNvSpPr>
            <a:spLocks noGrp="1"/>
          </p:cNvSpPr>
          <p:nvPr>
            <p:ph type="body" sz="quarter" idx="14" hasCustomPrompt="1"/>
          </p:nvPr>
        </p:nvSpPr>
        <p:spPr>
          <a:xfrm>
            <a:off x="311154" y="1865607"/>
            <a:ext cx="11051116" cy="3519196"/>
          </a:xfrm>
        </p:spPr>
        <p:txBody>
          <a:bodyPr/>
          <a:lstStyle>
            <a:lvl1pPr marL="234945" indent="-234945">
              <a:lnSpc>
                <a:spcPct val="100000"/>
              </a:lnSpc>
              <a:spcBef>
                <a:spcPts val="400"/>
              </a:spcBef>
              <a:spcAft>
                <a:spcPts val="400"/>
              </a:spcAft>
              <a:buFont typeface="Arial" panose="020B0604020202020204" pitchFamily="34" charset="0"/>
              <a:buChar char="•"/>
              <a:defRPr sz="1600" cap="none">
                <a:solidFill>
                  <a:schemeClr val="bg1"/>
                </a:solidFill>
              </a:defRPr>
            </a:lvl1pPr>
            <a:lvl2pPr marL="634984" indent="-222245">
              <a:lnSpc>
                <a:spcPct val="100000"/>
              </a:lnSpc>
              <a:spcBef>
                <a:spcPts val="400"/>
              </a:spcBef>
              <a:spcAft>
                <a:spcPts val="400"/>
              </a:spcAft>
              <a:buFont typeface="Arial" panose="020B0604020202020204" pitchFamily="34" charset="0"/>
              <a:buChar char="–"/>
              <a:tabLst/>
              <a:defRPr sz="1600">
                <a:solidFill>
                  <a:schemeClr val="bg1"/>
                </a:solidFill>
              </a:defRPr>
            </a:lvl2pPr>
            <a:lvl3pPr marL="922844" indent="-237061">
              <a:lnSpc>
                <a:spcPct val="100000"/>
              </a:lnSpc>
              <a:spcBef>
                <a:spcPts val="400"/>
              </a:spcBef>
              <a:spcAft>
                <a:spcPts val="400"/>
              </a:spcAft>
              <a:buSzPct val="85000"/>
              <a:buFont typeface="Arial" panose="020B0604020202020204" pitchFamily="34" charset="0"/>
              <a:buChar char="•"/>
              <a:defRPr sz="1600">
                <a:solidFill>
                  <a:schemeClr val="bg1"/>
                </a:solidFill>
              </a:defRPr>
            </a:lvl3pPr>
            <a:lvl5pPr marL="1291134" indent="-232828">
              <a:lnSpc>
                <a:spcPct val="100000"/>
              </a:lnSpc>
              <a:spcBef>
                <a:spcPts val="400"/>
              </a:spcBef>
              <a:spcAft>
                <a:spcPts val="400"/>
              </a:spcAft>
              <a:buSzPct val="85000"/>
              <a:buFont typeface="Arial" panose="020B0604020202020204" pitchFamily="34" charset="0"/>
              <a:buChar char="-"/>
              <a:defRPr sz="1600">
                <a:solidFill>
                  <a:schemeClr val="bg1"/>
                </a:solidFill>
              </a:defRPr>
            </a:lvl5pPr>
          </a:lstStyle>
          <a:p>
            <a:pPr lvl="0"/>
            <a:r>
              <a:rPr lang="en-US" dirty="0"/>
              <a:t>First level bullet</a:t>
            </a:r>
          </a:p>
          <a:p>
            <a:pPr lvl="1"/>
            <a:r>
              <a:rPr lang="en-US" dirty="0"/>
              <a:t>Second level</a:t>
            </a:r>
          </a:p>
          <a:p>
            <a:pPr lvl="2"/>
            <a:r>
              <a:rPr lang="en-US" dirty="0"/>
              <a:t>Third level</a:t>
            </a:r>
          </a:p>
          <a:p>
            <a:pPr lvl="4"/>
            <a:r>
              <a:rPr lang="en-US" dirty="0"/>
              <a:t>Fourth level</a:t>
            </a:r>
            <a:endParaRPr lang="en-GB" dirty="0"/>
          </a:p>
        </p:txBody>
      </p:sp>
      <p:grpSp>
        <p:nvGrpSpPr>
          <p:cNvPr id="13" name="Group 12"/>
          <p:cNvGrpSpPr/>
          <p:nvPr/>
        </p:nvGrpSpPr>
        <p:grpSpPr>
          <a:xfrm>
            <a:off x="9287635" y="6232982"/>
            <a:ext cx="2578061" cy="355983"/>
            <a:chOff x="10239375" y="6688139"/>
            <a:chExt cx="2842245" cy="523426"/>
          </a:xfrm>
        </p:grpSpPr>
        <p:pic>
          <p:nvPicPr>
            <p:cNvPr id="20" name="Picture 19"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1" name="Picture 20"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4049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6" y="1304506"/>
            <a:ext cx="206351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2736835" y="1304506"/>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9715537" y="1304506"/>
            <a:ext cx="2065598"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5063067" y="1304506"/>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2" name="Text Placeholder 24"/>
          <p:cNvSpPr>
            <a:spLocks noGrp="1"/>
          </p:cNvSpPr>
          <p:nvPr>
            <p:ph type="body" sz="quarter" idx="17"/>
          </p:nvPr>
        </p:nvSpPr>
        <p:spPr>
          <a:xfrm>
            <a:off x="7389302" y="1304506"/>
            <a:ext cx="2065597"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0816372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Fill3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p:txBody>
          <a:bodyPr/>
          <a:lstStyle>
            <a:lvl1pPr>
              <a:defRPr baseline="0">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bwMode="black">
          <a:xfrm>
            <a:off x="309836" y="331101"/>
            <a:ext cx="8977801" cy="590215"/>
          </a:xfrm>
        </p:spPr>
        <p:txBody>
          <a:bodyPr anchor="b">
            <a:normAutofit/>
          </a:bodyPr>
          <a:lstStyle>
            <a:lvl1pPr marL="0" indent="0">
              <a:buNone/>
              <a:defRPr sz="2533" b="0" baseline="0">
                <a:solidFill>
                  <a:schemeClr val="bg1"/>
                </a:solidFill>
              </a:defRPr>
            </a:lvl1pPr>
          </a:lstStyle>
          <a:p>
            <a:pPr lvl="0"/>
            <a:r>
              <a:rPr lang="en-US" dirty="0"/>
              <a:t>CLICK TO ADD TAG LINE OR BEGINNING OF TITLE</a:t>
            </a:r>
            <a:endParaRPr lang="en-GB" dirty="0"/>
          </a:p>
        </p:txBody>
      </p:sp>
      <p:sp>
        <p:nvSpPr>
          <p:cNvPr id="13" name="TextBox 12"/>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1" name="Group 10"/>
          <p:cNvGrpSpPr/>
          <p:nvPr/>
        </p:nvGrpSpPr>
        <p:grpSpPr>
          <a:xfrm>
            <a:off x="9287635" y="6232982"/>
            <a:ext cx="2578061" cy="355983"/>
            <a:chOff x="10239375" y="6688139"/>
            <a:chExt cx="2842245" cy="523426"/>
          </a:xfrm>
        </p:grpSpPr>
        <p:pic>
          <p:nvPicPr>
            <p:cNvPr id="12" name="Picture 11"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9" name="Picture 18"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4"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840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Fill3_Text Option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7" y="331101"/>
            <a:ext cx="8977799"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309836" y="1851262"/>
            <a:ext cx="10514221" cy="35240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grpSp>
        <p:nvGrpSpPr>
          <p:cNvPr id="12" name="Group 11"/>
          <p:cNvGrpSpPr/>
          <p:nvPr/>
        </p:nvGrpSpPr>
        <p:grpSpPr>
          <a:xfrm>
            <a:off x="9287635" y="6232982"/>
            <a:ext cx="2578061" cy="355983"/>
            <a:chOff x="10239375" y="6688139"/>
            <a:chExt cx="2842245" cy="523426"/>
          </a:xfrm>
        </p:grpSpPr>
        <p:pic>
          <p:nvPicPr>
            <p:cNvPr id="13" name="Picture 12"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0" name="Picture 19"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5"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067078"/>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Fill3_Bullets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09837" y="331101"/>
            <a:ext cx="8977799" cy="590215"/>
          </a:xfrm>
        </p:spPr>
        <p:txBody>
          <a:bodyPr anchor="b">
            <a:normAutofit/>
          </a:bodyPr>
          <a:lstStyle>
            <a:lvl1pPr marL="0" indent="0">
              <a:buNone/>
              <a:defRPr sz="2533" b="0">
                <a:solidFill>
                  <a:schemeClr val="bg1"/>
                </a:solidFill>
              </a:defRPr>
            </a:lvl1pPr>
          </a:lstStyle>
          <a:p>
            <a:pPr lvl="0"/>
            <a:r>
              <a:rPr lang="en-US" dirty="0"/>
              <a:t>CLICK TO ADD TAG LINE OR BEGINNING OF TITLE</a:t>
            </a:r>
            <a:endParaRPr lang="en-GB" dirty="0"/>
          </a:p>
        </p:txBody>
      </p:sp>
      <p:sp>
        <p:nvSpPr>
          <p:cNvPr id="14" name="TextBox 13"/>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15" name="TextBox 14"/>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sp>
        <p:nvSpPr>
          <p:cNvPr id="12" name="Text Placeholder 4"/>
          <p:cNvSpPr>
            <a:spLocks noGrp="1"/>
          </p:cNvSpPr>
          <p:nvPr>
            <p:ph type="body" sz="quarter" idx="14" hasCustomPrompt="1"/>
          </p:nvPr>
        </p:nvSpPr>
        <p:spPr>
          <a:xfrm>
            <a:off x="311154" y="1865607"/>
            <a:ext cx="11051116" cy="3519196"/>
          </a:xfrm>
        </p:spPr>
        <p:txBody>
          <a:bodyPr/>
          <a:lstStyle>
            <a:lvl1pPr marL="234945" indent="-234945">
              <a:lnSpc>
                <a:spcPct val="100000"/>
              </a:lnSpc>
              <a:spcBef>
                <a:spcPts val="400"/>
              </a:spcBef>
              <a:spcAft>
                <a:spcPts val="400"/>
              </a:spcAft>
              <a:buFont typeface="Arial" panose="020B0604020202020204" pitchFamily="34" charset="0"/>
              <a:buChar char="•"/>
              <a:defRPr sz="1600" cap="none">
                <a:solidFill>
                  <a:schemeClr val="bg1"/>
                </a:solidFill>
              </a:defRPr>
            </a:lvl1pPr>
            <a:lvl2pPr marL="634984" indent="-222245">
              <a:lnSpc>
                <a:spcPct val="100000"/>
              </a:lnSpc>
              <a:spcBef>
                <a:spcPts val="400"/>
              </a:spcBef>
              <a:spcAft>
                <a:spcPts val="400"/>
              </a:spcAft>
              <a:buFont typeface="Arial" panose="020B0604020202020204" pitchFamily="34" charset="0"/>
              <a:buChar char="–"/>
              <a:tabLst/>
              <a:defRPr sz="1600">
                <a:solidFill>
                  <a:schemeClr val="bg1"/>
                </a:solidFill>
              </a:defRPr>
            </a:lvl2pPr>
            <a:lvl3pPr marL="922844" indent="-237061">
              <a:lnSpc>
                <a:spcPct val="100000"/>
              </a:lnSpc>
              <a:spcBef>
                <a:spcPts val="400"/>
              </a:spcBef>
              <a:spcAft>
                <a:spcPts val="400"/>
              </a:spcAft>
              <a:buSzPct val="85000"/>
              <a:buFont typeface="Arial" panose="020B0604020202020204" pitchFamily="34" charset="0"/>
              <a:buChar char="•"/>
              <a:defRPr sz="1600">
                <a:solidFill>
                  <a:schemeClr val="bg1"/>
                </a:solidFill>
              </a:defRPr>
            </a:lvl3pPr>
            <a:lvl5pPr marL="1291134" indent="-232828">
              <a:lnSpc>
                <a:spcPct val="100000"/>
              </a:lnSpc>
              <a:spcBef>
                <a:spcPts val="400"/>
              </a:spcBef>
              <a:spcAft>
                <a:spcPts val="400"/>
              </a:spcAft>
              <a:buSzPct val="85000"/>
              <a:buFont typeface="Arial" panose="020B0604020202020204" pitchFamily="34" charset="0"/>
              <a:buChar char="-"/>
              <a:defRPr sz="1600">
                <a:solidFill>
                  <a:schemeClr val="bg1"/>
                </a:solidFill>
              </a:defRPr>
            </a:lvl5pPr>
          </a:lstStyle>
          <a:p>
            <a:pPr lvl="0"/>
            <a:r>
              <a:rPr lang="en-US" dirty="0"/>
              <a:t>First level bullet</a:t>
            </a:r>
          </a:p>
          <a:p>
            <a:pPr lvl="1"/>
            <a:r>
              <a:rPr lang="en-US" dirty="0"/>
              <a:t>Second level</a:t>
            </a:r>
          </a:p>
          <a:p>
            <a:pPr lvl="2"/>
            <a:r>
              <a:rPr lang="en-US" dirty="0"/>
              <a:t>Third level</a:t>
            </a:r>
          </a:p>
          <a:p>
            <a:pPr lvl="4"/>
            <a:r>
              <a:rPr lang="en-US" dirty="0"/>
              <a:t>Fourth level</a:t>
            </a:r>
            <a:endParaRPr lang="en-GB" dirty="0"/>
          </a:p>
        </p:txBody>
      </p:sp>
      <p:grpSp>
        <p:nvGrpSpPr>
          <p:cNvPr id="13" name="Group 12"/>
          <p:cNvGrpSpPr/>
          <p:nvPr/>
        </p:nvGrpSpPr>
        <p:grpSpPr>
          <a:xfrm>
            <a:off x="9287635" y="6232982"/>
            <a:ext cx="2578061" cy="355983"/>
            <a:chOff x="10239375" y="6688139"/>
            <a:chExt cx="2842245" cy="523426"/>
          </a:xfrm>
        </p:grpSpPr>
        <p:pic>
          <p:nvPicPr>
            <p:cNvPr id="20" name="Picture 19"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2" name="Picture 21"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7545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_Main Title - 1/3 Image">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12699" y="-9522"/>
            <a:ext cx="6285793" cy="6875913"/>
          </a:xfrm>
          <a:custGeom>
            <a:avLst/>
            <a:gdLst>
              <a:gd name="connsiteX0" fmla="*/ 0 w 4000500"/>
              <a:gd name="connsiteY0" fmla="*/ 0 h 5143500"/>
              <a:gd name="connsiteX1" fmla="*/ 4000500 w 4000500"/>
              <a:gd name="connsiteY1" fmla="*/ 0 h 5143500"/>
              <a:gd name="connsiteX2" fmla="*/ 4000500 w 4000500"/>
              <a:gd name="connsiteY2" fmla="*/ 5143500 h 5143500"/>
              <a:gd name="connsiteX3" fmla="*/ 0 w 4000500"/>
              <a:gd name="connsiteY3" fmla="*/ 5143500 h 5143500"/>
              <a:gd name="connsiteX4" fmla="*/ 0 w 4000500"/>
              <a:gd name="connsiteY4" fmla="*/ 0 h 5143500"/>
              <a:gd name="connsiteX0" fmla="*/ 0 w 4000500"/>
              <a:gd name="connsiteY0" fmla="*/ 0 h 5143500"/>
              <a:gd name="connsiteX1" fmla="*/ 432547 w 4000500"/>
              <a:gd name="connsiteY1" fmla="*/ 8964 h 5143500"/>
              <a:gd name="connsiteX2" fmla="*/ 4000500 w 4000500"/>
              <a:gd name="connsiteY2" fmla="*/ 5143500 h 5143500"/>
              <a:gd name="connsiteX3" fmla="*/ 0 w 4000500"/>
              <a:gd name="connsiteY3" fmla="*/ 5143500 h 5143500"/>
              <a:gd name="connsiteX4" fmla="*/ 0 w 4000500"/>
              <a:gd name="connsiteY4" fmla="*/ 0 h 5143500"/>
              <a:gd name="connsiteX0" fmla="*/ 0 w 3740523"/>
              <a:gd name="connsiteY0" fmla="*/ 0 h 5143500"/>
              <a:gd name="connsiteX1" fmla="*/ 432547 w 3740523"/>
              <a:gd name="connsiteY1" fmla="*/ 8964 h 5143500"/>
              <a:gd name="connsiteX2" fmla="*/ 3740523 w 3740523"/>
              <a:gd name="connsiteY2" fmla="*/ 5143500 h 5143500"/>
              <a:gd name="connsiteX3" fmla="*/ 0 w 3740523"/>
              <a:gd name="connsiteY3" fmla="*/ 5143500 h 5143500"/>
              <a:gd name="connsiteX4" fmla="*/ 0 w 3740523"/>
              <a:gd name="connsiteY4" fmla="*/ 0 h 5143500"/>
              <a:gd name="connsiteX0" fmla="*/ 0 w 3740523"/>
              <a:gd name="connsiteY0" fmla="*/ 0 h 5143500"/>
              <a:gd name="connsiteX1" fmla="*/ 441511 w 3740523"/>
              <a:gd name="connsiteY1" fmla="*/ 17929 h 5143500"/>
              <a:gd name="connsiteX2" fmla="*/ 3740523 w 3740523"/>
              <a:gd name="connsiteY2" fmla="*/ 5143500 h 5143500"/>
              <a:gd name="connsiteX3" fmla="*/ 0 w 3740523"/>
              <a:gd name="connsiteY3" fmla="*/ 5143500 h 5143500"/>
              <a:gd name="connsiteX4" fmla="*/ 0 w 3740523"/>
              <a:gd name="connsiteY4" fmla="*/ 0 h 5143500"/>
              <a:gd name="connsiteX0" fmla="*/ 0 w 3740523"/>
              <a:gd name="connsiteY0" fmla="*/ 8966 h 5152466"/>
              <a:gd name="connsiteX1" fmla="*/ 441511 w 3740523"/>
              <a:gd name="connsiteY1" fmla="*/ 0 h 5152466"/>
              <a:gd name="connsiteX2" fmla="*/ 3740523 w 3740523"/>
              <a:gd name="connsiteY2" fmla="*/ 5152466 h 5152466"/>
              <a:gd name="connsiteX3" fmla="*/ 0 w 3740523"/>
              <a:gd name="connsiteY3" fmla="*/ 5152466 h 5152466"/>
              <a:gd name="connsiteX4" fmla="*/ 0 w 3740523"/>
              <a:gd name="connsiteY4" fmla="*/ 8966 h 5152466"/>
              <a:gd name="connsiteX0" fmla="*/ 0 w 3797216"/>
              <a:gd name="connsiteY0" fmla="*/ 8966 h 5152466"/>
              <a:gd name="connsiteX1" fmla="*/ 441511 w 3797216"/>
              <a:gd name="connsiteY1" fmla="*/ 0 h 5152466"/>
              <a:gd name="connsiteX2" fmla="*/ 3797216 w 3797216"/>
              <a:gd name="connsiteY2" fmla="*/ 5152466 h 5152466"/>
              <a:gd name="connsiteX3" fmla="*/ 0 w 3797216"/>
              <a:gd name="connsiteY3" fmla="*/ 5152466 h 5152466"/>
              <a:gd name="connsiteX4" fmla="*/ 0 w 3797216"/>
              <a:gd name="connsiteY4" fmla="*/ 8966 h 5152466"/>
              <a:gd name="connsiteX0" fmla="*/ 0 w 3797216"/>
              <a:gd name="connsiteY0" fmla="*/ 0 h 5143500"/>
              <a:gd name="connsiteX1" fmla="*/ 299780 w 3797216"/>
              <a:gd name="connsiteY1" fmla="*/ 16201 h 5143500"/>
              <a:gd name="connsiteX2" fmla="*/ 3797216 w 3797216"/>
              <a:gd name="connsiteY2" fmla="*/ 5143500 h 5143500"/>
              <a:gd name="connsiteX3" fmla="*/ 0 w 3797216"/>
              <a:gd name="connsiteY3" fmla="*/ 5143500 h 5143500"/>
              <a:gd name="connsiteX4" fmla="*/ 0 w 3797216"/>
              <a:gd name="connsiteY4" fmla="*/ 0 h 5143500"/>
              <a:gd name="connsiteX0" fmla="*/ 0 w 3974380"/>
              <a:gd name="connsiteY0" fmla="*/ 0 h 5143500"/>
              <a:gd name="connsiteX1" fmla="*/ 299780 w 3974380"/>
              <a:gd name="connsiteY1" fmla="*/ 16201 h 5143500"/>
              <a:gd name="connsiteX2" fmla="*/ 3974380 w 3974380"/>
              <a:gd name="connsiteY2" fmla="*/ 5118334 h 5143500"/>
              <a:gd name="connsiteX3" fmla="*/ 0 w 3974380"/>
              <a:gd name="connsiteY3" fmla="*/ 5143500 h 5143500"/>
              <a:gd name="connsiteX4" fmla="*/ 0 w 3974380"/>
              <a:gd name="connsiteY4" fmla="*/ 0 h 5143500"/>
              <a:gd name="connsiteX0" fmla="*/ 0 w 3974380"/>
              <a:gd name="connsiteY0" fmla="*/ 2675 h 5146175"/>
              <a:gd name="connsiteX1" fmla="*/ 306867 w 3974380"/>
              <a:gd name="connsiteY1" fmla="*/ 0 h 5146175"/>
              <a:gd name="connsiteX2" fmla="*/ 3974380 w 3974380"/>
              <a:gd name="connsiteY2" fmla="*/ 5121009 h 5146175"/>
              <a:gd name="connsiteX3" fmla="*/ 0 w 3974380"/>
              <a:gd name="connsiteY3" fmla="*/ 5146175 h 5146175"/>
              <a:gd name="connsiteX4" fmla="*/ 0 w 3974380"/>
              <a:gd name="connsiteY4" fmla="*/ 2675 h 5146175"/>
              <a:gd name="connsiteX0" fmla="*/ 0 w 3974380"/>
              <a:gd name="connsiteY0" fmla="*/ 2675 h 5152467"/>
              <a:gd name="connsiteX1" fmla="*/ 306867 w 3974380"/>
              <a:gd name="connsiteY1" fmla="*/ 0 h 5152467"/>
              <a:gd name="connsiteX2" fmla="*/ 3974380 w 3974380"/>
              <a:gd name="connsiteY2" fmla="*/ 5152467 h 5152467"/>
              <a:gd name="connsiteX3" fmla="*/ 0 w 3974380"/>
              <a:gd name="connsiteY3" fmla="*/ 5146175 h 5152467"/>
              <a:gd name="connsiteX4" fmla="*/ 0 w 3974380"/>
              <a:gd name="connsiteY4" fmla="*/ 2675 h 5152467"/>
              <a:gd name="connsiteX0" fmla="*/ 0 w 3974380"/>
              <a:gd name="connsiteY0" fmla="*/ 2675 h 5152467"/>
              <a:gd name="connsiteX1" fmla="*/ 306867 w 3974380"/>
              <a:gd name="connsiteY1" fmla="*/ 0 h 5152467"/>
              <a:gd name="connsiteX2" fmla="*/ 3974380 w 3974380"/>
              <a:gd name="connsiteY2" fmla="*/ 5152467 h 5152467"/>
              <a:gd name="connsiteX3" fmla="*/ 21260 w 3974380"/>
              <a:gd name="connsiteY3" fmla="*/ 5146175 h 5152467"/>
              <a:gd name="connsiteX4" fmla="*/ 0 w 3974380"/>
              <a:gd name="connsiteY4" fmla="*/ 2675 h 5152467"/>
              <a:gd name="connsiteX0" fmla="*/ 0 w 3974380"/>
              <a:gd name="connsiteY0" fmla="*/ 2675 h 5152467"/>
              <a:gd name="connsiteX1" fmla="*/ 306867 w 3974380"/>
              <a:gd name="connsiteY1" fmla="*/ 0 h 5152467"/>
              <a:gd name="connsiteX2" fmla="*/ 3974380 w 3974380"/>
              <a:gd name="connsiteY2" fmla="*/ 5152467 h 5152467"/>
              <a:gd name="connsiteX3" fmla="*/ 14173 w 3974380"/>
              <a:gd name="connsiteY3" fmla="*/ 5152467 h 5152467"/>
              <a:gd name="connsiteX4" fmla="*/ 0 w 3974380"/>
              <a:gd name="connsiteY4" fmla="*/ 2675 h 5152467"/>
              <a:gd name="connsiteX0" fmla="*/ 3766 w 3978146"/>
              <a:gd name="connsiteY0" fmla="*/ 2675 h 5152467"/>
              <a:gd name="connsiteX1" fmla="*/ 310633 w 3978146"/>
              <a:gd name="connsiteY1" fmla="*/ 0 h 5152467"/>
              <a:gd name="connsiteX2" fmla="*/ 3978146 w 3978146"/>
              <a:gd name="connsiteY2" fmla="*/ 5152467 h 5152467"/>
              <a:gd name="connsiteX3" fmla="*/ 1847 w 3978146"/>
              <a:gd name="connsiteY3" fmla="*/ 5152467 h 5152467"/>
              <a:gd name="connsiteX4" fmla="*/ 3766 w 3978146"/>
              <a:gd name="connsiteY4" fmla="*/ 2675 h 5152467"/>
              <a:gd name="connsiteX0" fmla="*/ 0 w 3982426"/>
              <a:gd name="connsiteY0" fmla="*/ 0 h 5171223"/>
              <a:gd name="connsiteX1" fmla="*/ 314913 w 3982426"/>
              <a:gd name="connsiteY1" fmla="*/ 18756 h 5171223"/>
              <a:gd name="connsiteX2" fmla="*/ 3982426 w 3982426"/>
              <a:gd name="connsiteY2" fmla="*/ 5171223 h 5171223"/>
              <a:gd name="connsiteX3" fmla="*/ 6127 w 3982426"/>
              <a:gd name="connsiteY3" fmla="*/ 5171223 h 5171223"/>
              <a:gd name="connsiteX4" fmla="*/ 0 w 3982426"/>
              <a:gd name="connsiteY4" fmla="*/ 0 h 5171223"/>
              <a:gd name="connsiteX0" fmla="*/ 0 w 3982426"/>
              <a:gd name="connsiteY0" fmla="*/ 0 h 5156935"/>
              <a:gd name="connsiteX1" fmla="*/ 314913 w 3982426"/>
              <a:gd name="connsiteY1" fmla="*/ 4468 h 5156935"/>
              <a:gd name="connsiteX2" fmla="*/ 3982426 w 3982426"/>
              <a:gd name="connsiteY2" fmla="*/ 5156935 h 5156935"/>
              <a:gd name="connsiteX3" fmla="*/ 6127 w 3982426"/>
              <a:gd name="connsiteY3" fmla="*/ 5156935 h 5156935"/>
              <a:gd name="connsiteX4" fmla="*/ 0 w 3982426"/>
              <a:gd name="connsiteY4" fmla="*/ 0 h 515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2426" h="5156935">
                <a:moveTo>
                  <a:pt x="0" y="0"/>
                </a:moveTo>
                <a:lnTo>
                  <a:pt x="314913" y="4468"/>
                </a:lnTo>
                <a:lnTo>
                  <a:pt x="3982426" y="5156935"/>
                </a:lnTo>
                <a:lnTo>
                  <a:pt x="6127" y="5156935"/>
                </a:lnTo>
                <a:cubicBezTo>
                  <a:pt x="-960" y="3442435"/>
                  <a:pt x="7087" y="1714500"/>
                  <a:pt x="0" y="0"/>
                </a:cubicBezTo>
                <a:close/>
              </a:path>
            </a:pathLst>
          </a:custGeom>
        </p:spPr>
        <p:txBody>
          <a:bodyPr/>
          <a:lstStyle/>
          <a:p>
            <a:r>
              <a:rPr lang="en-US"/>
              <a:t>Click icon to add picture</a:t>
            </a:r>
            <a:endParaRPr lang="en-GB"/>
          </a:p>
        </p:txBody>
      </p:sp>
      <p:sp>
        <p:nvSpPr>
          <p:cNvPr id="2" name="Title 1"/>
          <p:cNvSpPr>
            <a:spLocks noGrp="1"/>
          </p:cNvSpPr>
          <p:nvPr>
            <p:ph type="ctrTitle" hasCustomPrompt="1"/>
          </p:nvPr>
        </p:nvSpPr>
        <p:spPr>
          <a:xfrm>
            <a:off x="5568002" y="2867111"/>
            <a:ext cx="6265412" cy="683264"/>
          </a:xfrm>
        </p:spPr>
        <p:txBody>
          <a:bodyPr anchor="ctr"/>
          <a:lstStyle>
            <a:lvl1pPr>
              <a:defRPr sz="4933" baseline="0"/>
            </a:lvl1pPr>
          </a:lstStyle>
          <a:p>
            <a:r>
              <a:rPr lang="en-US" dirty="0"/>
              <a:t>Impact word(s)</a:t>
            </a:r>
          </a:p>
        </p:txBody>
      </p:sp>
      <p:sp>
        <p:nvSpPr>
          <p:cNvPr id="3" name="Subtitle 2"/>
          <p:cNvSpPr>
            <a:spLocks noGrp="1"/>
          </p:cNvSpPr>
          <p:nvPr>
            <p:ph type="subTitle" idx="1" hasCustomPrompt="1"/>
          </p:nvPr>
        </p:nvSpPr>
        <p:spPr>
          <a:xfrm>
            <a:off x="5568002" y="3819109"/>
            <a:ext cx="6265412" cy="1776400"/>
          </a:xfrm>
        </p:spPr>
        <p:txBody>
          <a:bodyPr/>
          <a:lstStyle>
            <a:lvl1pPr marL="0" indent="0" algn="l">
              <a:buNone/>
              <a:defRPr baseline="0">
                <a:solidFill>
                  <a:schemeClr val="bg2">
                    <a:lumMod val="75000"/>
                  </a:schemeClr>
                </a:solidFill>
              </a:defRPr>
            </a:lvl1pPr>
            <a:lvl2pPr marL="4320" indent="0" algn="l">
              <a:spcBef>
                <a:spcPts val="0"/>
              </a:spcBef>
              <a:buNone/>
              <a:tabLst/>
              <a:defRPr baseline="0">
                <a:solidFill>
                  <a:schemeClr val="bg2">
                    <a:lumMod val="75000"/>
                  </a:schemeClr>
                </a:solidFill>
              </a:defRPr>
            </a:lvl2pPr>
            <a:lvl3pPr marL="1232345" indent="0" algn="ctr">
              <a:buNone/>
              <a:defRPr>
                <a:solidFill>
                  <a:schemeClr val="tx1">
                    <a:tint val="75000"/>
                  </a:schemeClr>
                </a:solidFill>
              </a:defRPr>
            </a:lvl3pPr>
            <a:lvl4pPr marL="1848516" indent="0" algn="ctr">
              <a:buNone/>
              <a:defRPr>
                <a:solidFill>
                  <a:schemeClr val="tx1">
                    <a:tint val="75000"/>
                  </a:schemeClr>
                </a:solidFill>
              </a:defRPr>
            </a:lvl4pPr>
            <a:lvl5pPr marL="2464690" indent="0" algn="ctr">
              <a:buNone/>
              <a:defRPr>
                <a:solidFill>
                  <a:schemeClr val="tx1">
                    <a:tint val="75000"/>
                  </a:schemeClr>
                </a:solidFill>
              </a:defRPr>
            </a:lvl5pPr>
            <a:lvl6pPr marL="3080862" indent="0" algn="ctr">
              <a:buNone/>
              <a:defRPr>
                <a:solidFill>
                  <a:schemeClr val="tx1">
                    <a:tint val="75000"/>
                  </a:schemeClr>
                </a:solidFill>
              </a:defRPr>
            </a:lvl6pPr>
            <a:lvl7pPr marL="3697036" indent="0" algn="ctr">
              <a:buNone/>
              <a:defRPr>
                <a:solidFill>
                  <a:schemeClr val="tx1">
                    <a:tint val="75000"/>
                  </a:schemeClr>
                </a:solidFill>
              </a:defRPr>
            </a:lvl7pPr>
            <a:lvl8pPr marL="4313207" indent="0" algn="ctr">
              <a:buNone/>
              <a:defRPr>
                <a:solidFill>
                  <a:schemeClr val="tx1">
                    <a:tint val="75000"/>
                  </a:schemeClr>
                </a:solidFill>
              </a:defRPr>
            </a:lvl8pPr>
            <a:lvl9pPr marL="4929378" indent="0" algn="ctr">
              <a:buNone/>
              <a:defRPr>
                <a:solidFill>
                  <a:schemeClr val="tx1">
                    <a:tint val="75000"/>
                  </a:schemeClr>
                </a:solidFill>
              </a:defRPr>
            </a:lvl9pPr>
          </a:lstStyle>
          <a:p>
            <a:r>
              <a:rPr lang="en-US" dirty="0"/>
              <a:t>Presenter Name</a:t>
            </a:r>
          </a:p>
          <a:p>
            <a:pPr lvl="1"/>
            <a:r>
              <a:rPr lang="en-US" dirty="0"/>
              <a:t>Job title, date, or other relevant presenter info</a:t>
            </a:r>
          </a:p>
        </p:txBody>
      </p:sp>
      <p:sp>
        <p:nvSpPr>
          <p:cNvPr id="20" name="Text Placeholder 19"/>
          <p:cNvSpPr>
            <a:spLocks noGrp="1"/>
          </p:cNvSpPr>
          <p:nvPr>
            <p:ph type="body" sz="quarter" idx="13" hasCustomPrompt="1"/>
          </p:nvPr>
        </p:nvSpPr>
        <p:spPr>
          <a:xfrm>
            <a:off x="5568002" y="1700809"/>
            <a:ext cx="6265412" cy="1001215"/>
          </a:xfrm>
        </p:spPr>
        <p:txBody>
          <a:bodyPr anchor="b">
            <a:normAutofit/>
          </a:bodyPr>
          <a:lstStyle>
            <a:lvl1pPr>
              <a:defRPr sz="2933" b="0" cap="none" baseline="0">
                <a:solidFill>
                  <a:schemeClr val="bg2"/>
                </a:solidFill>
              </a:defRPr>
            </a:lvl1pPr>
          </a:lstStyle>
          <a:p>
            <a:pPr lvl="0"/>
            <a:r>
              <a:rPr lang="en-US" dirty="0"/>
              <a:t>Full presentation title</a:t>
            </a:r>
            <a:endParaRPr lang="en-GB" dirty="0"/>
          </a:p>
        </p:txBody>
      </p:sp>
      <p:sp>
        <p:nvSpPr>
          <p:cNvPr id="7" name="Picture Placeholder 6"/>
          <p:cNvSpPr>
            <a:spLocks noGrp="1"/>
          </p:cNvSpPr>
          <p:nvPr>
            <p:ph type="pic" sz="quarter" idx="15" hasCustomPrompt="1"/>
          </p:nvPr>
        </p:nvSpPr>
        <p:spPr>
          <a:xfrm>
            <a:off x="10322584" y="548681"/>
            <a:ext cx="1553701" cy="648072"/>
          </a:xfrm>
          <a:solidFill>
            <a:schemeClr val="bg1"/>
          </a:solidFill>
        </p:spPr>
        <p:txBody>
          <a:bodyPr/>
          <a:lstStyle>
            <a:lvl1pPr algn="ctr">
              <a:defRPr sz="1867"/>
            </a:lvl1pPr>
          </a:lstStyle>
          <a:p>
            <a:r>
              <a:rPr lang="en-GB" dirty="0"/>
              <a:t>Client Logo</a:t>
            </a:r>
            <a:br>
              <a:rPr lang="en-GB" dirty="0"/>
            </a:br>
            <a:r>
              <a:rPr lang="en-GB" dirty="0"/>
              <a:t>(delete if unused)</a:t>
            </a:r>
          </a:p>
        </p:txBody>
      </p:sp>
      <p:sp>
        <p:nvSpPr>
          <p:cNvPr id="11" name="Slide Number Placeholder 5"/>
          <p:cNvSpPr>
            <a:spLocks noGrp="1"/>
          </p:cNvSpPr>
          <p:nvPr>
            <p:ph type="sldNum" sz="quarter" idx="12"/>
          </p:nvPr>
        </p:nvSpPr>
        <p:spPr>
          <a:xfrm>
            <a:off x="329753" y="6169897"/>
            <a:ext cx="747175" cy="346923"/>
          </a:xfrm>
          <a:prstGeom prst="rect">
            <a:avLst/>
          </a:prstGeom>
        </p:spPr>
        <p:txBody>
          <a:bodyPr lIns="0" tIns="0" rIns="0" bIns="0" anchor="b"/>
          <a:lstStyle>
            <a:lvl1pPr>
              <a:defRPr sz="1067">
                <a:solidFill>
                  <a:schemeClr val="bg1">
                    <a:lumMod val="95000"/>
                  </a:schemeClr>
                </a:solidFill>
              </a:defRPr>
            </a:lvl1pPr>
          </a:lstStyle>
          <a:p>
            <a:pPr algn="r">
              <a:defRPr/>
            </a:pPr>
            <a:fld id="{03EC2379-44EA-45BB-B6A5-DB80829FE2CC}" type="slidenum">
              <a:rPr lang="en-US" smtClean="0">
                <a:solidFill>
                  <a:srgbClr val="1F497D"/>
                </a:solidFill>
              </a:rPr>
              <a:pPr algn="r">
                <a:defRPr/>
              </a:pPr>
              <a:t>‹#›</a:t>
            </a:fld>
            <a:endParaRPr lang="en-US" dirty="0">
              <a:solidFill>
                <a:srgbClr val="1F497D"/>
              </a:solidFill>
            </a:endParaRPr>
          </a:p>
        </p:txBody>
      </p:sp>
      <p:sp>
        <p:nvSpPr>
          <p:cNvPr id="14" name="Footer Placeholder 10"/>
          <p:cNvSpPr>
            <a:spLocks noGrp="1"/>
          </p:cNvSpPr>
          <p:nvPr>
            <p:ph type="ftr" sz="quarter" idx="11"/>
          </p:nvPr>
        </p:nvSpPr>
        <p:spPr>
          <a:xfrm>
            <a:off x="5568002" y="5375268"/>
            <a:ext cx="6265412" cy="794629"/>
          </a:xfrm>
          <a:prstGeom prst="rect">
            <a:avLst/>
          </a:prstGeom>
        </p:spPr>
        <p:txBody>
          <a:bodyPr lIns="0" tIns="0" rIns="0" bIns="0"/>
          <a:lstStyle>
            <a:lvl1pPr>
              <a:defRPr sz="1333">
                <a:solidFill>
                  <a:schemeClr val="accent4">
                    <a:lumMod val="75000"/>
                  </a:schemeClr>
                </a:solidFill>
              </a:defRPr>
            </a:lvl1pPr>
          </a:lstStyle>
          <a:p>
            <a:r>
              <a:rPr lang="en-GB" dirty="0"/>
              <a:t>© 2015 Ipsos.  All rights reserved. Contains Ipsos' Confidential and Proprietary information and may not be disclosed or reproduced without the prior written consent of Ipsos.</a:t>
            </a:r>
          </a:p>
        </p:txBody>
      </p:sp>
      <p:sp>
        <p:nvSpPr>
          <p:cNvPr id="21" name="TextBox 20"/>
          <p:cNvSpPr txBox="1"/>
          <p:nvPr/>
        </p:nvSpPr>
        <p:spPr>
          <a:xfrm>
            <a:off x="319512" y="6249103"/>
            <a:ext cx="409584" cy="317340"/>
          </a:xfrm>
          <a:prstGeom prst="rect">
            <a:avLst/>
          </a:prstGeom>
        </p:spPr>
        <p:txBody>
          <a:bodyPr vert="horz" wrap="none" lIns="0" tIns="0" rIns="0" bIns="0" rtlCol="0" anchor="b">
            <a:normAutofit/>
          </a:bodyPr>
          <a:lstStyle/>
          <a:p>
            <a:pPr>
              <a:lnSpc>
                <a:spcPct val="85000"/>
              </a:lnSpc>
              <a:spcBef>
                <a:spcPts val="272"/>
              </a:spcBef>
            </a:pPr>
            <a:fld id="{01990C03-C3A3-48FE-AF6D-3AE397C89625}" type="slidenum">
              <a:rPr lang="en-GB" sz="1333">
                <a:solidFill>
                  <a:schemeClr val="bg1"/>
                </a:solidFill>
              </a:rPr>
              <a:pPr>
                <a:lnSpc>
                  <a:spcPct val="85000"/>
                </a:lnSpc>
                <a:spcBef>
                  <a:spcPts val="272"/>
                </a:spcBef>
              </a:pPr>
              <a:t>‹#›</a:t>
            </a:fld>
            <a:endParaRPr lang="en-GB" sz="1333" dirty="0">
              <a:solidFill>
                <a:schemeClr val="bg1"/>
              </a:solidFill>
            </a:endParaRPr>
          </a:p>
        </p:txBody>
      </p:sp>
    </p:spTree>
    <p:extLst>
      <p:ext uri="{BB962C8B-B14F-4D97-AF65-F5344CB8AC3E}">
        <p14:creationId xmlns:p14="http://schemas.microsoft.com/office/powerpoint/2010/main" val="1707864441"/>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177574"/>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Mobile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add emphasis part of title</a:t>
            </a:r>
          </a:p>
        </p:txBody>
      </p:sp>
      <p:sp>
        <p:nvSpPr>
          <p:cNvPr id="8" name="Text Placeholder 7"/>
          <p:cNvSpPr>
            <a:spLocks noGrp="1"/>
          </p:cNvSpPr>
          <p:nvPr>
            <p:ph type="body" sz="quarter" idx="13" hasCustomPrompt="1"/>
          </p:nvPr>
        </p:nvSpPr>
        <p:spPr>
          <a:xfrm>
            <a:off x="330200" y="331101"/>
            <a:ext cx="9963949" cy="590215"/>
          </a:xfrm>
        </p:spPr>
        <p:txBody>
          <a:bodyPr anchor="b">
            <a:normAutofit/>
          </a:bodyPr>
          <a:lstStyle>
            <a:lvl1pPr marL="0" indent="0">
              <a:buNone/>
              <a:defRPr sz="2533" b="0" baseline="0">
                <a:solidFill>
                  <a:schemeClr val="bg2"/>
                </a:solidFill>
              </a:defRPr>
            </a:lvl1pPr>
          </a:lstStyle>
          <a:p>
            <a:pPr lvl="0"/>
            <a:r>
              <a:rPr lang="en-US" dirty="0"/>
              <a:t>Click to add tag line or beginning of title</a:t>
            </a:r>
            <a:endParaRPr lang="en-GB" dirty="0"/>
          </a:p>
        </p:txBody>
      </p:sp>
      <p:sp>
        <p:nvSpPr>
          <p:cNvPr id="7" name="Picture Placeholder 6"/>
          <p:cNvSpPr>
            <a:spLocks noGrp="1"/>
          </p:cNvSpPr>
          <p:nvPr>
            <p:ph type="pic" sz="quarter" idx="16"/>
          </p:nvPr>
        </p:nvSpPr>
        <p:spPr>
          <a:xfrm rot="420000">
            <a:off x="8672441" y="2177425"/>
            <a:ext cx="2413097" cy="2855108"/>
          </a:xfrm>
        </p:spPr>
        <p:txBody>
          <a:bodyPr/>
          <a:lstStyle/>
          <a:p>
            <a:r>
              <a:rPr lang="en-US"/>
              <a:t>Click icon to add picture</a:t>
            </a:r>
            <a:endParaRPr lang="en-GB" dirty="0"/>
          </a:p>
        </p:txBody>
      </p:sp>
    </p:spTree>
    <p:extLst>
      <p:ext uri="{BB962C8B-B14F-4D97-AF65-F5344CB8AC3E}">
        <p14:creationId xmlns:p14="http://schemas.microsoft.com/office/powerpoint/2010/main" val="2460977046"/>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ntacts">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add emphasis part of title</a:t>
            </a:r>
          </a:p>
        </p:txBody>
      </p:sp>
      <p:sp>
        <p:nvSpPr>
          <p:cNvPr id="21" name="TextBox 20"/>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1"/>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1"/>
              </a:solidFill>
              <a:latin typeface="+mn-lt"/>
              <a:ea typeface="+mn-ea"/>
              <a:cs typeface="+mn-cs"/>
            </a:endParaRPr>
          </a:p>
        </p:txBody>
      </p:sp>
      <p:sp>
        <p:nvSpPr>
          <p:cNvPr id="22" name="TextBox 21"/>
          <p:cNvSpPr txBox="1"/>
          <p:nvPr/>
        </p:nvSpPr>
        <p:spPr>
          <a:xfrm>
            <a:off x="839648" y="6341237"/>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1"/>
                </a:solidFill>
                <a:latin typeface="+mn-lt"/>
                <a:ea typeface="+mn-ea"/>
                <a:cs typeface="+mn-cs"/>
              </a:rPr>
              <a:t>© 2015 Ipsos.</a:t>
            </a:r>
            <a:endParaRPr lang="en-GB" sz="1600" dirty="0">
              <a:solidFill>
                <a:schemeClr val="bg1"/>
              </a:solidFill>
            </a:endParaRPr>
          </a:p>
        </p:txBody>
      </p:sp>
      <p:sp>
        <p:nvSpPr>
          <p:cNvPr id="6" name="Picture Placeholder 5"/>
          <p:cNvSpPr>
            <a:spLocks noGrp="1"/>
          </p:cNvSpPr>
          <p:nvPr>
            <p:ph type="pic" sz="quarter" idx="10"/>
          </p:nvPr>
        </p:nvSpPr>
        <p:spPr>
          <a:xfrm>
            <a:off x="991177" y="2163487"/>
            <a:ext cx="1680000" cy="1260000"/>
          </a:xfrm>
          <a:prstGeom prst="ellipse">
            <a:avLst/>
          </a:prstGeom>
        </p:spPr>
        <p:txBody>
          <a:bodyPr/>
          <a:lstStyle>
            <a:lvl1pPr>
              <a:defRPr>
                <a:solidFill>
                  <a:schemeClr val="bg1"/>
                </a:solidFill>
              </a:defRPr>
            </a:lvl1pPr>
          </a:lstStyle>
          <a:p>
            <a:r>
              <a:rPr lang="en-US"/>
              <a:t>Click icon to add picture</a:t>
            </a:r>
            <a:endParaRPr lang="en-GB" dirty="0"/>
          </a:p>
        </p:txBody>
      </p:sp>
      <p:sp>
        <p:nvSpPr>
          <p:cNvPr id="16" name="Picture Placeholder 5"/>
          <p:cNvSpPr>
            <a:spLocks noGrp="1"/>
          </p:cNvSpPr>
          <p:nvPr>
            <p:ph type="pic" sz="quarter" idx="11"/>
          </p:nvPr>
        </p:nvSpPr>
        <p:spPr>
          <a:xfrm>
            <a:off x="5090971" y="2163487"/>
            <a:ext cx="1680000" cy="1260000"/>
          </a:xfrm>
          <a:prstGeom prst="ellipse">
            <a:avLst/>
          </a:prstGeom>
        </p:spPr>
        <p:txBody>
          <a:bodyPr/>
          <a:lstStyle>
            <a:lvl1pPr>
              <a:defRPr>
                <a:solidFill>
                  <a:schemeClr val="bg1"/>
                </a:solidFill>
              </a:defRPr>
            </a:lvl1pPr>
          </a:lstStyle>
          <a:p>
            <a:r>
              <a:rPr lang="en-US"/>
              <a:t>Click icon to add picture</a:t>
            </a:r>
            <a:endParaRPr lang="en-GB" dirty="0"/>
          </a:p>
        </p:txBody>
      </p:sp>
      <p:sp>
        <p:nvSpPr>
          <p:cNvPr id="19" name="Picture Placeholder 5"/>
          <p:cNvSpPr>
            <a:spLocks noGrp="1"/>
          </p:cNvSpPr>
          <p:nvPr>
            <p:ph type="pic" sz="quarter" idx="12"/>
          </p:nvPr>
        </p:nvSpPr>
        <p:spPr>
          <a:xfrm>
            <a:off x="9190765" y="2163487"/>
            <a:ext cx="1680000" cy="1260000"/>
          </a:xfrm>
          <a:prstGeom prst="ellipse">
            <a:avLst/>
          </a:prstGeom>
        </p:spPr>
        <p:txBody>
          <a:bodyPr/>
          <a:lstStyle>
            <a:lvl1pPr>
              <a:defRPr>
                <a:solidFill>
                  <a:schemeClr val="bg1"/>
                </a:solidFill>
              </a:defRPr>
            </a:lvl1pPr>
          </a:lstStyle>
          <a:p>
            <a:r>
              <a:rPr lang="en-US"/>
              <a:t>Click icon to add picture</a:t>
            </a:r>
            <a:endParaRPr lang="en-GB" dirty="0"/>
          </a:p>
        </p:txBody>
      </p:sp>
      <p:grpSp>
        <p:nvGrpSpPr>
          <p:cNvPr id="13" name="Group 12"/>
          <p:cNvGrpSpPr/>
          <p:nvPr/>
        </p:nvGrpSpPr>
        <p:grpSpPr>
          <a:xfrm>
            <a:off x="9287635" y="6232982"/>
            <a:ext cx="2578061" cy="355983"/>
            <a:chOff x="10239375" y="6688139"/>
            <a:chExt cx="2842245" cy="523426"/>
          </a:xfrm>
        </p:grpSpPr>
        <p:pic>
          <p:nvPicPr>
            <p:cNvPr id="14" name="Picture 13" descr="IPSOS_GAMECHANGERS_blue.png"/>
            <p:cNvPicPr>
              <a:picLocks noChangeAspect="1"/>
            </p:cNvPicPr>
            <p:nvPr/>
          </p:nvPicPr>
          <p:blipFill rotWithShape="1">
            <a:blip r:embed="rId2"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24" name="Picture 23" descr="IPSOS_GAMECHANGERS_blue.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8" name="Picture 2" descr="C:\Users\Graphics Dude Ltd\Graphics Dude Ltd\Work\PC - IM - 150415A (template pt2)\Graphics\Tags\MarketingElectronic-Col.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710027"/>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Yellow White 2">
    <p:bg bwMode="gray">
      <p:bgPr>
        <a:solidFill>
          <a:schemeClr val="accent2"/>
        </a:solidFill>
        <a:effectLst/>
      </p:bgPr>
    </p:bg>
    <p:spTree>
      <p:nvGrpSpPr>
        <p:cNvPr id="1" name=""/>
        <p:cNvGrpSpPr/>
        <p:nvPr/>
      </p:nvGrpSpPr>
      <p:grpSpPr>
        <a:xfrm>
          <a:off x="0" y="0"/>
          <a:ext cx="0" cy="0"/>
          <a:chOff x="0" y="0"/>
          <a:chExt cx="0" cy="0"/>
        </a:xfrm>
      </p:grpSpPr>
      <p:pic>
        <p:nvPicPr>
          <p:cNvPr id="5" name="Picture 5" descr="Pantone ipsos.png"/>
          <p:cNvPicPr>
            <a:picLocks noChangeAspect="1"/>
          </p:cNvPicPr>
          <p:nvPr userDrawn="1"/>
        </p:nvPicPr>
        <p:blipFill>
          <a:blip r:embed="rId2" cstate="print"/>
          <a:srcRect/>
          <a:stretch>
            <a:fillRect/>
          </a:stretch>
        </p:blipFill>
        <p:spPr bwMode="auto">
          <a:xfrm>
            <a:off x="203200" y="152401"/>
            <a:ext cx="694267" cy="477839"/>
          </a:xfrm>
          <a:prstGeom prst="rect">
            <a:avLst/>
          </a:prstGeom>
          <a:noFill/>
          <a:ln w="9525">
            <a:noFill/>
            <a:miter lim="800000"/>
            <a:headEnd/>
            <a:tailEnd/>
          </a:ln>
        </p:spPr>
      </p:pic>
      <p:sp>
        <p:nvSpPr>
          <p:cNvPr id="11" name="Title 6"/>
          <p:cNvSpPr>
            <a:spLocks noGrp="1"/>
          </p:cNvSpPr>
          <p:nvPr>
            <p:ph type="title"/>
          </p:nvPr>
        </p:nvSpPr>
        <p:spPr bwMode="gray">
          <a:xfrm>
            <a:off x="1117600" y="132944"/>
            <a:ext cx="9347200" cy="609398"/>
          </a:xfrm>
          <a:prstGeom prst="rect">
            <a:avLst/>
          </a:prstGeom>
        </p:spPr>
        <p:txBody>
          <a:bodyPr/>
          <a:lstStyle>
            <a:lvl1pPr algn="l">
              <a:defRPr b="1" cap="all">
                <a:solidFill>
                  <a:schemeClr val="bg1"/>
                </a:solidFill>
              </a:defRPr>
            </a:lvl1pPr>
          </a:lstStyle>
          <a:p>
            <a:r>
              <a:rPr lang="en-US" dirty="0"/>
              <a:t>Click to edit Master title style</a:t>
            </a:r>
          </a:p>
        </p:txBody>
      </p:sp>
      <p:sp>
        <p:nvSpPr>
          <p:cNvPr id="12" name="Text Placeholder 8"/>
          <p:cNvSpPr>
            <a:spLocks noGrp="1"/>
          </p:cNvSpPr>
          <p:nvPr>
            <p:ph type="body" sz="quarter" idx="10"/>
          </p:nvPr>
        </p:nvSpPr>
        <p:spPr bwMode="gray">
          <a:xfrm>
            <a:off x="1117600" y="1600200"/>
            <a:ext cx="9347200" cy="4876800"/>
          </a:xfrm>
          <a:prstGeom prst="rect">
            <a:avLst/>
          </a:prstGeom>
        </p:spPr>
        <p:txBody>
          <a:bodyPr>
            <a:normAutofit/>
          </a:bodyPr>
          <a:lstStyle>
            <a:lvl1pPr marL="0" indent="0">
              <a:lnSpc>
                <a:spcPct val="100000"/>
              </a:lnSpc>
              <a:buFont typeface="Arial"/>
              <a:buNone/>
              <a:defRPr sz="2667" b="0" cap="none" baseline="0">
                <a:solidFill>
                  <a:schemeClr val="bg1"/>
                </a:solidFill>
                <a:latin typeface="Calibri" pitchFamily="34" charset="0"/>
              </a:defRPr>
            </a:lvl1pPr>
            <a:lvl2pPr>
              <a:lnSpc>
                <a:spcPct val="100000"/>
              </a:lnSpc>
              <a:buFont typeface="Arial"/>
              <a:buChar char="•"/>
              <a:defRPr sz="2667" cap="none" baseline="0">
                <a:solidFill>
                  <a:schemeClr val="bg1"/>
                </a:solidFill>
                <a:latin typeface="Calibri" pitchFamily="34" charset="0"/>
              </a:defRPr>
            </a:lvl2pPr>
            <a:lvl3pPr>
              <a:lnSpc>
                <a:spcPct val="100000"/>
              </a:lnSpc>
              <a:buFont typeface="Lucida Grande"/>
              <a:buChar char="–"/>
              <a:defRPr sz="2667" cap="none" baseline="0">
                <a:solidFill>
                  <a:schemeClr val="bg1"/>
                </a:solidFill>
                <a:latin typeface="Calibri" pitchFamily="34" charset="0"/>
              </a:defRPr>
            </a:lvl3pPr>
            <a:lvl4pPr>
              <a:lnSpc>
                <a:spcPct val="150000"/>
              </a:lnSpc>
              <a:buFont typeface="Arial"/>
              <a:buChar char="•"/>
              <a:defRPr sz="1867" cap="none" baseline="0">
                <a:solidFill>
                  <a:srgbClr val="595959"/>
                </a:solidFill>
                <a:latin typeface="Arial"/>
              </a:defRPr>
            </a:lvl4pPr>
            <a:lvl5pPr>
              <a:lnSpc>
                <a:spcPct val="150000"/>
              </a:lnSpc>
              <a:defRPr sz="1867" cap="none" baseline="0">
                <a:solidFill>
                  <a:srgbClr val="595959"/>
                </a:solidFill>
                <a:latin typeface="Arial"/>
              </a:defRPr>
            </a:lvl5pPr>
          </a:lstStyle>
          <a:p>
            <a:pPr lvl="0"/>
            <a:r>
              <a:rPr lang="en-US" dirty="0"/>
              <a:t>Click to edit Master text styles</a:t>
            </a:r>
          </a:p>
          <a:p>
            <a:pPr lvl="1"/>
            <a:r>
              <a:rPr lang="en-US" dirty="0"/>
              <a:t>Second level</a:t>
            </a:r>
          </a:p>
          <a:p>
            <a:pPr lvl="2"/>
            <a:r>
              <a:rPr lang="en-US" dirty="0"/>
              <a:t>Third level</a:t>
            </a:r>
          </a:p>
        </p:txBody>
      </p:sp>
      <p:sp>
        <p:nvSpPr>
          <p:cNvPr id="7" name="TextBox 6"/>
          <p:cNvSpPr txBox="1"/>
          <p:nvPr userDrawn="1"/>
        </p:nvSpPr>
        <p:spPr>
          <a:xfrm>
            <a:off x="11280576" y="6453337"/>
            <a:ext cx="768085" cy="307777"/>
          </a:xfrm>
          <a:prstGeom prst="rect">
            <a:avLst/>
          </a:prstGeom>
          <a:noFill/>
        </p:spPr>
        <p:txBody>
          <a:bodyPr wrap="square" rtlCol="0">
            <a:spAutoFit/>
          </a:bodyPr>
          <a:lstStyle/>
          <a:p>
            <a:pPr algn="r" fontAlgn="base">
              <a:spcBef>
                <a:spcPct val="50000"/>
              </a:spcBef>
              <a:spcAft>
                <a:spcPct val="0"/>
              </a:spcAft>
            </a:pPr>
            <a:fld id="{BB7F9C34-9D92-4675-A111-D72EA7A0DB23}" type="slidenum">
              <a:rPr lang="en-GB" sz="1400" b="1" smtClean="0">
                <a:solidFill>
                  <a:srgbClr val="FFFFFF"/>
                </a:solidFill>
              </a:rPr>
              <a:pPr algn="r" fontAlgn="base">
                <a:spcBef>
                  <a:spcPct val="50000"/>
                </a:spcBef>
                <a:spcAft>
                  <a:spcPct val="0"/>
                </a:spcAft>
              </a:pPr>
              <a:t>‹#›</a:t>
            </a:fld>
            <a:endParaRPr lang="en-GB" sz="1400" b="1" dirty="0">
              <a:solidFill>
                <a:srgbClr val="FFFFFF"/>
              </a:solidFill>
            </a:endParaRPr>
          </a:p>
        </p:txBody>
      </p:sp>
    </p:spTree>
    <p:extLst>
      <p:ext uri="{BB962C8B-B14F-4D97-AF65-F5344CB8AC3E}">
        <p14:creationId xmlns:p14="http://schemas.microsoft.com/office/powerpoint/2010/main" val="12265985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Yellow White 2">
    <p:spTree>
      <p:nvGrpSpPr>
        <p:cNvPr id="1" name=""/>
        <p:cNvGrpSpPr/>
        <p:nvPr/>
      </p:nvGrpSpPr>
      <p:grpSpPr>
        <a:xfrm>
          <a:off x="0" y="0"/>
          <a:ext cx="0" cy="0"/>
          <a:chOff x="0" y="0"/>
          <a:chExt cx="0" cy="0"/>
        </a:xfrm>
      </p:grpSpPr>
      <p:pic>
        <p:nvPicPr>
          <p:cNvPr id="5" name="Picture 5" descr="Pantone ipsos.png"/>
          <p:cNvPicPr>
            <a:picLocks noChangeAspect="1"/>
          </p:cNvPicPr>
          <p:nvPr userDrawn="1"/>
        </p:nvPicPr>
        <p:blipFill>
          <a:blip r:embed="rId2" cstate="print"/>
          <a:srcRect/>
          <a:stretch>
            <a:fillRect/>
          </a:stretch>
        </p:blipFill>
        <p:spPr bwMode="auto">
          <a:xfrm>
            <a:off x="203200" y="152401"/>
            <a:ext cx="694267" cy="477839"/>
          </a:xfrm>
          <a:prstGeom prst="rect">
            <a:avLst/>
          </a:prstGeom>
          <a:noFill/>
          <a:ln w="9525">
            <a:noFill/>
            <a:miter lim="800000"/>
            <a:headEnd/>
            <a:tailEnd/>
          </a:ln>
        </p:spPr>
      </p:pic>
      <p:sp>
        <p:nvSpPr>
          <p:cNvPr id="11" name="Title 6"/>
          <p:cNvSpPr>
            <a:spLocks noGrp="1"/>
          </p:cNvSpPr>
          <p:nvPr>
            <p:ph type="title"/>
          </p:nvPr>
        </p:nvSpPr>
        <p:spPr bwMode="gray">
          <a:xfrm>
            <a:off x="1117600" y="132944"/>
            <a:ext cx="9347200" cy="609398"/>
          </a:xfrm>
          <a:prstGeom prst="rect">
            <a:avLst/>
          </a:prstGeom>
        </p:spPr>
        <p:txBody>
          <a:bodyPr/>
          <a:lstStyle>
            <a:lvl1pPr algn="l">
              <a:defRPr b="1" cap="all">
                <a:solidFill>
                  <a:schemeClr val="accent2">
                    <a:lumMod val="75000"/>
                  </a:schemeClr>
                </a:solidFill>
              </a:defRPr>
            </a:lvl1pPr>
          </a:lstStyle>
          <a:p>
            <a:r>
              <a:rPr lang="en-US" dirty="0"/>
              <a:t>Click to edit Master title style</a:t>
            </a:r>
          </a:p>
        </p:txBody>
      </p:sp>
      <p:sp>
        <p:nvSpPr>
          <p:cNvPr id="12" name="Text Placeholder 8"/>
          <p:cNvSpPr>
            <a:spLocks noGrp="1"/>
          </p:cNvSpPr>
          <p:nvPr>
            <p:ph type="body" sz="quarter" idx="10"/>
          </p:nvPr>
        </p:nvSpPr>
        <p:spPr bwMode="gray">
          <a:xfrm>
            <a:off x="1117600" y="1600200"/>
            <a:ext cx="9347200" cy="4876800"/>
          </a:xfrm>
          <a:prstGeom prst="rect">
            <a:avLst/>
          </a:prstGeom>
        </p:spPr>
        <p:txBody>
          <a:bodyPr>
            <a:normAutofit/>
          </a:bodyPr>
          <a:lstStyle>
            <a:lvl1pPr marL="0" indent="0">
              <a:lnSpc>
                <a:spcPct val="100000"/>
              </a:lnSpc>
              <a:buFont typeface="Arial"/>
              <a:buNone/>
              <a:defRPr sz="2667" b="0" cap="none" baseline="0">
                <a:solidFill>
                  <a:srgbClr val="595959"/>
                </a:solidFill>
                <a:latin typeface="Calibri" pitchFamily="34" charset="0"/>
              </a:defRPr>
            </a:lvl1pPr>
            <a:lvl2pPr>
              <a:lnSpc>
                <a:spcPct val="100000"/>
              </a:lnSpc>
              <a:buFont typeface="Arial"/>
              <a:buChar char="•"/>
              <a:defRPr sz="2667" cap="none" baseline="0">
                <a:solidFill>
                  <a:srgbClr val="595959"/>
                </a:solidFill>
                <a:latin typeface="Calibri" pitchFamily="34" charset="0"/>
              </a:defRPr>
            </a:lvl2pPr>
            <a:lvl3pPr>
              <a:lnSpc>
                <a:spcPct val="100000"/>
              </a:lnSpc>
              <a:buFont typeface="Lucida Grande"/>
              <a:buChar char="–"/>
              <a:defRPr sz="2667" cap="none" baseline="0">
                <a:solidFill>
                  <a:srgbClr val="595959"/>
                </a:solidFill>
                <a:latin typeface="Calibri" pitchFamily="34" charset="0"/>
              </a:defRPr>
            </a:lvl3pPr>
            <a:lvl4pPr>
              <a:lnSpc>
                <a:spcPct val="150000"/>
              </a:lnSpc>
              <a:buFont typeface="Arial"/>
              <a:buChar char="•"/>
              <a:defRPr sz="1867" cap="none" baseline="0">
                <a:solidFill>
                  <a:srgbClr val="595959"/>
                </a:solidFill>
                <a:latin typeface="Arial"/>
              </a:defRPr>
            </a:lvl4pPr>
            <a:lvl5pPr>
              <a:lnSpc>
                <a:spcPct val="150000"/>
              </a:lnSpc>
              <a:defRPr sz="1867" cap="none" baseline="0">
                <a:solidFill>
                  <a:srgbClr val="595959"/>
                </a:solidFill>
                <a:latin typeface="Arial"/>
              </a:defRPr>
            </a:lvl5pPr>
          </a:lstStyle>
          <a:p>
            <a:pPr lvl="0"/>
            <a:r>
              <a:rPr lang="en-US" dirty="0"/>
              <a:t>Click to edit Master text styles</a:t>
            </a:r>
          </a:p>
          <a:p>
            <a:pPr lvl="1"/>
            <a:r>
              <a:rPr lang="en-US" dirty="0"/>
              <a:t>Second level</a:t>
            </a:r>
          </a:p>
          <a:p>
            <a:pPr lvl="2"/>
            <a:r>
              <a:rPr lang="en-US" dirty="0"/>
              <a:t>Third level</a:t>
            </a:r>
          </a:p>
        </p:txBody>
      </p:sp>
      <p:sp>
        <p:nvSpPr>
          <p:cNvPr id="7" name="TextBox 6"/>
          <p:cNvSpPr txBox="1"/>
          <p:nvPr userDrawn="1"/>
        </p:nvSpPr>
        <p:spPr>
          <a:xfrm>
            <a:off x="11280576" y="6453337"/>
            <a:ext cx="768085" cy="307777"/>
          </a:xfrm>
          <a:prstGeom prst="rect">
            <a:avLst/>
          </a:prstGeom>
          <a:noFill/>
        </p:spPr>
        <p:txBody>
          <a:bodyPr wrap="square" rtlCol="0">
            <a:spAutoFit/>
          </a:bodyPr>
          <a:lstStyle/>
          <a:p>
            <a:pPr algn="r" fontAlgn="base">
              <a:spcBef>
                <a:spcPct val="50000"/>
              </a:spcBef>
              <a:spcAft>
                <a:spcPct val="0"/>
              </a:spcAft>
            </a:pPr>
            <a:fld id="{BB7F9C34-9D92-4675-A111-D72EA7A0DB23}" type="slidenum">
              <a:rPr lang="en-GB" sz="1400" b="1" smtClean="0">
                <a:solidFill>
                  <a:srgbClr val="58595B"/>
                </a:solidFill>
              </a:rPr>
              <a:pPr algn="r" fontAlgn="base">
                <a:spcBef>
                  <a:spcPct val="50000"/>
                </a:spcBef>
                <a:spcAft>
                  <a:spcPct val="0"/>
                </a:spcAft>
              </a:pPr>
              <a:t>‹#›</a:t>
            </a:fld>
            <a:endParaRPr lang="en-GB" sz="1400" b="1" dirty="0">
              <a:solidFill>
                <a:srgbClr val="58595B"/>
              </a:solidFill>
            </a:endParaRPr>
          </a:p>
        </p:txBody>
      </p:sp>
      <p:pic>
        <p:nvPicPr>
          <p:cNvPr id="8" name="Picture 1"/>
          <p:cNvPicPr>
            <a:picLocks noChangeAspect="1" noChangeArrowheads="1"/>
          </p:cNvPicPr>
          <p:nvPr userDrawn="1"/>
        </p:nvPicPr>
        <p:blipFill>
          <a:blip r:embed="rId3" cstate="print">
            <a:duotone>
              <a:prstClr val="black"/>
              <a:schemeClr val="accent2">
                <a:tint val="45000"/>
                <a:satMod val="400000"/>
              </a:schemeClr>
            </a:duotone>
          </a:blip>
          <a:srcRect r="22019"/>
          <a:stretch>
            <a:fillRect/>
          </a:stretch>
        </p:blipFill>
        <p:spPr bwMode="auto">
          <a:xfrm>
            <a:off x="8162229" y="6379169"/>
            <a:ext cx="3310368" cy="438619"/>
          </a:xfrm>
          <a:prstGeom prst="rect">
            <a:avLst/>
          </a:prstGeom>
          <a:noFill/>
          <a:ln w="9525">
            <a:noFill/>
            <a:miter lim="800000"/>
            <a:headEnd/>
            <a:tailEnd/>
          </a:ln>
          <a:effectLst/>
        </p:spPr>
      </p:pic>
    </p:spTree>
    <p:extLst>
      <p:ext uri="{BB962C8B-B14F-4D97-AF65-F5344CB8AC3E}">
        <p14:creationId xmlns:p14="http://schemas.microsoft.com/office/powerpoint/2010/main" val="36143256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5" descr="Pantone ipsos.png"/>
          <p:cNvPicPr>
            <a:picLocks noChangeAspect="1"/>
          </p:cNvPicPr>
          <p:nvPr userDrawn="1"/>
        </p:nvPicPr>
        <p:blipFill>
          <a:blip r:embed="rId2" cstate="print"/>
          <a:srcRect/>
          <a:stretch>
            <a:fillRect/>
          </a:stretch>
        </p:blipFill>
        <p:spPr bwMode="auto">
          <a:xfrm>
            <a:off x="203200" y="152401"/>
            <a:ext cx="694267" cy="477839"/>
          </a:xfrm>
          <a:prstGeom prst="rect">
            <a:avLst/>
          </a:prstGeom>
          <a:noFill/>
          <a:ln w="9525">
            <a:noFill/>
            <a:miter lim="800000"/>
            <a:headEnd/>
            <a:tailEnd/>
          </a:ln>
        </p:spPr>
      </p:pic>
      <p:sp>
        <p:nvSpPr>
          <p:cNvPr id="8" name="Title 7"/>
          <p:cNvSpPr>
            <a:spLocks noGrp="1"/>
          </p:cNvSpPr>
          <p:nvPr>
            <p:ph type="title"/>
          </p:nvPr>
        </p:nvSpPr>
        <p:spPr bwMode="white">
          <a:xfrm>
            <a:off x="1828800" y="4038600"/>
            <a:ext cx="9144000" cy="609398"/>
          </a:xfrm>
          <a:prstGeom prst="rect">
            <a:avLst/>
          </a:prstGeom>
        </p:spPr>
        <p:txBody>
          <a:bodyPr/>
          <a:lstStyle>
            <a:lvl1pPr algn="l">
              <a:defRPr b="1" cap="all">
                <a:solidFill>
                  <a:srgbClr val="FFFFFF"/>
                </a:solidFill>
              </a:defRPr>
            </a:lvl1pPr>
          </a:lstStyle>
          <a:p>
            <a:r>
              <a:rPr lang="en-US" dirty="0"/>
              <a:t>Click to edit Master title style</a:t>
            </a:r>
          </a:p>
        </p:txBody>
      </p:sp>
      <p:sp>
        <p:nvSpPr>
          <p:cNvPr id="9" name="Text Placeholder 9"/>
          <p:cNvSpPr>
            <a:spLocks noGrp="1"/>
          </p:cNvSpPr>
          <p:nvPr>
            <p:ph type="body" sz="quarter" idx="12"/>
          </p:nvPr>
        </p:nvSpPr>
        <p:spPr bwMode="white">
          <a:xfrm>
            <a:off x="1828800" y="5562600"/>
            <a:ext cx="8026400" cy="1066800"/>
          </a:xfrm>
          <a:prstGeom prst="rect">
            <a:avLst/>
          </a:prstGeom>
        </p:spPr>
        <p:txBody>
          <a:bodyPr/>
          <a:lstStyle>
            <a:lvl1pPr>
              <a:lnSpc>
                <a:spcPct val="100000"/>
              </a:lnSpc>
              <a:buNone/>
              <a:defRPr sz="2133">
                <a:solidFill>
                  <a:schemeClr val="bg1"/>
                </a:solidFill>
                <a:latin typeface="+mn-lt"/>
              </a:defRPr>
            </a:lvl1pPr>
            <a:lvl2pPr>
              <a:buNone/>
              <a:defRPr sz="2133"/>
            </a:lvl2pPr>
            <a:lvl3pPr>
              <a:buNone/>
              <a:defRPr sz="2133"/>
            </a:lvl3pPr>
            <a:lvl4pPr>
              <a:buNone/>
              <a:defRPr sz="2133"/>
            </a:lvl4pPr>
            <a:lvl5pPr>
              <a:buNone/>
              <a:defRPr sz="2133"/>
            </a:lvl5pPr>
          </a:lstStyle>
          <a:p>
            <a:pPr lvl="0"/>
            <a:r>
              <a:rPr lang="en-US" dirty="0"/>
              <a:t>Click to edit Master text styles</a:t>
            </a:r>
          </a:p>
          <a:p>
            <a:pPr lvl="1"/>
            <a:r>
              <a:rPr lang="en-US" dirty="0"/>
              <a:t>Second level</a:t>
            </a:r>
          </a:p>
        </p:txBody>
      </p:sp>
      <p:sp>
        <p:nvSpPr>
          <p:cNvPr id="7" name="TextBox 6"/>
          <p:cNvSpPr txBox="1"/>
          <p:nvPr userDrawn="1"/>
        </p:nvSpPr>
        <p:spPr>
          <a:xfrm>
            <a:off x="11280576" y="6453337"/>
            <a:ext cx="768085" cy="307777"/>
          </a:xfrm>
          <a:prstGeom prst="rect">
            <a:avLst/>
          </a:prstGeom>
          <a:noFill/>
        </p:spPr>
        <p:txBody>
          <a:bodyPr wrap="square" rtlCol="0">
            <a:spAutoFit/>
          </a:bodyPr>
          <a:lstStyle/>
          <a:p>
            <a:pPr algn="r" fontAlgn="base">
              <a:spcBef>
                <a:spcPct val="50000"/>
              </a:spcBef>
              <a:spcAft>
                <a:spcPct val="0"/>
              </a:spcAft>
            </a:pPr>
            <a:fld id="{BB7F9C34-9D92-4675-A111-D72EA7A0DB23}" type="slidenum">
              <a:rPr lang="en-GB" sz="1400" b="1" smtClean="0">
                <a:solidFill>
                  <a:srgbClr val="58595B"/>
                </a:solidFill>
              </a:rPr>
              <a:pPr algn="r" fontAlgn="base">
                <a:spcBef>
                  <a:spcPct val="50000"/>
                </a:spcBef>
                <a:spcAft>
                  <a:spcPct val="0"/>
                </a:spcAft>
              </a:pPr>
              <a:t>‹#›</a:t>
            </a:fld>
            <a:endParaRPr lang="en-GB" sz="1400" b="1" dirty="0">
              <a:solidFill>
                <a:srgbClr val="58595B"/>
              </a:solidFill>
            </a:endParaRPr>
          </a:p>
        </p:txBody>
      </p:sp>
    </p:spTree>
    <p:extLst>
      <p:ext uri="{BB962C8B-B14F-4D97-AF65-F5344CB8AC3E}">
        <p14:creationId xmlns:p14="http://schemas.microsoft.com/office/powerpoint/2010/main" val="3019088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675"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2345143"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10075019"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0" name="Text Placeholder 24"/>
          <p:cNvSpPr>
            <a:spLocks noGrp="1"/>
          </p:cNvSpPr>
          <p:nvPr>
            <p:ph type="body" sz="quarter" idx="16"/>
          </p:nvPr>
        </p:nvSpPr>
        <p:spPr>
          <a:xfrm>
            <a:off x="4277612"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2" name="Text Placeholder 24"/>
          <p:cNvSpPr>
            <a:spLocks noGrp="1"/>
          </p:cNvSpPr>
          <p:nvPr>
            <p:ph type="body" sz="quarter" idx="17"/>
          </p:nvPr>
        </p:nvSpPr>
        <p:spPr>
          <a:xfrm>
            <a:off x="6210081"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3" name="Text Placeholder 24"/>
          <p:cNvSpPr>
            <a:spLocks noGrp="1"/>
          </p:cNvSpPr>
          <p:nvPr>
            <p:ph type="body" sz="quarter" idx="18"/>
          </p:nvPr>
        </p:nvSpPr>
        <p:spPr>
          <a:xfrm>
            <a:off x="8142549" y="1304506"/>
            <a:ext cx="1682850" cy="4428975"/>
          </a:xfrm>
        </p:spPr>
        <p:txBody>
          <a:bodyPr>
            <a:noAutofit/>
          </a:body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110281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25" name="Text Placeholder 24"/>
          <p:cNvSpPr>
            <a:spLocks noGrp="1"/>
          </p:cNvSpPr>
          <p:nvPr>
            <p:ph type="body" sz="quarter" idx="13"/>
          </p:nvPr>
        </p:nvSpPr>
        <p:spPr>
          <a:xfrm>
            <a:off x="412675" y="1304508"/>
            <a:ext cx="11368461" cy="4428975"/>
          </a:xfrm>
        </p:spPr>
        <p:txBody>
          <a:bodyPr>
            <a:noAutofit/>
          </a:bodyPr>
          <a:lstStyle>
            <a:lvl2pPr>
              <a:tabLst/>
              <a:defRPr/>
            </a:lvl2pPr>
          </a:lstStyle>
          <a:p>
            <a:pPr lvl="0"/>
            <a:r>
              <a:rPr lang="en-US"/>
              <a:t>Click to edit Master text styles</a:t>
            </a:r>
          </a:p>
          <a:p>
            <a:pPr lvl="1"/>
            <a:r>
              <a:rPr lang="en-US"/>
              <a:t>Second level</a:t>
            </a:r>
          </a:p>
          <a:p>
            <a:pPr lvl="2"/>
            <a:r>
              <a:rPr lang="en-US"/>
              <a:t>Third level</a:t>
            </a:r>
          </a:p>
        </p:txBody>
      </p:sp>
      <p:sp>
        <p:nvSpPr>
          <p:cNvPr id="4" name="Slide Number Placeholder 5"/>
          <p:cNvSpPr>
            <a:spLocks noGrp="1"/>
          </p:cNvSpPr>
          <p:nvPr>
            <p:ph type="sldNum" sz="quarter" idx="14"/>
          </p:nvPr>
        </p:nvSpPr>
        <p:spPr>
          <a:xfrm>
            <a:off x="10570261" y="6381230"/>
            <a:ext cx="1187344" cy="184668"/>
          </a:xfrm>
          <a:prstGeom prst="rect">
            <a:avLst/>
          </a:prstGeom>
        </p:spPr>
        <p:txBody>
          <a:bodyPr lIns="81573" tIns="40785" rIns="81573" bIns="40785"/>
          <a:lstStyle>
            <a:lvl1pPr>
              <a:defRPr/>
            </a:lvl1pPr>
          </a:lstStyle>
          <a:p>
            <a:pPr defTabSz="1099349">
              <a:defRPr/>
            </a:pPr>
            <a:fld id="{0BDF4B04-D1FB-45EE-85F0-96534F685469}" type="slidenum">
              <a:rPr lang="en-GB" sz="2133" smtClean="0">
                <a:solidFill>
                  <a:srgbClr val="58595B"/>
                </a:solidFill>
              </a:rPr>
              <a:pPr defTabSz="1099349">
                <a:defRPr/>
              </a:pPr>
              <a:t>‹#›</a:t>
            </a:fld>
            <a:endParaRPr lang="en-GB" sz="2133" dirty="0">
              <a:solidFill>
                <a:srgbClr val="58595B"/>
              </a:solidFill>
            </a:endParaRPr>
          </a:p>
        </p:txBody>
      </p:sp>
    </p:spTree>
    <p:extLst>
      <p:ext uri="{BB962C8B-B14F-4D97-AF65-F5344CB8AC3E}">
        <p14:creationId xmlns:p14="http://schemas.microsoft.com/office/powerpoint/2010/main" val="10387186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All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6887" y="884286"/>
            <a:ext cx="9742437" cy="615527"/>
          </a:xfrm>
        </p:spPr>
        <p:txBody>
          <a:bodyPr/>
          <a:lstStyle/>
          <a:p>
            <a:r>
              <a:rPr lang="en-US" dirty="0"/>
              <a:t>Click to add emphasis part of title</a:t>
            </a:r>
          </a:p>
        </p:txBody>
      </p:sp>
      <p:sp>
        <p:nvSpPr>
          <p:cNvPr id="8" name="Text Placeholder 7"/>
          <p:cNvSpPr>
            <a:spLocks noGrp="1"/>
          </p:cNvSpPr>
          <p:nvPr>
            <p:ph type="body" sz="quarter" idx="13" hasCustomPrompt="1"/>
          </p:nvPr>
        </p:nvSpPr>
        <p:spPr>
          <a:xfrm>
            <a:off x="1026891" y="331105"/>
            <a:ext cx="8250511" cy="590215"/>
          </a:xfrm>
        </p:spPr>
        <p:txBody>
          <a:bodyPr anchor="b">
            <a:normAutofit/>
          </a:bodyPr>
          <a:lstStyle>
            <a:lvl1pPr marL="0" indent="0">
              <a:buNone/>
              <a:defRPr sz="2533" b="0">
                <a:solidFill>
                  <a:schemeClr val="tx1">
                    <a:lumMod val="50000"/>
                    <a:lumOff val="50000"/>
                  </a:schemeClr>
                </a:solidFill>
              </a:defRPr>
            </a:lvl1pPr>
          </a:lstStyle>
          <a:p>
            <a:pPr lvl="0"/>
            <a:r>
              <a:rPr lang="en-US" dirty="0"/>
              <a:t>Click to add tag line or beginning of title</a:t>
            </a:r>
            <a:endParaRPr lang="en-GB" dirty="0"/>
          </a:p>
        </p:txBody>
      </p:sp>
      <p:sp>
        <p:nvSpPr>
          <p:cNvPr id="11" name="Text Placeholder 10"/>
          <p:cNvSpPr>
            <a:spLocks noGrp="1"/>
          </p:cNvSpPr>
          <p:nvPr>
            <p:ph type="body" sz="quarter" idx="14"/>
          </p:nvPr>
        </p:nvSpPr>
        <p:spPr>
          <a:xfrm>
            <a:off x="843816" y="1851257"/>
            <a:ext cx="10518785" cy="3524011"/>
          </a:xfrm>
        </p:spPr>
        <p:txBody>
          <a:bodyPr>
            <a:noAutofit/>
          </a:bodyPr>
          <a:lstStyle>
            <a:lvl1pPr>
              <a:defRPr>
                <a:solidFill>
                  <a:schemeClr val="tx1"/>
                </a:solidFill>
              </a:defRPr>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693489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White plai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2" y="97200"/>
            <a:ext cx="10883100" cy="612000"/>
          </a:xfrm>
          <a:prstGeom prst="rect">
            <a:avLst/>
          </a:prstGeom>
        </p:spPr>
        <p:txBody>
          <a:bodyPr wrap="square" lIns="0" tIns="0" rIns="0" bIns="0" anchor="ctr" anchorCtr="0">
            <a:noAutofit/>
          </a:bodyPr>
          <a:lstStyle>
            <a:lvl1pPr algn="l">
              <a:lnSpc>
                <a:spcPct val="90000"/>
              </a:lnSpc>
              <a:defRPr sz="2667" b="1"/>
            </a:lvl1pPr>
          </a:lstStyle>
          <a:p>
            <a:r>
              <a:rPr lang="en-US" noProof="0" dirty="0" err="1"/>
              <a:t>Titelmasterformat</a:t>
            </a:r>
            <a:r>
              <a:rPr lang="en-US" noProof="0" dirty="0"/>
              <a:t> </a:t>
            </a:r>
            <a:r>
              <a:rPr lang="en-US" noProof="0" dirty="0" err="1"/>
              <a:t>durch</a:t>
            </a:r>
            <a:r>
              <a:rPr lang="en-US" noProof="0" dirty="0"/>
              <a:t> </a:t>
            </a:r>
            <a:br>
              <a:rPr lang="en-US" noProof="0" dirty="0"/>
            </a:br>
            <a:r>
              <a:rPr lang="en-US" noProof="0" dirty="0" err="1"/>
              <a:t>Klicken</a:t>
            </a:r>
            <a:r>
              <a:rPr lang="en-US" noProof="0" dirty="0"/>
              <a:t> </a:t>
            </a:r>
            <a:r>
              <a:rPr lang="en-US" noProof="0" dirty="0" err="1"/>
              <a:t>bearbeiten</a:t>
            </a:r>
            <a:endParaRPr lang="en-US" noProof="0" dirty="0"/>
          </a:p>
        </p:txBody>
      </p:sp>
      <p:sp>
        <p:nvSpPr>
          <p:cNvPr id="5" name="Fußzeilenplatzhalter 4"/>
          <p:cNvSpPr>
            <a:spLocks noGrp="1"/>
          </p:cNvSpPr>
          <p:nvPr>
            <p:ph type="ftr" sz="quarter" idx="11"/>
          </p:nvPr>
        </p:nvSpPr>
        <p:spPr>
          <a:xfrm>
            <a:off x="470399" y="6566400"/>
            <a:ext cx="4800000" cy="184667"/>
          </a:xfrm>
          <a:prstGeom prst="rect">
            <a:avLst/>
          </a:prstGeom>
        </p:spPr>
        <p:txBody>
          <a:bodyPr wrap="square" lIns="0" tIns="0" rIns="0" bIns="0" anchor="b" anchorCtr="0">
            <a:noAutofit/>
          </a:bodyPr>
          <a:lstStyle>
            <a:lvl1pPr>
              <a:defRPr sz="1600">
                <a:solidFill>
                  <a:schemeClr val="tx1"/>
                </a:solidFill>
              </a:defRPr>
            </a:lvl1pPr>
          </a:lstStyle>
          <a:p>
            <a:endParaRPr lang="de-DE" dirty="0">
              <a:solidFill>
                <a:srgbClr val="1F497D"/>
              </a:solidFill>
            </a:endParaRPr>
          </a:p>
        </p:txBody>
      </p:sp>
      <p:grpSp>
        <p:nvGrpSpPr>
          <p:cNvPr id="3" name="Group 18"/>
          <p:cNvGrpSpPr>
            <a:grpSpLocks noChangeAspect="1"/>
          </p:cNvGrpSpPr>
          <p:nvPr/>
        </p:nvGrpSpPr>
        <p:grpSpPr bwMode="auto">
          <a:xfrm>
            <a:off x="201602" y="151200"/>
            <a:ext cx="696383"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grpSp>
      <p:sp>
        <p:nvSpPr>
          <p:cNvPr id="44" name="Foliennummernplatzhalter 5"/>
          <p:cNvSpPr>
            <a:spLocks noGrp="1"/>
          </p:cNvSpPr>
          <p:nvPr>
            <p:ph type="sldNum" sz="quarter" idx="12"/>
          </p:nvPr>
        </p:nvSpPr>
        <p:spPr>
          <a:xfrm>
            <a:off x="11748661" y="6504846"/>
            <a:ext cx="243656" cy="246221"/>
          </a:xfrm>
          <a:prstGeom prst="rect">
            <a:avLst/>
          </a:prstGeom>
        </p:spPr>
        <p:txBody>
          <a:bodyPr wrap="none" lIns="0" tIns="0" rIns="0" bIns="0" anchor="b" anchorCtr="0">
            <a:spAutoFit/>
          </a:bodyPr>
          <a:lstStyle>
            <a:lvl1pPr algn="r">
              <a:defRPr sz="1600" b="1"/>
            </a:lvl1pPr>
          </a:lstStyle>
          <a:p>
            <a:fld id="{99DB18A3-D21F-4BB0-9E84-DFB029941648}" type="slidenum">
              <a:rPr lang="de-DE" smtClean="0">
                <a:solidFill>
                  <a:srgbClr val="1F497D"/>
                </a:solidFill>
              </a:rPr>
              <a:pPr/>
              <a:t>‹#›</a:t>
            </a:fld>
            <a:endParaRPr lang="de-DE" dirty="0">
              <a:solidFill>
                <a:srgbClr val="1F497D"/>
              </a:solidFill>
            </a:endParaRPr>
          </a:p>
        </p:txBody>
      </p:sp>
      <p:grpSp>
        <p:nvGrpSpPr>
          <p:cNvPr id="4" name="Group 4"/>
          <p:cNvGrpSpPr>
            <a:grpSpLocks noChangeAspect="1"/>
          </p:cNvGrpSpPr>
          <p:nvPr userDrawn="1"/>
        </p:nvGrpSpPr>
        <p:grpSpPr bwMode="gray">
          <a:xfrm>
            <a:off x="201602" y="151200"/>
            <a:ext cx="695607" cy="468000"/>
            <a:chOff x="1352" y="681"/>
            <a:chExt cx="3519" cy="3153"/>
          </a:xfrm>
        </p:grpSpPr>
        <p:sp>
          <p:nvSpPr>
            <p:cNvPr id="6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2400">
                <a:solidFill>
                  <a:srgbClr val="1F497D"/>
                </a:solidFill>
              </a:endParaRPr>
            </a:p>
          </p:txBody>
        </p:sp>
        <p:sp>
          <p:nvSpPr>
            <p:cNvPr id="6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6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7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7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7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8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8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2400">
                <a:solidFill>
                  <a:srgbClr val="1F497D"/>
                </a:solidFill>
              </a:endParaRPr>
            </a:p>
          </p:txBody>
        </p:sp>
      </p:grpSp>
      <p:sp>
        <p:nvSpPr>
          <p:cNvPr id="56" name="Inhaltsplatzhalter 2"/>
          <p:cNvSpPr>
            <a:spLocks noGrp="1"/>
          </p:cNvSpPr>
          <p:nvPr>
            <p:ph idx="1" hasCustomPrompt="1"/>
          </p:nvPr>
        </p:nvSpPr>
        <p:spPr>
          <a:xfrm>
            <a:off x="470400" y="982800"/>
            <a:ext cx="11543800" cy="5400000"/>
          </a:xfrm>
          <a:prstGeom prst="rect">
            <a:avLst/>
          </a:prstGeom>
        </p:spPr>
        <p:txBody>
          <a:bodyPr lIns="0" tIns="0" rIns="0" bIns="0"/>
          <a:lstStyle>
            <a:lvl1pPr marL="243411" indent="-243411">
              <a:lnSpc>
                <a:spcPct val="100000"/>
              </a:lnSpc>
              <a:spcBef>
                <a:spcPts val="1067"/>
              </a:spcBef>
              <a:buFont typeface="Arial" pitchFamily="34" charset="0"/>
              <a:buChar char="•"/>
              <a:defRPr sz="2400"/>
            </a:lvl1pPr>
            <a:lvl2pPr marL="478355" indent="-234945">
              <a:lnSpc>
                <a:spcPct val="100000"/>
              </a:lnSpc>
              <a:spcBef>
                <a:spcPts val="1067"/>
              </a:spcBef>
              <a:buClr>
                <a:schemeClr val="tx1"/>
              </a:buClr>
              <a:buFont typeface="Calibri" pitchFamily="34" charset="0"/>
              <a:buChar char="─"/>
              <a:defRPr sz="2133"/>
            </a:lvl2pPr>
            <a:lvl3pPr marL="717533" indent="-239178">
              <a:lnSpc>
                <a:spcPct val="100000"/>
              </a:lnSpc>
              <a:spcBef>
                <a:spcPts val="1067"/>
              </a:spcBef>
              <a:buClr>
                <a:schemeClr val="tx1"/>
              </a:buClr>
              <a:buFont typeface="Wingdings" pitchFamily="2" charset="2"/>
              <a:buChar char="§"/>
              <a:defRPr sz="1867"/>
            </a:lvl3pPr>
            <a:lvl4pPr marL="956709" indent="-239178">
              <a:lnSpc>
                <a:spcPct val="100000"/>
              </a:lnSpc>
              <a:spcBef>
                <a:spcPts val="1067"/>
              </a:spcBef>
              <a:defRPr sz="1600"/>
            </a:lvl4pPr>
            <a:lvl5pPr marL="1195887" indent="-239178">
              <a:lnSpc>
                <a:spcPct val="100000"/>
              </a:lnSpc>
              <a:spcBef>
                <a:spcPts val="1067"/>
              </a:spcBef>
              <a:buFont typeface="Calibri" pitchFamily="34" charset="0"/>
              <a:buChar char="─"/>
              <a:defRPr sz="1333"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sz="1600" noProof="0" dirty="0"/>
              <a:t>Fourth level</a:t>
            </a:r>
          </a:p>
          <a:p>
            <a:pPr lvl="4"/>
            <a:r>
              <a:rPr lang="en-US" sz="1333" noProof="0" dirty="0"/>
              <a:t>Fifth level</a:t>
            </a:r>
            <a:endParaRPr lang="en-US" noProof="0" dirty="0"/>
          </a:p>
          <a:p>
            <a:pPr lvl="3"/>
            <a:endParaRPr lang="en-US" noProof="0" dirty="0"/>
          </a:p>
        </p:txBody>
      </p:sp>
      <p:grpSp>
        <p:nvGrpSpPr>
          <p:cNvPr id="6" name="Gruppieren 38"/>
          <p:cNvGrpSpPr>
            <a:grpSpLocks noChangeAspect="1"/>
          </p:cNvGrpSpPr>
          <p:nvPr userDrawn="1"/>
        </p:nvGrpSpPr>
        <p:grpSpPr bwMode="black">
          <a:xfrm>
            <a:off x="9149831" y="6566400"/>
            <a:ext cx="2117188" cy="216000"/>
            <a:chOff x="257175" y="2757488"/>
            <a:chExt cx="8636000" cy="1174751"/>
          </a:xfrm>
        </p:grpSpPr>
        <p:sp>
          <p:nvSpPr>
            <p:cNvPr id="40" name="Freeform 7"/>
            <p:cNvSpPr>
              <a:spLocks/>
            </p:cNvSpPr>
            <p:nvPr/>
          </p:nvSpPr>
          <p:spPr bwMode="black">
            <a:xfrm>
              <a:off x="257175" y="2828926"/>
              <a:ext cx="219075" cy="822325"/>
            </a:xfrm>
            <a:custGeom>
              <a:avLst/>
              <a:gdLst>
                <a:gd name="T0" fmla="*/ 5 w 64"/>
                <a:gd name="T1" fmla="*/ 241 h 241"/>
                <a:gd name="T2" fmla="*/ 7 w 64"/>
                <a:gd name="T3" fmla="*/ 179 h 241"/>
                <a:gd name="T4" fmla="*/ 7 w 64"/>
                <a:gd name="T5" fmla="*/ 84 h 241"/>
                <a:gd name="T6" fmla="*/ 0 w 64"/>
                <a:gd name="T7" fmla="*/ 0 h 241"/>
                <a:gd name="T8" fmla="*/ 59 w 64"/>
                <a:gd name="T9" fmla="*/ 0 h 241"/>
                <a:gd name="T10" fmla="*/ 58 w 64"/>
                <a:gd name="T11" fmla="*/ 68 h 241"/>
                <a:gd name="T12" fmla="*/ 58 w 64"/>
                <a:gd name="T13" fmla="*/ 156 h 241"/>
                <a:gd name="T14" fmla="*/ 64 w 64"/>
                <a:gd name="T15" fmla="*/ 241 h 241"/>
                <a:gd name="T16" fmla="*/ 5 w 64"/>
                <a:gd name="T1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1">
                  <a:moveTo>
                    <a:pt x="5" y="241"/>
                  </a:moveTo>
                  <a:cubicBezTo>
                    <a:pt x="6" y="222"/>
                    <a:pt x="7" y="206"/>
                    <a:pt x="7" y="179"/>
                  </a:cubicBezTo>
                  <a:cubicBezTo>
                    <a:pt x="7" y="84"/>
                    <a:pt x="7" y="84"/>
                    <a:pt x="7" y="84"/>
                  </a:cubicBezTo>
                  <a:cubicBezTo>
                    <a:pt x="7" y="50"/>
                    <a:pt x="5" y="25"/>
                    <a:pt x="0" y="0"/>
                  </a:cubicBezTo>
                  <a:cubicBezTo>
                    <a:pt x="59" y="0"/>
                    <a:pt x="59" y="0"/>
                    <a:pt x="59" y="0"/>
                  </a:cubicBezTo>
                  <a:cubicBezTo>
                    <a:pt x="59" y="17"/>
                    <a:pt x="58" y="41"/>
                    <a:pt x="58" y="68"/>
                  </a:cubicBezTo>
                  <a:cubicBezTo>
                    <a:pt x="58" y="156"/>
                    <a:pt x="58" y="156"/>
                    <a:pt x="58" y="156"/>
                  </a:cubicBezTo>
                  <a:cubicBezTo>
                    <a:pt x="58" y="181"/>
                    <a:pt x="61" y="218"/>
                    <a:pt x="64" y="241"/>
                  </a:cubicBezTo>
                  <a:lnTo>
                    <a:pt x="5" y="24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1" name="Freeform 8"/>
            <p:cNvSpPr>
              <a:spLocks noEditPoints="1"/>
            </p:cNvSpPr>
            <p:nvPr/>
          </p:nvSpPr>
          <p:spPr bwMode="black">
            <a:xfrm>
              <a:off x="598488" y="3044826"/>
              <a:ext cx="633413" cy="873125"/>
            </a:xfrm>
            <a:custGeom>
              <a:avLst/>
              <a:gdLst>
                <a:gd name="T0" fmla="*/ 3 w 186"/>
                <a:gd name="T1" fmla="*/ 256 h 256"/>
                <a:gd name="T2" fmla="*/ 10 w 186"/>
                <a:gd name="T3" fmla="*/ 167 h 256"/>
                <a:gd name="T4" fmla="*/ 10 w 186"/>
                <a:gd name="T5" fmla="*/ 96 h 256"/>
                <a:gd name="T6" fmla="*/ 0 w 186"/>
                <a:gd name="T7" fmla="*/ 8 h 256"/>
                <a:gd name="T8" fmla="*/ 43 w 186"/>
                <a:gd name="T9" fmla="*/ 4 h 256"/>
                <a:gd name="T10" fmla="*/ 49 w 186"/>
                <a:gd name="T11" fmla="*/ 29 h 256"/>
                <a:gd name="T12" fmla="*/ 106 w 186"/>
                <a:gd name="T13" fmla="*/ 0 h 256"/>
                <a:gd name="T14" fmla="*/ 186 w 186"/>
                <a:gd name="T15" fmla="*/ 96 h 256"/>
                <a:gd name="T16" fmla="*/ 108 w 186"/>
                <a:gd name="T17" fmla="*/ 184 h 256"/>
                <a:gd name="T18" fmla="*/ 56 w 186"/>
                <a:gd name="T19" fmla="*/ 167 h 256"/>
                <a:gd name="T20" fmla="*/ 56 w 186"/>
                <a:gd name="T21" fmla="*/ 188 h 256"/>
                <a:gd name="T22" fmla="*/ 59 w 186"/>
                <a:gd name="T23" fmla="*/ 252 h 256"/>
                <a:gd name="T24" fmla="*/ 3 w 186"/>
                <a:gd name="T25" fmla="*/ 256 h 256"/>
                <a:gd name="T26" fmla="*/ 97 w 186"/>
                <a:gd name="T27" fmla="*/ 147 h 256"/>
                <a:gd name="T28" fmla="*/ 141 w 186"/>
                <a:gd name="T29" fmla="*/ 96 h 256"/>
                <a:gd name="T30" fmla="*/ 95 w 186"/>
                <a:gd name="T31" fmla="*/ 37 h 256"/>
                <a:gd name="T32" fmla="*/ 52 w 186"/>
                <a:gd name="T33" fmla="*/ 96 h 256"/>
                <a:gd name="T34" fmla="*/ 97 w 186"/>
                <a:gd name="T35" fmla="*/ 1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256">
                  <a:moveTo>
                    <a:pt x="3" y="256"/>
                  </a:moveTo>
                  <a:cubicBezTo>
                    <a:pt x="5" y="240"/>
                    <a:pt x="10" y="192"/>
                    <a:pt x="10" y="167"/>
                  </a:cubicBezTo>
                  <a:cubicBezTo>
                    <a:pt x="10" y="96"/>
                    <a:pt x="10" y="96"/>
                    <a:pt x="10" y="96"/>
                  </a:cubicBezTo>
                  <a:cubicBezTo>
                    <a:pt x="10" y="65"/>
                    <a:pt x="5" y="37"/>
                    <a:pt x="0" y="8"/>
                  </a:cubicBezTo>
                  <a:cubicBezTo>
                    <a:pt x="43" y="4"/>
                    <a:pt x="43" y="4"/>
                    <a:pt x="43" y="4"/>
                  </a:cubicBezTo>
                  <a:cubicBezTo>
                    <a:pt x="45" y="12"/>
                    <a:pt x="47" y="20"/>
                    <a:pt x="49" y="29"/>
                  </a:cubicBezTo>
                  <a:cubicBezTo>
                    <a:pt x="60" y="17"/>
                    <a:pt x="73" y="0"/>
                    <a:pt x="106" y="0"/>
                  </a:cubicBezTo>
                  <a:cubicBezTo>
                    <a:pt x="154" y="0"/>
                    <a:pt x="186" y="40"/>
                    <a:pt x="186" y="96"/>
                  </a:cubicBezTo>
                  <a:cubicBezTo>
                    <a:pt x="186" y="147"/>
                    <a:pt x="155" y="184"/>
                    <a:pt x="108" y="184"/>
                  </a:cubicBezTo>
                  <a:cubicBezTo>
                    <a:pt x="81" y="184"/>
                    <a:pt x="68" y="175"/>
                    <a:pt x="56" y="167"/>
                  </a:cubicBezTo>
                  <a:cubicBezTo>
                    <a:pt x="56" y="188"/>
                    <a:pt x="56" y="188"/>
                    <a:pt x="56" y="188"/>
                  </a:cubicBezTo>
                  <a:cubicBezTo>
                    <a:pt x="56" y="197"/>
                    <a:pt x="56" y="226"/>
                    <a:pt x="59" y="252"/>
                  </a:cubicBezTo>
                  <a:lnTo>
                    <a:pt x="3" y="256"/>
                  </a:lnTo>
                  <a:close/>
                  <a:moveTo>
                    <a:pt x="97" y="147"/>
                  </a:moveTo>
                  <a:cubicBezTo>
                    <a:pt x="126" y="147"/>
                    <a:pt x="141" y="126"/>
                    <a:pt x="141" y="96"/>
                  </a:cubicBezTo>
                  <a:cubicBezTo>
                    <a:pt x="141" y="62"/>
                    <a:pt x="122" y="37"/>
                    <a:pt x="95" y="37"/>
                  </a:cubicBezTo>
                  <a:cubicBezTo>
                    <a:pt x="66" y="37"/>
                    <a:pt x="52" y="61"/>
                    <a:pt x="52" y="96"/>
                  </a:cubicBezTo>
                  <a:cubicBezTo>
                    <a:pt x="52" y="129"/>
                    <a:pt x="69" y="147"/>
                    <a:pt x="97"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2" name="Freeform 9"/>
            <p:cNvSpPr>
              <a:spLocks/>
            </p:cNvSpPr>
            <p:nvPr/>
          </p:nvSpPr>
          <p:spPr bwMode="black">
            <a:xfrm>
              <a:off x="1308100" y="3044826"/>
              <a:ext cx="425450" cy="627063"/>
            </a:xfrm>
            <a:custGeom>
              <a:avLst/>
              <a:gdLst>
                <a:gd name="T0" fmla="*/ 107 w 125"/>
                <a:gd name="T1" fmla="*/ 38 h 184"/>
                <a:gd name="T2" fmla="*/ 77 w 125"/>
                <a:gd name="T3" fmla="*/ 34 h 184"/>
                <a:gd name="T4" fmla="*/ 46 w 125"/>
                <a:gd name="T5" fmla="*/ 48 h 184"/>
                <a:gd name="T6" fmla="*/ 82 w 125"/>
                <a:gd name="T7" fmla="*/ 77 h 184"/>
                <a:gd name="T8" fmla="*/ 125 w 125"/>
                <a:gd name="T9" fmla="*/ 132 h 184"/>
                <a:gd name="T10" fmla="*/ 53 w 125"/>
                <a:gd name="T11" fmla="*/ 184 h 184"/>
                <a:gd name="T12" fmla="*/ 4 w 125"/>
                <a:gd name="T13" fmla="*/ 176 h 184"/>
                <a:gd name="T14" fmla="*/ 4 w 125"/>
                <a:gd name="T15" fmla="*/ 139 h 184"/>
                <a:gd name="T16" fmla="*/ 55 w 125"/>
                <a:gd name="T17" fmla="*/ 150 h 184"/>
                <a:gd name="T18" fmla="*/ 79 w 125"/>
                <a:gd name="T19" fmla="*/ 133 h 184"/>
                <a:gd name="T20" fmla="*/ 44 w 125"/>
                <a:gd name="T21" fmla="*/ 104 h 184"/>
                <a:gd name="T22" fmla="*/ 0 w 125"/>
                <a:gd name="T23" fmla="*/ 48 h 184"/>
                <a:gd name="T24" fmla="*/ 69 w 125"/>
                <a:gd name="T25" fmla="*/ 0 h 184"/>
                <a:gd name="T26" fmla="*/ 107 w 125"/>
                <a:gd name="T27" fmla="*/ 3 h 184"/>
                <a:gd name="T28" fmla="*/ 107 w 125"/>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84">
                  <a:moveTo>
                    <a:pt x="107" y="38"/>
                  </a:moveTo>
                  <a:cubicBezTo>
                    <a:pt x="97" y="36"/>
                    <a:pt x="87" y="34"/>
                    <a:pt x="77" y="34"/>
                  </a:cubicBezTo>
                  <a:cubicBezTo>
                    <a:pt x="59" y="34"/>
                    <a:pt x="46" y="38"/>
                    <a:pt x="46" y="48"/>
                  </a:cubicBezTo>
                  <a:cubicBezTo>
                    <a:pt x="46" y="58"/>
                    <a:pt x="63" y="67"/>
                    <a:pt x="82" y="77"/>
                  </a:cubicBezTo>
                  <a:cubicBezTo>
                    <a:pt x="100" y="87"/>
                    <a:pt x="125" y="101"/>
                    <a:pt x="125" y="132"/>
                  </a:cubicBezTo>
                  <a:cubicBezTo>
                    <a:pt x="125" y="165"/>
                    <a:pt x="97" y="184"/>
                    <a:pt x="53" y="184"/>
                  </a:cubicBezTo>
                  <a:cubicBezTo>
                    <a:pt x="33" y="184"/>
                    <a:pt x="20" y="180"/>
                    <a:pt x="4" y="176"/>
                  </a:cubicBezTo>
                  <a:cubicBezTo>
                    <a:pt x="4" y="139"/>
                    <a:pt x="4" y="139"/>
                    <a:pt x="4" y="139"/>
                  </a:cubicBezTo>
                  <a:cubicBezTo>
                    <a:pt x="16" y="143"/>
                    <a:pt x="37" y="150"/>
                    <a:pt x="55" y="150"/>
                  </a:cubicBezTo>
                  <a:cubicBezTo>
                    <a:pt x="67" y="150"/>
                    <a:pt x="79" y="144"/>
                    <a:pt x="79" y="133"/>
                  </a:cubicBezTo>
                  <a:cubicBezTo>
                    <a:pt x="79" y="122"/>
                    <a:pt x="65" y="116"/>
                    <a:pt x="44" y="104"/>
                  </a:cubicBezTo>
                  <a:cubicBezTo>
                    <a:pt x="25" y="94"/>
                    <a:pt x="0" y="73"/>
                    <a:pt x="0" y="48"/>
                  </a:cubicBezTo>
                  <a:cubicBezTo>
                    <a:pt x="0" y="17"/>
                    <a:pt x="30" y="0"/>
                    <a:pt x="69" y="0"/>
                  </a:cubicBezTo>
                  <a:cubicBezTo>
                    <a:pt x="82" y="0"/>
                    <a:pt x="95" y="1"/>
                    <a:pt x="107" y="3"/>
                  </a:cubicBezTo>
                  <a:lnTo>
                    <a:pt x="107" y="3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3" name="Freeform 10"/>
            <p:cNvSpPr>
              <a:spLocks noEditPoints="1"/>
            </p:cNvSpPr>
            <p:nvPr/>
          </p:nvSpPr>
          <p:spPr bwMode="black">
            <a:xfrm>
              <a:off x="1792288" y="3044826"/>
              <a:ext cx="615950" cy="627063"/>
            </a:xfrm>
            <a:custGeom>
              <a:avLst/>
              <a:gdLst>
                <a:gd name="T0" fmla="*/ 0 w 181"/>
                <a:gd name="T1" fmla="*/ 91 h 184"/>
                <a:gd name="T2" fmla="*/ 91 w 181"/>
                <a:gd name="T3" fmla="*/ 0 h 184"/>
                <a:gd name="T4" fmla="*/ 181 w 181"/>
                <a:gd name="T5" fmla="*/ 91 h 184"/>
                <a:gd name="T6" fmla="*/ 91 w 181"/>
                <a:gd name="T7" fmla="*/ 184 h 184"/>
                <a:gd name="T8" fmla="*/ 0 w 181"/>
                <a:gd name="T9" fmla="*/ 91 h 184"/>
                <a:gd name="T10" fmla="*/ 91 w 181"/>
                <a:gd name="T11" fmla="*/ 147 h 184"/>
                <a:gd name="T12" fmla="*/ 135 w 181"/>
                <a:gd name="T13" fmla="*/ 91 h 184"/>
                <a:gd name="T14" fmla="*/ 91 w 181"/>
                <a:gd name="T15" fmla="*/ 37 h 184"/>
                <a:gd name="T16" fmla="*/ 46 w 181"/>
                <a:gd name="T17" fmla="*/ 91 h 184"/>
                <a:gd name="T18" fmla="*/ 91 w 181"/>
                <a:gd name="T19"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4">
                  <a:moveTo>
                    <a:pt x="0" y="91"/>
                  </a:moveTo>
                  <a:cubicBezTo>
                    <a:pt x="0" y="36"/>
                    <a:pt x="37" y="0"/>
                    <a:pt x="91" y="0"/>
                  </a:cubicBezTo>
                  <a:cubicBezTo>
                    <a:pt x="145" y="0"/>
                    <a:pt x="181" y="37"/>
                    <a:pt x="181" y="91"/>
                  </a:cubicBezTo>
                  <a:cubicBezTo>
                    <a:pt x="181" y="142"/>
                    <a:pt x="145" y="184"/>
                    <a:pt x="91" y="184"/>
                  </a:cubicBezTo>
                  <a:cubicBezTo>
                    <a:pt x="38" y="184"/>
                    <a:pt x="0" y="145"/>
                    <a:pt x="0" y="91"/>
                  </a:cubicBezTo>
                  <a:close/>
                  <a:moveTo>
                    <a:pt x="91" y="147"/>
                  </a:moveTo>
                  <a:cubicBezTo>
                    <a:pt x="121" y="147"/>
                    <a:pt x="135" y="123"/>
                    <a:pt x="135" y="91"/>
                  </a:cubicBezTo>
                  <a:cubicBezTo>
                    <a:pt x="135" y="57"/>
                    <a:pt x="121" y="37"/>
                    <a:pt x="91" y="37"/>
                  </a:cubicBezTo>
                  <a:cubicBezTo>
                    <a:pt x="61" y="37"/>
                    <a:pt x="46" y="59"/>
                    <a:pt x="46" y="91"/>
                  </a:cubicBezTo>
                  <a:cubicBezTo>
                    <a:pt x="46" y="123"/>
                    <a:pt x="63" y="147"/>
                    <a:pt x="91"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5" name="Freeform 11"/>
            <p:cNvSpPr>
              <a:spLocks/>
            </p:cNvSpPr>
            <p:nvPr/>
          </p:nvSpPr>
          <p:spPr bwMode="black">
            <a:xfrm>
              <a:off x="2490788" y="3044826"/>
              <a:ext cx="422275" cy="627063"/>
            </a:xfrm>
            <a:custGeom>
              <a:avLst/>
              <a:gdLst>
                <a:gd name="T0" fmla="*/ 106 w 124"/>
                <a:gd name="T1" fmla="*/ 38 h 184"/>
                <a:gd name="T2" fmla="*/ 76 w 124"/>
                <a:gd name="T3" fmla="*/ 34 h 184"/>
                <a:gd name="T4" fmla="*/ 45 w 124"/>
                <a:gd name="T5" fmla="*/ 48 h 184"/>
                <a:gd name="T6" fmla="*/ 81 w 124"/>
                <a:gd name="T7" fmla="*/ 77 h 184"/>
                <a:gd name="T8" fmla="*/ 124 w 124"/>
                <a:gd name="T9" fmla="*/ 132 h 184"/>
                <a:gd name="T10" fmla="*/ 52 w 124"/>
                <a:gd name="T11" fmla="*/ 184 h 184"/>
                <a:gd name="T12" fmla="*/ 3 w 124"/>
                <a:gd name="T13" fmla="*/ 176 h 184"/>
                <a:gd name="T14" fmla="*/ 3 w 124"/>
                <a:gd name="T15" fmla="*/ 139 h 184"/>
                <a:gd name="T16" fmla="*/ 54 w 124"/>
                <a:gd name="T17" fmla="*/ 150 h 184"/>
                <a:gd name="T18" fmla="*/ 78 w 124"/>
                <a:gd name="T19" fmla="*/ 133 h 184"/>
                <a:gd name="T20" fmla="*/ 43 w 124"/>
                <a:gd name="T21" fmla="*/ 104 h 184"/>
                <a:gd name="T22" fmla="*/ 0 w 124"/>
                <a:gd name="T23" fmla="*/ 48 h 184"/>
                <a:gd name="T24" fmla="*/ 68 w 124"/>
                <a:gd name="T25" fmla="*/ 0 h 184"/>
                <a:gd name="T26" fmla="*/ 106 w 124"/>
                <a:gd name="T27" fmla="*/ 3 h 184"/>
                <a:gd name="T28" fmla="*/ 106 w 124"/>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4">
                  <a:moveTo>
                    <a:pt x="106" y="38"/>
                  </a:moveTo>
                  <a:cubicBezTo>
                    <a:pt x="96" y="36"/>
                    <a:pt x="86" y="34"/>
                    <a:pt x="76" y="34"/>
                  </a:cubicBezTo>
                  <a:cubicBezTo>
                    <a:pt x="58" y="34"/>
                    <a:pt x="45" y="38"/>
                    <a:pt x="45" y="48"/>
                  </a:cubicBezTo>
                  <a:cubicBezTo>
                    <a:pt x="45" y="58"/>
                    <a:pt x="62" y="67"/>
                    <a:pt x="81" y="77"/>
                  </a:cubicBezTo>
                  <a:cubicBezTo>
                    <a:pt x="99" y="87"/>
                    <a:pt x="124" y="101"/>
                    <a:pt x="124" y="132"/>
                  </a:cubicBezTo>
                  <a:cubicBezTo>
                    <a:pt x="124" y="165"/>
                    <a:pt x="96" y="184"/>
                    <a:pt x="52" y="184"/>
                  </a:cubicBezTo>
                  <a:cubicBezTo>
                    <a:pt x="33" y="184"/>
                    <a:pt x="19" y="180"/>
                    <a:pt x="3" y="176"/>
                  </a:cubicBezTo>
                  <a:cubicBezTo>
                    <a:pt x="3" y="139"/>
                    <a:pt x="3" y="139"/>
                    <a:pt x="3" y="139"/>
                  </a:cubicBezTo>
                  <a:cubicBezTo>
                    <a:pt x="15" y="143"/>
                    <a:pt x="36" y="150"/>
                    <a:pt x="54" y="150"/>
                  </a:cubicBezTo>
                  <a:cubicBezTo>
                    <a:pt x="66" y="150"/>
                    <a:pt x="78" y="144"/>
                    <a:pt x="78" y="133"/>
                  </a:cubicBezTo>
                  <a:cubicBezTo>
                    <a:pt x="78" y="122"/>
                    <a:pt x="64" y="116"/>
                    <a:pt x="43" y="104"/>
                  </a:cubicBezTo>
                  <a:cubicBezTo>
                    <a:pt x="24" y="94"/>
                    <a:pt x="0" y="73"/>
                    <a:pt x="0" y="48"/>
                  </a:cubicBezTo>
                  <a:cubicBezTo>
                    <a:pt x="0" y="17"/>
                    <a:pt x="29" y="0"/>
                    <a:pt x="68" y="0"/>
                  </a:cubicBezTo>
                  <a:cubicBezTo>
                    <a:pt x="81" y="0"/>
                    <a:pt x="94" y="1"/>
                    <a:pt x="106" y="3"/>
                  </a:cubicBezTo>
                  <a:lnTo>
                    <a:pt x="106" y="3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6" name="Freeform 12"/>
            <p:cNvSpPr>
              <a:spLocks/>
            </p:cNvSpPr>
            <p:nvPr/>
          </p:nvSpPr>
          <p:spPr bwMode="black">
            <a:xfrm>
              <a:off x="3424238" y="2828926"/>
              <a:ext cx="982663" cy="842963"/>
            </a:xfrm>
            <a:custGeom>
              <a:avLst/>
              <a:gdLst>
                <a:gd name="T0" fmla="*/ 0 w 288"/>
                <a:gd name="T1" fmla="*/ 241 h 247"/>
                <a:gd name="T2" fmla="*/ 4 w 288"/>
                <a:gd name="T3" fmla="*/ 170 h 247"/>
                <a:gd name="T4" fmla="*/ 7 w 288"/>
                <a:gd name="T5" fmla="*/ 82 h 247"/>
                <a:gd name="T6" fmla="*/ 7 w 288"/>
                <a:gd name="T7" fmla="*/ 55 h 247"/>
                <a:gd name="T8" fmla="*/ 5 w 288"/>
                <a:gd name="T9" fmla="*/ 0 h 247"/>
                <a:gd name="T10" fmla="*/ 81 w 288"/>
                <a:gd name="T11" fmla="*/ 0 h 247"/>
                <a:gd name="T12" fmla="*/ 142 w 288"/>
                <a:gd name="T13" fmla="*/ 198 h 247"/>
                <a:gd name="T14" fmla="*/ 142 w 288"/>
                <a:gd name="T15" fmla="*/ 198 h 247"/>
                <a:gd name="T16" fmla="*/ 206 w 288"/>
                <a:gd name="T17" fmla="*/ 0 h 247"/>
                <a:gd name="T18" fmla="*/ 281 w 288"/>
                <a:gd name="T19" fmla="*/ 0 h 247"/>
                <a:gd name="T20" fmla="*/ 281 w 288"/>
                <a:gd name="T21" fmla="*/ 77 h 247"/>
                <a:gd name="T22" fmla="*/ 283 w 288"/>
                <a:gd name="T23" fmla="*/ 170 h 247"/>
                <a:gd name="T24" fmla="*/ 288 w 288"/>
                <a:gd name="T25" fmla="*/ 241 h 247"/>
                <a:gd name="T26" fmla="*/ 234 w 288"/>
                <a:gd name="T27" fmla="*/ 241 h 247"/>
                <a:gd name="T28" fmla="*/ 235 w 288"/>
                <a:gd name="T29" fmla="*/ 170 h 247"/>
                <a:gd name="T30" fmla="*/ 233 w 288"/>
                <a:gd name="T31" fmla="*/ 50 h 247"/>
                <a:gd name="T32" fmla="*/ 232 w 288"/>
                <a:gd name="T33" fmla="*/ 50 h 247"/>
                <a:gd name="T34" fmla="*/ 170 w 288"/>
                <a:gd name="T35" fmla="*/ 241 h 247"/>
                <a:gd name="T36" fmla="*/ 112 w 288"/>
                <a:gd name="T37" fmla="*/ 247 h 247"/>
                <a:gd name="T38" fmla="*/ 49 w 288"/>
                <a:gd name="T39" fmla="*/ 50 h 247"/>
                <a:gd name="T40" fmla="*/ 48 w 288"/>
                <a:gd name="T41" fmla="*/ 50 h 247"/>
                <a:gd name="T42" fmla="*/ 45 w 288"/>
                <a:gd name="T43" fmla="*/ 170 h 247"/>
                <a:gd name="T44" fmla="*/ 48 w 288"/>
                <a:gd name="T45" fmla="*/ 241 h 247"/>
                <a:gd name="T46" fmla="*/ 0 w 288"/>
                <a:gd name="T4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47">
                  <a:moveTo>
                    <a:pt x="0" y="241"/>
                  </a:moveTo>
                  <a:cubicBezTo>
                    <a:pt x="1" y="225"/>
                    <a:pt x="3" y="200"/>
                    <a:pt x="4" y="170"/>
                  </a:cubicBezTo>
                  <a:cubicBezTo>
                    <a:pt x="7" y="82"/>
                    <a:pt x="7" y="82"/>
                    <a:pt x="7" y="82"/>
                  </a:cubicBezTo>
                  <a:cubicBezTo>
                    <a:pt x="7" y="73"/>
                    <a:pt x="7" y="63"/>
                    <a:pt x="7" y="55"/>
                  </a:cubicBezTo>
                  <a:cubicBezTo>
                    <a:pt x="7" y="42"/>
                    <a:pt x="6" y="18"/>
                    <a:pt x="5" y="0"/>
                  </a:cubicBezTo>
                  <a:cubicBezTo>
                    <a:pt x="81" y="0"/>
                    <a:pt x="81" y="0"/>
                    <a:pt x="81" y="0"/>
                  </a:cubicBezTo>
                  <a:cubicBezTo>
                    <a:pt x="91" y="33"/>
                    <a:pt x="136" y="168"/>
                    <a:pt x="142" y="198"/>
                  </a:cubicBezTo>
                  <a:cubicBezTo>
                    <a:pt x="142" y="198"/>
                    <a:pt x="142" y="198"/>
                    <a:pt x="142" y="198"/>
                  </a:cubicBezTo>
                  <a:cubicBezTo>
                    <a:pt x="154" y="159"/>
                    <a:pt x="189" y="48"/>
                    <a:pt x="206" y="0"/>
                  </a:cubicBezTo>
                  <a:cubicBezTo>
                    <a:pt x="281" y="0"/>
                    <a:pt x="281" y="0"/>
                    <a:pt x="281" y="0"/>
                  </a:cubicBezTo>
                  <a:cubicBezTo>
                    <a:pt x="281" y="77"/>
                    <a:pt x="281" y="77"/>
                    <a:pt x="281" y="77"/>
                  </a:cubicBezTo>
                  <a:cubicBezTo>
                    <a:pt x="283" y="170"/>
                    <a:pt x="283" y="170"/>
                    <a:pt x="283" y="170"/>
                  </a:cubicBezTo>
                  <a:cubicBezTo>
                    <a:pt x="283" y="193"/>
                    <a:pt x="286" y="218"/>
                    <a:pt x="288" y="241"/>
                  </a:cubicBezTo>
                  <a:cubicBezTo>
                    <a:pt x="234" y="241"/>
                    <a:pt x="234" y="241"/>
                    <a:pt x="234" y="241"/>
                  </a:cubicBezTo>
                  <a:cubicBezTo>
                    <a:pt x="236" y="218"/>
                    <a:pt x="236" y="184"/>
                    <a:pt x="235" y="170"/>
                  </a:cubicBezTo>
                  <a:cubicBezTo>
                    <a:pt x="233" y="50"/>
                    <a:pt x="233" y="50"/>
                    <a:pt x="233" y="50"/>
                  </a:cubicBezTo>
                  <a:cubicBezTo>
                    <a:pt x="232" y="50"/>
                    <a:pt x="232" y="50"/>
                    <a:pt x="232" y="50"/>
                  </a:cubicBezTo>
                  <a:cubicBezTo>
                    <a:pt x="213" y="102"/>
                    <a:pt x="181" y="198"/>
                    <a:pt x="170" y="241"/>
                  </a:cubicBezTo>
                  <a:cubicBezTo>
                    <a:pt x="112" y="247"/>
                    <a:pt x="112" y="247"/>
                    <a:pt x="112" y="247"/>
                  </a:cubicBezTo>
                  <a:cubicBezTo>
                    <a:pt x="103" y="203"/>
                    <a:pt x="69" y="110"/>
                    <a:pt x="49" y="50"/>
                  </a:cubicBezTo>
                  <a:cubicBezTo>
                    <a:pt x="48" y="50"/>
                    <a:pt x="48" y="50"/>
                    <a:pt x="48" y="50"/>
                  </a:cubicBezTo>
                  <a:cubicBezTo>
                    <a:pt x="45" y="170"/>
                    <a:pt x="45" y="170"/>
                    <a:pt x="45" y="170"/>
                  </a:cubicBezTo>
                  <a:cubicBezTo>
                    <a:pt x="44" y="194"/>
                    <a:pt x="46" y="221"/>
                    <a:pt x="48" y="241"/>
                  </a:cubicBezTo>
                  <a:lnTo>
                    <a:pt x="0" y="24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7" name="Freeform 13"/>
            <p:cNvSpPr>
              <a:spLocks noEditPoints="1"/>
            </p:cNvSpPr>
            <p:nvPr/>
          </p:nvSpPr>
          <p:spPr bwMode="black">
            <a:xfrm>
              <a:off x="4516438" y="3044826"/>
              <a:ext cx="555625" cy="627063"/>
            </a:xfrm>
            <a:custGeom>
              <a:avLst/>
              <a:gdLst>
                <a:gd name="T0" fmla="*/ 120 w 163"/>
                <a:gd name="T1" fmla="*/ 178 h 184"/>
                <a:gd name="T2" fmla="*/ 118 w 163"/>
                <a:gd name="T3" fmla="*/ 149 h 184"/>
                <a:gd name="T4" fmla="*/ 117 w 163"/>
                <a:gd name="T5" fmla="*/ 149 h 184"/>
                <a:gd name="T6" fmla="*/ 56 w 163"/>
                <a:gd name="T7" fmla="*/ 184 h 184"/>
                <a:gd name="T8" fmla="*/ 0 w 163"/>
                <a:gd name="T9" fmla="*/ 130 h 184"/>
                <a:gd name="T10" fmla="*/ 96 w 163"/>
                <a:gd name="T11" fmla="*/ 61 h 184"/>
                <a:gd name="T12" fmla="*/ 115 w 163"/>
                <a:gd name="T13" fmla="*/ 62 h 184"/>
                <a:gd name="T14" fmla="*/ 69 w 163"/>
                <a:gd name="T15" fmla="*/ 32 h 184"/>
                <a:gd name="T16" fmla="*/ 22 w 163"/>
                <a:gd name="T17" fmla="*/ 39 h 184"/>
                <a:gd name="T18" fmla="*/ 22 w 163"/>
                <a:gd name="T19" fmla="*/ 7 h 184"/>
                <a:gd name="T20" fmla="*/ 78 w 163"/>
                <a:gd name="T21" fmla="*/ 0 h 184"/>
                <a:gd name="T22" fmla="*/ 157 w 163"/>
                <a:gd name="T23" fmla="*/ 84 h 184"/>
                <a:gd name="T24" fmla="*/ 157 w 163"/>
                <a:gd name="T25" fmla="*/ 119 h 184"/>
                <a:gd name="T26" fmla="*/ 163 w 163"/>
                <a:gd name="T27" fmla="*/ 178 h 184"/>
                <a:gd name="T28" fmla="*/ 120 w 163"/>
                <a:gd name="T29" fmla="*/ 178 h 184"/>
                <a:gd name="T30" fmla="*/ 115 w 163"/>
                <a:gd name="T31" fmla="*/ 92 h 184"/>
                <a:gd name="T32" fmla="*/ 96 w 163"/>
                <a:gd name="T33" fmla="*/ 90 h 184"/>
                <a:gd name="T34" fmla="*/ 46 w 163"/>
                <a:gd name="T35" fmla="*/ 125 h 184"/>
                <a:gd name="T36" fmla="*/ 73 w 163"/>
                <a:gd name="T37" fmla="*/ 147 h 184"/>
                <a:gd name="T38" fmla="*/ 115 w 163"/>
                <a:gd name="T39" fmla="*/ 98 h 184"/>
                <a:gd name="T40" fmla="*/ 115 w 163"/>
                <a:gd name="T41"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84">
                  <a:moveTo>
                    <a:pt x="120" y="178"/>
                  </a:moveTo>
                  <a:cubicBezTo>
                    <a:pt x="119" y="169"/>
                    <a:pt x="118" y="158"/>
                    <a:pt x="118" y="149"/>
                  </a:cubicBezTo>
                  <a:cubicBezTo>
                    <a:pt x="117" y="149"/>
                    <a:pt x="117" y="149"/>
                    <a:pt x="117" y="149"/>
                  </a:cubicBezTo>
                  <a:cubicBezTo>
                    <a:pt x="107" y="164"/>
                    <a:pt x="90" y="184"/>
                    <a:pt x="56" y="184"/>
                  </a:cubicBezTo>
                  <a:cubicBezTo>
                    <a:pt x="24" y="184"/>
                    <a:pt x="0" y="163"/>
                    <a:pt x="0" y="130"/>
                  </a:cubicBezTo>
                  <a:cubicBezTo>
                    <a:pt x="0" y="86"/>
                    <a:pt x="40" y="61"/>
                    <a:pt x="96" y="61"/>
                  </a:cubicBezTo>
                  <a:cubicBezTo>
                    <a:pt x="103" y="61"/>
                    <a:pt x="109" y="61"/>
                    <a:pt x="115" y="62"/>
                  </a:cubicBezTo>
                  <a:cubicBezTo>
                    <a:pt x="113" y="44"/>
                    <a:pt x="104" y="32"/>
                    <a:pt x="69" y="32"/>
                  </a:cubicBezTo>
                  <a:cubicBezTo>
                    <a:pt x="51" y="32"/>
                    <a:pt x="31" y="37"/>
                    <a:pt x="22" y="39"/>
                  </a:cubicBezTo>
                  <a:cubicBezTo>
                    <a:pt x="22" y="7"/>
                    <a:pt x="22" y="7"/>
                    <a:pt x="22" y="7"/>
                  </a:cubicBezTo>
                  <a:cubicBezTo>
                    <a:pt x="32" y="4"/>
                    <a:pt x="50" y="0"/>
                    <a:pt x="78" y="0"/>
                  </a:cubicBezTo>
                  <a:cubicBezTo>
                    <a:pt x="155" y="0"/>
                    <a:pt x="157" y="42"/>
                    <a:pt x="157" y="84"/>
                  </a:cubicBezTo>
                  <a:cubicBezTo>
                    <a:pt x="157" y="119"/>
                    <a:pt x="157" y="119"/>
                    <a:pt x="157" y="119"/>
                  </a:cubicBezTo>
                  <a:cubicBezTo>
                    <a:pt x="157" y="140"/>
                    <a:pt x="160" y="162"/>
                    <a:pt x="163" y="178"/>
                  </a:cubicBezTo>
                  <a:lnTo>
                    <a:pt x="120" y="178"/>
                  </a:lnTo>
                  <a:close/>
                  <a:moveTo>
                    <a:pt x="115" y="92"/>
                  </a:moveTo>
                  <a:cubicBezTo>
                    <a:pt x="108" y="91"/>
                    <a:pt x="103" y="90"/>
                    <a:pt x="96" y="90"/>
                  </a:cubicBezTo>
                  <a:cubicBezTo>
                    <a:pt x="65" y="90"/>
                    <a:pt x="46" y="105"/>
                    <a:pt x="46" y="125"/>
                  </a:cubicBezTo>
                  <a:cubicBezTo>
                    <a:pt x="46" y="138"/>
                    <a:pt x="57" y="147"/>
                    <a:pt x="73" y="147"/>
                  </a:cubicBezTo>
                  <a:cubicBezTo>
                    <a:pt x="101" y="147"/>
                    <a:pt x="115" y="120"/>
                    <a:pt x="115" y="98"/>
                  </a:cubicBezTo>
                  <a:lnTo>
                    <a:pt x="115" y="92"/>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8" name="Freeform 14"/>
            <p:cNvSpPr>
              <a:spLocks/>
            </p:cNvSpPr>
            <p:nvPr/>
          </p:nvSpPr>
          <p:spPr bwMode="black">
            <a:xfrm>
              <a:off x="5170488" y="3044826"/>
              <a:ext cx="371475" cy="606425"/>
            </a:xfrm>
            <a:custGeom>
              <a:avLst/>
              <a:gdLst>
                <a:gd name="T0" fmla="*/ 8 w 109"/>
                <a:gd name="T1" fmla="*/ 178 h 178"/>
                <a:gd name="T2" fmla="*/ 10 w 109"/>
                <a:gd name="T3" fmla="*/ 120 h 178"/>
                <a:gd name="T4" fmla="*/ 10 w 109"/>
                <a:gd name="T5" fmla="*/ 79 h 178"/>
                <a:gd name="T6" fmla="*/ 0 w 109"/>
                <a:gd name="T7" fmla="*/ 8 h 178"/>
                <a:gd name="T8" fmla="*/ 45 w 109"/>
                <a:gd name="T9" fmla="*/ 4 h 178"/>
                <a:gd name="T10" fmla="*/ 50 w 109"/>
                <a:gd name="T11" fmla="*/ 30 h 178"/>
                <a:gd name="T12" fmla="*/ 51 w 109"/>
                <a:gd name="T13" fmla="*/ 30 h 178"/>
                <a:gd name="T14" fmla="*/ 99 w 109"/>
                <a:gd name="T15" fmla="*/ 0 h 178"/>
                <a:gd name="T16" fmla="*/ 107 w 109"/>
                <a:gd name="T17" fmla="*/ 0 h 178"/>
                <a:gd name="T18" fmla="*/ 109 w 109"/>
                <a:gd name="T19" fmla="*/ 39 h 178"/>
                <a:gd name="T20" fmla="*/ 94 w 109"/>
                <a:gd name="T21" fmla="*/ 37 h 178"/>
                <a:gd name="T22" fmla="*/ 56 w 109"/>
                <a:gd name="T23" fmla="*/ 99 h 178"/>
                <a:gd name="T24" fmla="*/ 56 w 109"/>
                <a:gd name="T25" fmla="*/ 120 h 178"/>
                <a:gd name="T26" fmla="*/ 58 w 109"/>
                <a:gd name="T27" fmla="*/ 178 h 178"/>
                <a:gd name="T28" fmla="*/ 8 w 109"/>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78">
                  <a:moveTo>
                    <a:pt x="8" y="178"/>
                  </a:moveTo>
                  <a:cubicBezTo>
                    <a:pt x="9" y="159"/>
                    <a:pt x="10" y="140"/>
                    <a:pt x="10" y="120"/>
                  </a:cubicBezTo>
                  <a:cubicBezTo>
                    <a:pt x="10" y="79"/>
                    <a:pt x="10" y="79"/>
                    <a:pt x="10" y="79"/>
                  </a:cubicBezTo>
                  <a:cubicBezTo>
                    <a:pt x="10" y="54"/>
                    <a:pt x="5" y="32"/>
                    <a:pt x="0" y="8"/>
                  </a:cubicBezTo>
                  <a:cubicBezTo>
                    <a:pt x="45" y="4"/>
                    <a:pt x="45" y="4"/>
                    <a:pt x="45" y="4"/>
                  </a:cubicBezTo>
                  <a:cubicBezTo>
                    <a:pt x="47" y="12"/>
                    <a:pt x="49" y="21"/>
                    <a:pt x="50" y="30"/>
                  </a:cubicBezTo>
                  <a:cubicBezTo>
                    <a:pt x="51" y="30"/>
                    <a:pt x="51" y="30"/>
                    <a:pt x="51" y="30"/>
                  </a:cubicBezTo>
                  <a:cubicBezTo>
                    <a:pt x="58" y="14"/>
                    <a:pt x="80" y="0"/>
                    <a:pt x="99" y="0"/>
                  </a:cubicBezTo>
                  <a:cubicBezTo>
                    <a:pt x="102" y="0"/>
                    <a:pt x="104" y="0"/>
                    <a:pt x="107" y="0"/>
                  </a:cubicBezTo>
                  <a:cubicBezTo>
                    <a:pt x="109" y="39"/>
                    <a:pt x="109" y="39"/>
                    <a:pt x="109" y="39"/>
                  </a:cubicBezTo>
                  <a:cubicBezTo>
                    <a:pt x="103" y="38"/>
                    <a:pt x="99" y="37"/>
                    <a:pt x="94" y="37"/>
                  </a:cubicBezTo>
                  <a:cubicBezTo>
                    <a:pt x="56" y="37"/>
                    <a:pt x="56" y="63"/>
                    <a:pt x="56" y="99"/>
                  </a:cubicBezTo>
                  <a:cubicBezTo>
                    <a:pt x="56" y="120"/>
                    <a:pt x="56" y="120"/>
                    <a:pt x="56" y="120"/>
                  </a:cubicBezTo>
                  <a:cubicBezTo>
                    <a:pt x="56" y="134"/>
                    <a:pt x="57" y="159"/>
                    <a:pt x="58" y="178"/>
                  </a:cubicBezTo>
                  <a:lnTo>
                    <a:pt x="8" y="17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9" name="Freeform 15"/>
            <p:cNvSpPr>
              <a:spLocks noEditPoints="1"/>
            </p:cNvSpPr>
            <p:nvPr/>
          </p:nvSpPr>
          <p:spPr bwMode="black">
            <a:xfrm>
              <a:off x="5607050" y="2757488"/>
              <a:ext cx="600075" cy="893763"/>
            </a:xfrm>
            <a:custGeom>
              <a:avLst/>
              <a:gdLst>
                <a:gd name="T0" fmla="*/ 5 w 176"/>
                <a:gd name="T1" fmla="*/ 262 h 262"/>
                <a:gd name="T2" fmla="*/ 6 w 176"/>
                <a:gd name="T3" fmla="*/ 191 h 262"/>
                <a:gd name="T4" fmla="*/ 6 w 176"/>
                <a:gd name="T5" fmla="*/ 97 h 262"/>
                <a:gd name="T6" fmla="*/ 0 w 176"/>
                <a:gd name="T7" fmla="*/ 3 h 262"/>
                <a:gd name="T8" fmla="*/ 54 w 176"/>
                <a:gd name="T9" fmla="*/ 0 h 262"/>
                <a:gd name="T10" fmla="*/ 52 w 176"/>
                <a:gd name="T11" fmla="*/ 64 h 262"/>
                <a:gd name="T12" fmla="*/ 52 w 176"/>
                <a:gd name="T13" fmla="*/ 191 h 262"/>
                <a:gd name="T14" fmla="*/ 54 w 176"/>
                <a:gd name="T15" fmla="*/ 262 h 262"/>
                <a:gd name="T16" fmla="*/ 5 w 176"/>
                <a:gd name="T17" fmla="*/ 262 h 262"/>
                <a:gd name="T18" fmla="*/ 54 w 176"/>
                <a:gd name="T19" fmla="*/ 171 h 262"/>
                <a:gd name="T20" fmla="*/ 106 w 176"/>
                <a:gd name="T21" fmla="*/ 92 h 262"/>
                <a:gd name="T22" fmla="*/ 161 w 176"/>
                <a:gd name="T23" fmla="*/ 88 h 262"/>
                <a:gd name="T24" fmla="*/ 118 w 176"/>
                <a:gd name="T25" fmla="*/ 143 h 262"/>
                <a:gd name="T26" fmla="*/ 101 w 176"/>
                <a:gd name="T27" fmla="*/ 168 h 262"/>
                <a:gd name="T28" fmla="*/ 127 w 176"/>
                <a:gd name="T29" fmla="*/ 201 h 262"/>
                <a:gd name="T30" fmla="*/ 176 w 176"/>
                <a:gd name="T31" fmla="*/ 262 h 262"/>
                <a:gd name="T32" fmla="*/ 118 w 176"/>
                <a:gd name="T33" fmla="*/ 262 h 262"/>
                <a:gd name="T34" fmla="*/ 54 w 176"/>
                <a:gd name="T35" fmla="*/ 1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62">
                  <a:moveTo>
                    <a:pt x="5" y="262"/>
                  </a:moveTo>
                  <a:cubicBezTo>
                    <a:pt x="5" y="238"/>
                    <a:pt x="6" y="218"/>
                    <a:pt x="6" y="191"/>
                  </a:cubicBezTo>
                  <a:cubicBezTo>
                    <a:pt x="6" y="97"/>
                    <a:pt x="6" y="97"/>
                    <a:pt x="6" y="97"/>
                  </a:cubicBezTo>
                  <a:cubicBezTo>
                    <a:pt x="6" y="82"/>
                    <a:pt x="6" y="42"/>
                    <a:pt x="0" y="3"/>
                  </a:cubicBezTo>
                  <a:cubicBezTo>
                    <a:pt x="54" y="0"/>
                    <a:pt x="54" y="0"/>
                    <a:pt x="54" y="0"/>
                  </a:cubicBezTo>
                  <a:cubicBezTo>
                    <a:pt x="54" y="27"/>
                    <a:pt x="52" y="46"/>
                    <a:pt x="52" y="64"/>
                  </a:cubicBezTo>
                  <a:cubicBezTo>
                    <a:pt x="52" y="191"/>
                    <a:pt x="52" y="191"/>
                    <a:pt x="52" y="191"/>
                  </a:cubicBezTo>
                  <a:cubicBezTo>
                    <a:pt x="52" y="215"/>
                    <a:pt x="52" y="238"/>
                    <a:pt x="54" y="262"/>
                  </a:cubicBezTo>
                  <a:lnTo>
                    <a:pt x="5" y="262"/>
                  </a:lnTo>
                  <a:close/>
                  <a:moveTo>
                    <a:pt x="54" y="171"/>
                  </a:moveTo>
                  <a:cubicBezTo>
                    <a:pt x="106" y="92"/>
                    <a:pt x="106" y="92"/>
                    <a:pt x="106" y="92"/>
                  </a:cubicBezTo>
                  <a:cubicBezTo>
                    <a:pt x="161" y="88"/>
                    <a:pt x="161" y="88"/>
                    <a:pt x="161" y="88"/>
                  </a:cubicBezTo>
                  <a:cubicBezTo>
                    <a:pt x="146" y="107"/>
                    <a:pt x="131" y="125"/>
                    <a:pt x="118" y="143"/>
                  </a:cubicBezTo>
                  <a:cubicBezTo>
                    <a:pt x="101" y="168"/>
                    <a:pt x="101" y="168"/>
                    <a:pt x="101" y="168"/>
                  </a:cubicBezTo>
                  <a:cubicBezTo>
                    <a:pt x="127" y="201"/>
                    <a:pt x="127" y="201"/>
                    <a:pt x="127" y="201"/>
                  </a:cubicBezTo>
                  <a:cubicBezTo>
                    <a:pt x="144" y="225"/>
                    <a:pt x="162" y="247"/>
                    <a:pt x="176" y="262"/>
                  </a:cubicBezTo>
                  <a:cubicBezTo>
                    <a:pt x="118" y="262"/>
                    <a:pt x="118" y="262"/>
                    <a:pt x="118" y="262"/>
                  </a:cubicBezTo>
                  <a:lnTo>
                    <a:pt x="54" y="17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0" name="Freeform 16"/>
            <p:cNvSpPr>
              <a:spLocks noEditPoints="1"/>
            </p:cNvSpPr>
            <p:nvPr/>
          </p:nvSpPr>
          <p:spPr bwMode="black">
            <a:xfrm>
              <a:off x="6192838" y="3044826"/>
              <a:ext cx="566738" cy="627063"/>
            </a:xfrm>
            <a:custGeom>
              <a:avLst/>
              <a:gdLst>
                <a:gd name="T0" fmla="*/ 150 w 166"/>
                <a:gd name="T1" fmla="*/ 179 h 184"/>
                <a:gd name="T2" fmla="*/ 105 w 166"/>
                <a:gd name="T3" fmla="*/ 184 h 184"/>
                <a:gd name="T4" fmla="*/ 0 w 166"/>
                <a:gd name="T5" fmla="*/ 81 h 184"/>
                <a:gd name="T6" fmla="*/ 84 w 166"/>
                <a:gd name="T7" fmla="*/ 0 h 184"/>
                <a:gd name="T8" fmla="*/ 166 w 166"/>
                <a:gd name="T9" fmla="*/ 89 h 184"/>
                <a:gd name="T10" fmla="*/ 166 w 166"/>
                <a:gd name="T11" fmla="*/ 100 h 184"/>
                <a:gd name="T12" fmla="*/ 46 w 166"/>
                <a:gd name="T13" fmla="*/ 100 h 184"/>
                <a:gd name="T14" fmla="*/ 111 w 166"/>
                <a:gd name="T15" fmla="*/ 147 h 184"/>
                <a:gd name="T16" fmla="*/ 150 w 166"/>
                <a:gd name="T17" fmla="*/ 141 h 184"/>
                <a:gd name="T18" fmla="*/ 150 w 166"/>
                <a:gd name="T19" fmla="*/ 179 h 184"/>
                <a:gd name="T20" fmla="*/ 120 w 166"/>
                <a:gd name="T21" fmla="*/ 71 h 184"/>
                <a:gd name="T22" fmla="*/ 85 w 166"/>
                <a:gd name="T23" fmla="*/ 37 h 184"/>
                <a:gd name="T24" fmla="*/ 46 w 166"/>
                <a:gd name="T25" fmla="*/ 71 h 184"/>
                <a:gd name="T26" fmla="*/ 120 w 166"/>
                <a:gd name="T27" fmla="*/ 7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184">
                  <a:moveTo>
                    <a:pt x="150" y="179"/>
                  </a:moveTo>
                  <a:cubicBezTo>
                    <a:pt x="135" y="182"/>
                    <a:pt x="120" y="184"/>
                    <a:pt x="105" y="184"/>
                  </a:cubicBezTo>
                  <a:cubicBezTo>
                    <a:pt x="39" y="184"/>
                    <a:pt x="0" y="140"/>
                    <a:pt x="0" y="81"/>
                  </a:cubicBezTo>
                  <a:cubicBezTo>
                    <a:pt x="0" y="33"/>
                    <a:pt x="35" y="0"/>
                    <a:pt x="84" y="0"/>
                  </a:cubicBezTo>
                  <a:cubicBezTo>
                    <a:pt x="148" y="0"/>
                    <a:pt x="166" y="49"/>
                    <a:pt x="166" y="89"/>
                  </a:cubicBezTo>
                  <a:cubicBezTo>
                    <a:pt x="166" y="92"/>
                    <a:pt x="166" y="96"/>
                    <a:pt x="166" y="100"/>
                  </a:cubicBezTo>
                  <a:cubicBezTo>
                    <a:pt x="46" y="100"/>
                    <a:pt x="46" y="100"/>
                    <a:pt x="46" y="100"/>
                  </a:cubicBezTo>
                  <a:cubicBezTo>
                    <a:pt x="47" y="116"/>
                    <a:pt x="59" y="147"/>
                    <a:pt x="111" y="147"/>
                  </a:cubicBezTo>
                  <a:cubicBezTo>
                    <a:pt x="124" y="147"/>
                    <a:pt x="137" y="144"/>
                    <a:pt x="150" y="141"/>
                  </a:cubicBezTo>
                  <a:lnTo>
                    <a:pt x="150" y="179"/>
                  </a:lnTo>
                  <a:close/>
                  <a:moveTo>
                    <a:pt x="120" y="71"/>
                  </a:moveTo>
                  <a:cubicBezTo>
                    <a:pt x="120" y="57"/>
                    <a:pt x="108" y="37"/>
                    <a:pt x="85" y="37"/>
                  </a:cubicBezTo>
                  <a:cubicBezTo>
                    <a:pt x="58" y="37"/>
                    <a:pt x="47" y="58"/>
                    <a:pt x="46" y="71"/>
                  </a:cubicBezTo>
                  <a:lnTo>
                    <a:pt x="120" y="71"/>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1" name="Freeform 17"/>
            <p:cNvSpPr>
              <a:spLocks/>
            </p:cNvSpPr>
            <p:nvPr/>
          </p:nvSpPr>
          <p:spPr bwMode="black">
            <a:xfrm>
              <a:off x="6783388" y="2890838"/>
              <a:ext cx="392113" cy="781050"/>
            </a:xfrm>
            <a:custGeom>
              <a:avLst/>
              <a:gdLst>
                <a:gd name="T0" fmla="*/ 112 w 115"/>
                <a:gd name="T1" fmla="*/ 227 h 229"/>
                <a:gd name="T2" fmla="*/ 92 w 115"/>
                <a:gd name="T3" fmla="*/ 229 h 229"/>
                <a:gd name="T4" fmla="*/ 33 w 115"/>
                <a:gd name="T5" fmla="*/ 168 h 229"/>
                <a:gd name="T6" fmla="*/ 33 w 115"/>
                <a:gd name="T7" fmla="*/ 83 h 229"/>
                <a:gd name="T8" fmla="*/ 0 w 115"/>
                <a:gd name="T9" fmla="*/ 85 h 229"/>
                <a:gd name="T10" fmla="*/ 2 w 115"/>
                <a:gd name="T11" fmla="*/ 51 h 229"/>
                <a:gd name="T12" fmla="*/ 33 w 115"/>
                <a:gd name="T13" fmla="*/ 51 h 229"/>
                <a:gd name="T14" fmla="*/ 33 w 115"/>
                <a:gd name="T15" fmla="*/ 17 h 229"/>
                <a:gd name="T16" fmla="*/ 82 w 115"/>
                <a:gd name="T17" fmla="*/ 0 h 229"/>
                <a:gd name="T18" fmla="*/ 79 w 115"/>
                <a:gd name="T19" fmla="*/ 45 h 229"/>
                <a:gd name="T20" fmla="*/ 79 w 115"/>
                <a:gd name="T21" fmla="*/ 51 h 229"/>
                <a:gd name="T22" fmla="*/ 115 w 115"/>
                <a:gd name="T23" fmla="*/ 49 h 229"/>
                <a:gd name="T24" fmla="*/ 113 w 115"/>
                <a:gd name="T25" fmla="*/ 83 h 229"/>
                <a:gd name="T26" fmla="*/ 79 w 115"/>
                <a:gd name="T27" fmla="*/ 83 h 229"/>
                <a:gd name="T28" fmla="*/ 79 w 115"/>
                <a:gd name="T29" fmla="*/ 152 h 229"/>
                <a:gd name="T30" fmla="*/ 104 w 115"/>
                <a:gd name="T31" fmla="*/ 192 h 229"/>
                <a:gd name="T32" fmla="*/ 115 w 115"/>
                <a:gd name="T33" fmla="*/ 191 h 229"/>
                <a:gd name="T34" fmla="*/ 112 w 115"/>
                <a:gd name="T35" fmla="*/ 2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29">
                  <a:moveTo>
                    <a:pt x="112" y="227"/>
                  </a:moveTo>
                  <a:cubicBezTo>
                    <a:pt x="105" y="228"/>
                    <a:pt x="99" y="229"/>
                    <a:pt x="92" y="229"/>
                  </a:cubicBezTo>
                  <a:cubicBezTo>
                    <a:pt x="69" y="229"/>
                    <a:pt x="33" y="221"/>
                    <a:pt x="33" y="168"/>
                  </a:cubicBezTo>
                  <a:cubicBezTo>
                    <a:pt x="33" y="83"/>
                    <a:pt x="33" y="83"/>
                    <a:pt x="33" y="83"/>
                  </a:cubicBezTo>
                  <a:cubicBezTo>
                    <a:pt x="25" y="83"/>
                    <a:pt x="13" y="84"/>
                    <a:pt x="0" y="85"/>
                  </a:cubicBezTo>
                  <a:cubicBezTo>
                    <a:pt x="2" y="51"/>
                    <a:pt x="2" y="51"/>
                    <a:pt x="2" y="51"/>
                  </a:cubicBezTo>
                  <a:cubicBezTo>
                    <a:pt x="33" y="51"/>
                    <a:pt x="33" y="51"/>
                    <a:pt x="33" y="51"/>
                  </a:cubicBezTo>
                  <a:cubicBezTo>
                    <a:pt x="33" y="17"/>
                    <a:pt x="33" y="17"/>
                    <a:pt x="33" y="17"/>
                  </a:cubicBezTo>
                  <a:cubicBezTo>
                    <a:pt x="82" y="0"/>
                    <a:pt x="82" y="0"/>
                    <a:pt x="82" y="0"/>
                  </a:cubicBezTo>
                  <a:cubicBezTo>
                    <a:pt x="80" y="15"/>
                    <a:pt x="79" y="38"/>
                    <a:pt x="79" y="45"/>
                  </a:cubicBezTo>
                  <a:cubicBezTo>
                    <a:pt x="79" y="51"/>
                    <a:pt x="79" y="51"/>
                    <a:pt x="79" y="51"/>
                  </a:cubicBezTo>
                  <a:cubicBezTo>
                    <a:pt x="88" y="51"/>
                    <a:pt x="100" y="51"/>
                    <a:pt x="115" y="49"/>
                  </a:cubicBezTo>
                  <a:cubicBezTo>
                    <a:pt x="113" y="83"/>
                    <a:pt x="113" y="83"/>
                    <a:pt x="113" y="83"/>
                  </a:cubicBezTo>
                  <a:cubicBezTo>
                    <a:pt x="79" y="83"/>
                    <a:pt x="79" y="83"/>
                    <a:pt x="79" y="83"/>
                  </a:cubicBezTo>
                  <a:cubicBezTo>
                    <a:pt x="79" y="152"/>
                    <a:pt x="79" y="152"/>
                    <a:pt x="79" y="152"/>
                  </a:cubicBezTo>
                  <a:cubicBezTo>
                    <a:pt x="79" y="176"/>
                    <a:pt x="79" y="192"/>
                    <a:pt x="104" y="192"/>
                  </a:cubicBezTo>
                  <a:cubicBezTo>
                    <a:pt x="107" y="192"/>
                    <a:pt x="111" y="191"/>
                    <a:pt x="115" y="191"/>
                  </a:cubicBezTo>
                  <a:lnTo>
                    <a:pt x="112" y="227"/>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2" name="Freeform 18"/>
            <p:cNvSpPr>
              <a:spLocks noEditPoints="1"/>
            </p:cNvSpPr>
            <p:nvPr/>
          </p:nvSpPr>
          <p:spPr bwMode="black">
            <a:xfrm>
              <a:off x="7277100" y="2757488"/>
              <a:ext cx="187325" cy="893763"/>
            </a:xfrm>
            <a:custGeom>
              <a:avLst/>
              <a:gdLst>
                <a:gd name="T0" fmla="*/ 2 w 55"/>
                <a:gd name="T1" fmla="*/ 31 h 262"/>
                <a:gd name="T2" fmla="*/ 0 w 55"/>
                <a:gd name="T3" fmla="*/ 4 h 262"/>
                <a:gd name="T4" fmla="*/ 53 w 55"/>
                <a:gd name="T5" fmla="*/ 0 h 262"/>
                <a:gd name="T6" fmla="*/ 51 w 55"/>
                <a:gd name="T7" fmla="*/ 31 h 262"/>
                <a:gd name="T8" fmla="*/ 51 w 55"/>
                <a:gd name="T9" fmla="*/ 51 h 262"/>
                <a:gd name="T10" fmla="*/ 2 w 55"/>
                <a:gd name="T11" fmla="*/ 54 h 262"/>
                <a:gd name="T12" fmla="*/ 2 w 55"/>
                <a:gd name="T13" fmla="*/ 31 h 262"/>
                <a:gd name="T14" fmla="*/ 6 w 55"/>
                <a:gd name="T15" fmla="*/ 262 h 262"/>
                <a:gd name="T16" fmla="*/ 7 w 55"/>
                <a:gd name="T17" fmla="*/ 204 h 262"/>
                <a:gd name="T18" fmla="*/ 7 w 55"/>
                <a:gd name="T19" fmla="*/ 163 h 262"/>
                <a:gd name="T20" fmla="*/ 2 w 55"/>
                <a:gd name="T21" fmla="*/ 92 h 262"/>
                <a:gd name="T22" fmla="*/ 55 w 55"/>
                <a:gd name="T23" fmla="*/ 88 h 262"/>
                <a:gd name="T24" fmla="*/ 53 w 55"/>
                <a:gd name="T25" fmla="*/ 142 h 262"/>
                <a:gd name="T26" fmla="*/ 53 w 55"/>
                <a:gd name="T27" fmla="*/ 204 h 262"/>
                <a:gd name="T28" fmla="*/ 55 w 55"/>
                <a:gd name="T29" fmla="*/ 262 h 262"/>
                <a:gd name="T30" fmla="*/ 6 w 55"/>
                <a:gd name="T3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262">
                  <a:moveTo>
                    <a:pt x="2" y="31"/>
                  </a:moveTo>
                  <a:cubicBezTo>
                    <a:pt x="2" y="22"/>
                    <a:pt x="1" y="14"/>
                    <a:pt x="0" y="4"/>
                  </a:cubicBezTo>
                  <a:cubicBezTo>
                    <a:pt x="53" y="0"/>
                    <a:pt x="53" y="0"/>
                    <a:pt x="53" y="0"/>
                  </a:cubicBezTo>
                  <a:cubicBezTo>
                    <a:pt x="52" y="11"/>
                    <a:pt x="51" y="21"/>
                    <a:pt x="51" y="31"/>
                  </a:cubicBezTo>
                  <a:cubicBezTo>
                    <a:pt x="51" y="51"/>
                    <a:pt x="51" y="51"/>
                    <a:pt x="51" y="51"/>
                  </a:cubicBezTo>
                  <a:cubicBezTo>
                    <a:pt x="2" y="54"/>
                    <a:pt x="2" y="54"/>
                    <a:pt x="2" y="54"/>
                  </a:cubicBezTo>
                  <a:lnTo>
                    <a:pt x="2" y="31"/>
                  </a:lnTo>
                  <a:close/>
                  <a:moveTo>
                    <a:pt x="6" y="262"/>
                  </a:moveTo>
                  <a:cubicBezTo>
                    <a:pt x="6" y="243"/>
                    <a:pt x="7" y="224"/>
                    <a:pt x="7" y="204"/>
                  </a:cubicBezTo>
                  <a:cubicBezTo>
                    <a:pt x="7" y="163"/>
                    <a:pt x="7" y="163"/>
                    <a:pt x="7" y="163"/>
                  </a:cubicBezTo>
                  <a:cubicBezTo>
                    <a:pt x="7" y="138"/>
                    <a:pt x="5" y="116"/>
                    <a:pt x="2" y="92"/>
                  </a:cubicBezTo>
                  <a:cubicBezTo>
                    <a:pt x="55" y="88"/>
                    <a:pt x="55" y="88"/>
                    <a:pt x="55" y="88"/>
                  </a:cubicBezTo>
                  <a:cubicBezTo>
                    <a:pt x="53" y="114"/>
                    <a:pt x="53" y="124"/>
                    <a:pt x="53" y="142"/>
                  </a:cubicBezTo>
                  <a:cubicBezTo>
                    <a:pt x="53" y="204"/>
                    <a:pt x="53" y="204"/>
                    <a:pt x="53" y="204"/>
                  </a:cubicBezTo>
                  <a:cubicBezTo>
                    <a:pt x="53" y="224"/>
                    <a:pt x="54" y="243"/>
                    <a:pt x="55" y="262"/>
                  </a:cubicBezTo>
                  <a:lnTo>
                    <a:pt x="6" y="262"/>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3" name="Freeform 19"/>
            <p:cNvSpPr>
              <a:spLocks/>
            </p:cNvSpPr>
            <p:nvPr/>
          </p:nvSpPr>
          <p:spPr bwMode="black">
            <a:xfrm>
              <a:off x="7567613" y="3044826"/>
              <a:ext cx="582613" cy="606425"/>
            </a:xfrm>
            <a:custGeom>
              <a:avLst/>
              <a:gdLst>
                <a:gd name="T0" fmla="*/ 8 w 171"/>
                <a:gd name="T1" fmla="*/ 178 h 178"/>
                <a:gd name="T2" fmla="*/ 10 w 171"/>
                <a:gd name="T3" fmla="*/ 120 h 178"/>
                <a:gd name="T4" fmla="*/ 10 w 171"/>
                <a:gd name="T5" fmla="*/ 79 h 178"/>
                <a:gd name="T6" fmla="*/ 0 w 171"/>
                <a:gd name="T7" fmla="*/ 8 h 178"/>
                <a:gd name="T8" fmla="*/ 43 w 171"/>
                <a:gd name="T9" fmla="*/ 4 h 178"/>
                <a:gd name="T10" fmla="*/ 49 w 171"/>
                <a:gd name="T11" fmla="*/ 29 h 178"/>
                <a:gd name="T12" fmla="*/ 110 w 171"/>
                <a:gd name="T13" fmla="*/ 0 h 178"/>
                <a:gd name="T14" fmla="*/ 167 w 171"/>
                <a:gd name="T15" fmla="*/ 80 h 178"/>
                <a:gd name="T16" fmla="*/ 167 w 171"/>
                <a:gd name="T17" fmla="*/ 120 h 178"/>
                <a:gd name="T18" fmla="*/ 171 w 171"/>
                <a:gd name="T19" fmla="*/ 178 h 178"/>
                <a:gd name="T20" fmla="*/ 123 w 171"/>
                <a:gd name="T21" fmla="*/ 178 h 178"/>
                <a:gd name="T22" fmla="*/ 121 w 171"/>
                <a:gd name="T23" fmla="*/ 120 h 178"/>
                <a:gd name="T24" fmla="*/ 121 w 171"/>
                <a:gd name="T25" fmla="*/ 87 h 178"/>
                <a:gd name="T26" fmla="*/ 92 w 171"/>
                <a:gd name="T27" fmla="*/ 37 h 178"/>
                <a:gd name="T28" fmla="*/ 56 w 171"/>
                <a:gd name="T29" fmla="*/ 99 h 178"/>
                <a:gd name="T30" fmla="*/ 56 w 171"/>
                <a:gd name="T31" fmla="*/ 120 h 178"/>
                <a:gd name="T32" fmla="*/ 57 w 171"/>
                <a:gd name="T33" fmla="*/ 178 h 178"/>
                <a:gd name="T34" fmla="*/ 8 w 171"/>
                <a:gd name="T3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78">
                  <a:moveTo>
                    <a:pt x="8" y="178"/>
                  </a:moveTo>
                  <a:cubicBezTo>
                    <a:pt x="9" y="159"/>
                    <a:pt x="10" y="140"/>
                    <a:pt x="10" y="120"/>
                  </a:cubicBezTo>
                  <a:cubicBezTo>
                    <a:pt x="10" y="79"/>
                    <a:pt x="10" y="79"/>
                    <a:pt x="10" y="79"/>
                  </a:cubicBezTo>
                  <a:cubicBezTo>
                    <a:pt x="10" y="54"/>
                    <a:pt x="5" y="32"/>
                    <a:pt x="0" y="8"/>
                  </a:cubicBezTo>
                  <a:cubicBezTo>
                    <a:pt x="43" y="4"/>
                    <a:pt x="43" y="4"/>
                    <a:pt x="43" y="4"/>
                  </a:cubicBezTo>
                  <a:cubicBezTo>
                    <a:pt x="46" y="12"/>
                    <a:pt x="47" y="20"/>
                    <a:pt x="49" y="29"/>
                  </a:cubicBezTo>
                  <a:cubicBezTo>
                    <a:pt x="61" y="17"/>
                    <a:pt x="76" y="0"/>
                    <a:pt x="110" y="0"/>
                  </a:cubicBezTo>
                  <a:cubicBezTo>
                    <a:pt x="152" y="0"/>
                    <a:pt x="167" y="32"/>
                    <a:pt x="167" y="80"/>
                  </a:cubicBezTo>
                  <a:cubicBezTo>
                    <a:pt x="167" y="120"/>
                    <a:pt x="167" y="120"/>
                    <a:pt x="167" y="120"/>
                  </a:cubicBezTo>
                  <a:cubicBezTo>
                    <a:pt x="167" y="134"/>
                    <a:pt x="168" y="160"/>
                    <a:pt x="171" y="178"/>
                  </a:cubicBezTo>
                  <a:cubicBezTo>
                    <a:pt x="123" y="178"/>
                    <a:pt x="123" y="178"/>
                    <a:pt x="123" y="178"/>
                  </a:cubicBezTo>
                  <a:cubicBezTo>
                    <a:pt x="122" y="159"/>
                    <a:pt x="121" y="140"/>
                    <a:pt x="121" y="120"/>
                  </a:cubicBezTo>
                  <a:cubicBezTo>
                    <a:pt x="121" y="87"/>
                    <a:pt x="121" y="87"/>
                    <a:pt x="121" y="87"/>
                  </a:cubicBezTo>
                  <a:cubicBezTo>
                    <a:pt x="121" y="57"/>
                    <a:pt x="115" y="37"/>
                    <a:pt x="92" y="37"/>
                  </a:cubicBezTo>
                  <a:cubicBezTo>
                    <a:pt x="63" y="37"/>
                    <a:pt x="56" y="57"/>
                    <a:pt x="56" y="99"/>
                  </a:cubicBezTo>
                  <a:cubicBezTo>
                    <a:pt x="56" y="120"/>
                    <a:pt x="56" y="120"/>
                    <a:pt x="56" y="120"/>
                  </a:cubicBezTo>
                  <a:cubicBezTo>
                    <a:pt x="56" y="134"/>
                    <a:pt x="57" y="159"/>
                    <a:pt x="57" y="178"/>
                  </a:cubicBezTo>
                  <a:lnTo>
                    <a:pt x="8" y="178"/>
                  </a:ln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54" name="Freeform 20"/>
            <p:cNvSpPr>
              <a:spLocks noEditPoints="1"/>
            </p:cNvSpPr>
            <p:nvPr/>
          </p:nvSpPr>
          <p:spPr bwMode="black">
            <a:xfrm>
              <a:off x="8251825" y="3044826"/>
              <a:ext cx="641350" cy="887413"/>
            </a:xfrm>
            <a:custGeom>
              <a:avLst/>
              <a:gdLst>
                <a:gd name="T0" fmla="*/ 188 w 188"/>
                <a:gd name="T1" fmla="*/ 3 h 260"/>
                <a:gd name="T2" fmla="*/ 181 w 188"/>
                <a:gd name="T3" fmla="*/ 88 h 260"/>
                <a:gd name="T4" fmla="*/ 183 w 188"/>
                <a:gd name="T5" fmla="*/ 165 h 260"/>
                <a:gd name="T6" fmla="*/ 74 w 188"/>
                <a:gd name="T7" fmla="*/ 260 h 260"/>
                <a:gd name="T8" fmla="*/ 20 w 188"/>
                <a:gd name="T9" fmla="*/ 255 h 260"/>
                <a:gd name="T10" fmla="*/ 18 w 188"/>
                <a:gd name="T11" fmla="*/ 216 h 260"/>
                <a:gd name="T12" fmla="*/ 73 w 188"/>
                <a:gd name="T13" fmla="*/ 222 h 260"/>
                <a:gd name="T14" fmla="*/ 139 w 188"/>
                <a:gd name="T15" fmla="*/ 165 h 260"/>
                <a:gd name="T16" fmla="*/ 139 w 188"/>
                <a:gd name="T17" fmla="*/ 152 h 260"/>
                <a:gd name="T18" fmla="*/ 138 w 188"/>
                <a:gd name="T19" fmla="*/ 152 h 260"/>
                <a:gd name="T20" fmla="*/ 81 w 188"/>
                <a:gd name="T21" fmla="*/ 184 h 260"/>
                <a:gd name="T22" fmla="*/ 0 w 188"/>
                <a:gd name="T23" fmla="*/ 88 h 260"/>
                <a:gd name="T24" fmla="*/ 83 w 188"/>
                <a:gd name="T25" fmla="*/ 0 h 260"/>
                <a:gd name="T26" fmla="*/ 142 w 188"/>
                <a:gd name="T27" fmla="*/ 28 h 260"/>
                <a:gd name="T28" fmla="*/ 146 w 188"/>
                <a:gd name="T29" fmla="*/ 6 h 260"/>
                <a:gd name="T30" fmla="*/ 188 w 188"/>
                <a:gd name="T31" fmla="*/ 3 h 260"/>
                <a:gd name="T32" fmla="*/ 92 w 188"/>
                <a:gd name="T33" fmla="*/ 147 h 260"/>
                <a:gd name="T34" fmla="*/ 137 w 188"/>
                <a:gd name="T35" fmla="*/ 88 h 260"/>
                <a:gd name="T36" fmla="*/ 92 w 188"/>
                <a:gd name="T37" fmla="*/ 37 h 260"/>
                <a:gd name="T38" fmla="*/ 46 w 188"/>
                <a:gd name="T39" fmla="*/ 88 h 260"/>
                <a:gd name="T40" fmla="*/ 92 w 188"/>
                <a:gd name="T41" fmla="*/ 14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260">
                  <a:moveTo>
                    <a:pt x="188" y="3"/>
                  </a:moveTo>
                  <a:cubicBezTo>
                    <a:pt x="185" y="28"/>
                    <a:pt x="181" y="70"/>
                    <a:pt x="181" y="88"/>
                  </a:cubicBezTo>
                  <a:cubicBezTo>
                    <a:pt x="181" y="102"/>
                    <a:pt x="183" y="139"/>
                    <a:pt x="183" y="165"/>
                  </a:cubicBezTo>
                  <a:cubicBezTo>
                    <a:pt x="183" y="233"/>
                    <a:pt x="150" y="260"/>
                    <a:pt x="74" y="260"/>
                  </a:cubicBezTo>
                  <a:cubicBezTo>
                    <a:pt x="56" y="260"/>
                    <a:pt x="38" y="257"/>
                    <a:pt x="20" y="255"/>
                  </a:cubicBezTo>
                  <a:cubicBezTo>
                    <a:pt x="18" y="216"/>
                    <a:pt x="18" y="216"/>
                    <a:pt x="18" y="216"/>
                  </a:cubicBezTo>
                  <a:cubicBezTo>
                    <a:pt x="37" y="219"/>
                    <a:pt x="55" y="222"/>
                    <a:pt x="73" y="222"/>
                  </a:cubicBezTo>
                  <a:cubicBezTo>
                    <a:pt x="133" y="222"/>
                    <a:pt x="139" y="200"/>
                    <a:pt x="139" y="165"/>
                  </a:cubicBezTo>
                  <a:cubicBezTo>
                    <a:pt x="139" y="152"/>
                    <a:pt x="139" y="152"/>
                    <a:pt x="139" y="152"/>
                  </a:cubicBezTo>
                  <a:cubicBezTo>
                    <a:pt x="138" y="152"/>
                    <a:pt x="138" y="152"/>
                    <a:pt x="138" y="152"/>
                  </a:cubicBezTo>
                  <a:cubicBezTo>
                    <a:pt x="131" y="165"/>
                    <a:pt x="119" y="184"/>
                    <a:pt x="81" y="184"/>
                  </a:cubicBezTo>
                  <a:cubicBezTo>
                    <a:pt x="32" y="184"/>
                    <a:pt x="0" y="145"/>
                    <a:pt x="0" y="88"/>
                  </a:cubicBezTo>
                  <a:cubicBezTo>
                    <a:pt x="0" y="36"/>
                    <a:pt x="32" y="0"/>
                    <a:pt x="83" y="0"/>
                  </a:cubicBezTo>
                  <a:cubicBezTo>
                    <a:pt x="118" y="0"/>
                    <a:pt x="133" y="19"/>
                    <a:pt x="142" y="28"/>
                  </a:cubicBezTo>
                  <a:cubicBezTo>
                    <a:pt x="143" y="20"/>
                    <a:pt x="144" y="14"/>
                    <a:pt x="146" y="6"/>
                  </a:cubicBezTo>
                  <a:lnTo>
                    <a:pt x="188" y="3"/>
                  </a:lnTo>
                  <a:close/>
                  <a:moveTo>
                    <a:pt x="92" y="147"/>
                  </a:moveTo>
                  <a:cubicBezTo>
                    <a:pt x="121" y="147"/>
                    <a:pt x="137" y="123"/>
                    <a:pt x="137" y="88"/>
                  </a:cubicBezTo>
                  <a:cubicBezTo>
                    <a:pt x="137" y="55"/>
                    <a:pt x="121" y="37"/>
                    <a:pt x="92" y="37"/>
                  </a:cubicBezTo>
                  <a:cubicBezTo>
                    <a:pt x="63" y="37"/>
                    <a:pt x="46" y="58"/>
                    <a:pt x="46" y="88"/>
                  </a:cubicBezTo>
                  <a:cubicBezTo>
                    <a:pt x="46" y="122"/>
                    <a:pt x="65" y="147"/>
                    <a:pt x="92" y="147"/>
                  </a:cubicBezTo>
                  <a:close/>
                </a:path>
              </a:pathLst>
            </a:custGeom>
            <a:solidFill>
              <a:srgbClr val="2F46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grpSp>
    </p:spTree>
    <p:extLst>
      <p:ext uri="{BB962C8B-B14F-4D97-AF65-F5344CB8AC3E}">
        <p14:creationId xmlns:p14="http://schemas.microsoft.com/office/powerpoint/2010/main" val="2415956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opic &amp; Result_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2" y="97200"/>
            <a:ext cx="10883100" cy="612000"/>
          </a:xfrm>
          <a:prstGeom prst="rect">
            <a:avLst/>
          </a:prstGeom>
        </p:spPr>
        <p:txBody>
          <a:bodyPr wrap="square" lIns="0" tIns="0" rIns="0" bIns="0" anchor="ctr" anchorCtr="0">
            <a:noAutofit/>
          </a:bodyPr>
          <a:lstStyle>
            <a:lvl1pPr algn="l">
              <a:lnSpc>
                <a:spcPct val="90000"/>
              </a:lnSpc>
              <a:defRPr sz="2667" b="1"/>
            </a:lvl1pPr>
          </a:lstStyle>
          <a:p>
            <a:r>
              <a:rPr lang="en-US" noProof="0" dirty="0" err="1"/>
              <a:t>Titelmasterformat</a:t>
            </a:r>
            <a:r>
              <a:rPr lang="en-US" noProof="0" dirty="0"/>
              <a:t> </a:t>
            </a:r>
            <a:r>
              <a:rPr lang="en-US" noProof="0" dirty="0" err="1"/>
              <a:t>durch</a:t>
            </a:r>
            <a:r>
              <a:rPr lang="en-US" noProof="0" dirty="0"/>
              <a:t> </a:t>
            </a:r>
            <a:br>
              <a:rPr lang="en-US" noProof="0" dirty="0"/>
            </a:br>
            <a:r>
              <a:rPr lang="en-US" noProof="0" dirty="0" err="1"/>
              <a:t>Klicken</a:t>
            </a:r>
            <a:r>
              <a:rPr lang="en-US" noProof="0" dirty="0"/>
              <a:t> </a:t>
            </a:r>
            <a:r>
              <a:rPr lang="en-US" noProof="0" dirty="0" err="1"/>
              <a:t>bearbeiten</a:t>
            </a:r>
            <a:endParaRPr lang="en-US" noProof="0" dirty="0"/>
          </a:p>
        </p:txBody>
      </p:sp>
      <p:sp>
        <p:nvSpPr>
          <p:cNvPr id="42" name="Freeform 37"/>
          <p:cNvSpPr>
            <a:spLocks/>
          </p:cNvSpPr>
          <p:nvPr/>
        </p:nvSpPr>
        <p:spPr bwMode="auto">
          <a:xfrm>
            <a:off x="1536702" y="6553200"/>
            <a:ext cx="1598084"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43" name="Freeform 38"/>
          <p:cNvSpPr>
            <a:spLocks/>
          </p:cNvSpPr>
          <p:nvPr/>
        </p:nvSpPr>
        <p:spPr bwMode="auto">
          <a:xfrm>
            <a:off x="2" y="4794251"/>
            <a:ext cx="1570567"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chemeClr val="tx1">
                <a:alpha val="30196"/>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62" name="Inhaltsplatzhalter 2"/>
          <p:cNvSpPr>
            <a:spLocks noGrp="1"/>
          </p:cNvSpPr>
          <p:nvPr>
            <p:ph idx="1" hasCustomPrompt="1"/>
          </p:nvPr>
        </p:nvSpPr>
        <p:spPr>
          <a:xfrm>
            <a:off x="470400" y="979200"/>
            <a:ext cx="10320000" cy="5400000"/>
          </a:xfrm>
          <a:prstGeom prst="rect">
            <a:avLst/>
          </a:prstGeom>
        </p:spPr>
        <p:txBody>
          <a:bodyPr lIns="0" tIns="0" rIns="0" bIns="0"/>
          <a:lstStyle>
            <a:lvl1pPr marL="243411" indent="-243411">
              <a:lnSpc>
                <a:spcPct val="100000"/>
              </a:lnSpc>
              <a:spcBef>
                <a:spcPts val="1067"/>
              </a:spcBef>
              <a:buFont typeface="Arial" pitchFamily="34" charset="0"/>
              <a:buChar char="•"/>
              <a:defRPr sz="2400"/>
            </a:lvl1pPr>
            <a:lvl2pPr marL="478355" indent="-234945">
              <a:lnSpc>
                <a:spcPct val="100000"/>
              </a:lnSpc>
              <a:spcBef>
                <a:spcPts val="1067"/>
              </a:spcBef>
              <a:buClr>
                <a:schemeClr val="tx1"/>
              </a:buClr>
              <a:buFont typeface="Calibri" pitchFamily="34" charset="0"/>
              <a:buChar char="─"/>
              <a:defRPr sz="2133"/>
            </a:lvl2pPr>
            <a:lvl3pPr marL="717533" indent="-239178">
              <a:lnSpc>
                <a:spcPct val="100000"/>
              </a:lnSpc>
              <a:spcBef>
                <a:spcPts val="1067"/>
              </a:spcBef>
              <a:buClr>
                <a:schemeClr val="tx1"/>
              </a:buClr>
              <a:buFont typeface="Wingdings" pitchFamily="2" charset="2"/>
              <a:buChar char="§"/>
              <a:defRPr sz="1867"/>
            </a:lvl3pPr>
            <a:lvl4pPr marL="956709" indent="-239178">
              <a:lnSpc>
                <a:spcPct val="100000"/>
              </a:lnSpc>
              <a:spcBef>
                <a:spcPts val="1067"/>
              </a:spcBef>
              <a:defRPr sz="1600"/>
            </a:lvl4pPr>
            <a:lvl5pPr marL="1195887" indent="-239178">
              <a:lnSpc>
                <a:spcPct val="100000"/>
              </a:lnSpc>
              <a:spcBef>
                <a:spcPts val="1067"/>
              </a:spcBef>
              <a:buFont typeface="Calibri" pitchFamily="34" charset="0"/>
              <a:buChar char="─"/>
              <a:defRPr sz="1333"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sz="1600" noProof="0" dirty="0"/>
              <a:t>Fourth level</a:t>
            </a:r>
          </a:p>
          <a:p>
            <a:pPr lvl="4"/>
            <a:r>
              <a:rPr lang="en-US" sz="1333" noProof="0" dirty="0"/>
              <a:t>Fifth level</a:t>
            </a:r>
            <a:endParaRPr lang="en-US" noProof="0" dirty="0"/>
          </a:p>
          <a:p>
            <a:pPr lvl="3"/>
            <a:endParaRPr lang="en-US" noProof="0" dirty="0"/>
          </a:p>
        </p:txBody>
      </p:sp>
    </p:spTree>
    <p:extLst>
      <p:ext uri="{BB962C8B-B14F-4D97-AF65-F5344CB8AC3E}">
        <p14:creationId xmlns:p14="http://schemas.microsoft.com/office/powerpoint/2010/main" val="23249041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s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2002" y="293004"/>
            <a:ext cx="9314599" cy="492443"/>
          </a:xfrm>
        </p:spPr>
        <p:txBody>
          <a:bodyPr/>
          <a:lstStyle>
            <a:lvl1pPr>
              <a:lnSpc>
                <a:spcPct val="100000"/>
              </a:lnSpc>
              <a:spcBef>
                <a:spcPts val="0"/>
              </a:spcBef>
              <a:defRPr sz="3200" baseline="0"/>
            </a:lvl1pPr>
          </a:lstStyle>
          <a:p>
            <a:r>
              <a:rPr lang="en-US" dirty="0"/>
              <a:t>Click to add emphasis part of title</a:t>
            </a:r>
          </a:p>
        </p:txBody>
      </p:sp>
    </p:spTree>
    <p:extLst>
      <p:ext uri="{BB962C8B-B14F-4D97-AF65-F5344CB8AC3E}">
        <p14:creationId xmlns:p14="http://schemas.microsoft.com/office/powerpoint/2010/main" val="33397458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White plai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18401" y="97200"/>
            <a:ext cx="10883100" cy="612000"/>
          </a:xfrm>
          <a:prstGeom prst="rect">
            <a:avLst/>
          </a:prstGeom>
        </p:spPr>
        <p:txBody>
          <a:bodyPr wrap="square" lIns="0" tIns="0" rIns="0" bIns="0" anchor="ctr" anchorCtr="0">
            <a:noAutofit/>
          </a:bodyPr>
          <a:lstStyle>
            <a:lvl1pPr algn="l">
              <a:lnSpc>
                <a:spcPct val="90000"/>
              </a:lnSpc>
              <a:defRPr sz="2400" b="1"/>
            </a:lvl1pPr>
          </a:lstStyle>
          <a:p>
            <a:r>
              <a:rPr lang="en-US" noProof="0" dirty="0" err="1"/>
              <a:t>Titelmasterformat</a:t>
            </a:r>
            <a:r>
              <a:rPr lang="en-US" noProof="0" dirty="0"/>
              <a:t> </a:t>
            </a:r>
            <a:r>
              <a:rPr lang="en-US" noProof="0" dirty="0" err="1"/>
              <a:t>durch</a:t>
            </a:r>
            <a:r>
              <a:rPr lang="en-US" noProof="0" dirty="0"/>
              <a:t> </a:t>
            </a:r>
            <a:br>
              <a:rPr lang="en-US" noProof="0" dirty="0"/>
            </a:br>
            <a:r>
              <a:rPr lang="en-US" noProof="0" dirty="0" err="1"/>
              <a:t>Klicken</a:t>
            </a:r>
            <a:r>
              <a:rPr lang="en-US" noProof="0" dirty="0"/>
              <a:t> </a:t>
            </a:r>
            <a:r>
              <a:rPr lang="en-US" noProof="0" dirty="0" err="1"/>
              <a:t>bearbeiten</a:t>
            </a:r>
            <a:endParaRPr lang="en-US" noProof="0" dirty="0"/>
          </a:p>
        </p:txBody>
      </p:sp>
      <p:sp>
        <p:nvSpPr>
          <p:cNvPr id="44" name="Foliennummernplatzhalter 5"/>
          <p:cNvSpPr>
            <a:spLocks noGrp="1"/>
          </p:cNvSpPr>
          <p:nvPr>
            <p:ph type="sldNum" sz="quarter" idx="12"/>
          </p:nvPr>
        </p:nvSpPr>
        <p:spPr>
          <a:xfrm>
            <a:off x="11770037" y="6525365"/>
            <a:ext cx="222283" cy="225703"/>
          </a:xfrm>
          <a:prstGeom prst="rect">
            <a:avLst/>
          </a:prstGeom>
        </p:spPr>
        <p:txBody>
          <a:bodyPr wrap="none" lIns="0" tIns="0" rIns="0" bIns="0" anchor="b" anchorCtr="0">
            <a:spAutoFit/>
          </a:bodyPr>
          <a:lstStyle>
            <a:lvl1pPr algn="r">
              <a:defRPr sz="1467" b="1"/>
            </a:lvl1pPr>
          </a:lstStyle>
          <a:p>
            <a:fld id="{99DB18A3-D21F-4BB0-9E84-DFB029941648}" type="slidenum">
              <a:rPr lang="de-DE" smtClean="0">
                <a:solidFill>
                  <a:srgbClr val="1F497D"/>
                </a:solidFill>
              </a:rPr>
              <a:pPr/>
              <a:t>‹#›</a:t>
            </a:fld>
            <a:endParaRPr lang="de-DE" dirty="0">
              <a:solidFill>
                <a:srgbClr val="1F497D"/>
              </a:solidFill>
            </a:endParaRPr>
          </a:p>
        </p:txBody>
      </p:sp>
    </p:spTree>
    <p:extLst>
      <p:ext uri="{BB962C8B-B14F-4D97-AF65-F5344CB8AC3E}">
        <p14:creationId xmlns:p14="http://schemas.microsoft.com/office/powerpoint/2010/main" val="13913637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cSld name="Chapter">
    <p:bg>
      <p:bgPr>
        <a:solidFill>
          <a:schemeClr val="tx1"/>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2" y="950913"/>
            <a:ext cx="6347884"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8" name="Freeform 3"/>
          <p:cNvSpPr>
            <a:spLocks/>
          </p:cNvSpPr>
          <p:nvPr userDrawn="1"/>
        </p:nvSpPr>
        <p:spPr bwMode="auto">
          <a:xfrm>
            <a:off x="9914469" y="1541463"/>
            <a:ext cx="2281767"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11" name="Freeform 6"/>
          <p:cNvSpPr>
            <a:spLocks/>
          </p:cNvSpPr>
          <p:nvPr userDrawn="1"/>
        </p:nvSpPr>
        <p:spPr bwMode="auto">
          <a:xfrm>
            <a:off x="-4233" y="6272214"/>
            <a:ext cx="855133"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3" name="Untertitel 2"/>
          <p:cNvSpPr>
            <a:spLocks noGrp="1"/>
          </p:cNvSpPr>
          <p:nvPr>
            <p:ph type="subTitle" idx="1"/>
          </p:nvPr>
        </p:nvSpPr>
        <p:spPr>
          <a:xfrm>
            <a:off x="6105602" y="4680000"/>
            <a:ext cx="5907777" cy="1149032"/>
          </a:xfrm>
          <a:prstGeom prst="rect">
            <a:avLst/>
          </a:prstGeom>
        </p:spPr>
        <p:txBody>
          <a:bodyPr wrap="square" lIns="0" tIns="0" rIns="0" bIns="0">
            <a:spAutoFit/>
          </a:bodyPr>
          <a:lstStyle>
            <a:lvl1pPr marL="0" indent="0" algn="l">
              <a:lnSpc>
                <a:spcPct val="100000"/>
              </a:lnSpc>
              <a:spcBef>
                <a:spcPts val="1067"/>
              </a:spcBef>
              <a:buNone/>
              <a:defRPr sz="37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6" name="Foliennummernplatzhalter 5"/>
          <p:cNvSpPr>
            <a:spLocks noGrp="1"/>
          </p:cNvSpPr>
          <p:nvPr>
            <p:ph type="sldNum" sz="quarter" idx="12"/>
          </p:nvPr>
        </p:nvSpPr>
        <p:spPr>
          <a:xfrm>
            <a:off x="11729461" y="6504846"/>
            <a:ext cx="243656" cy="246221"/>
          </a:xfrm>
          <a:prstGeom prst="rect">
            <a:avLst/>
          </a:prstGeom>
        </p:spPr>
        <p:txBody>
          <a:bodyPr wrap="none" lIns="0" tIns="0" rIns="0" bIns="0" anchor="b" anchorCtr="0">
            <a:spAutoFit/>
          </a:bodyPr>
          <a:lstStyle>
            <a:lvl1pPr algn="r">
              <a:defRPr sz="1600" b="1">
                <a:solidFill>
                  <a:schemeClr val="bg1"/>
                </a:solidFill>
              </a:defRPr>
            </a:lvl1pPr>
          </a:lstStyle>
          <a:p>
            <a:fld id="{99DB18A3-D21F-4BB0-9E84-DFB029941648}" type="slidenum">
              <a:rPr lang="de-DE" smtClean="0">
                <a:solidFill>
                  <a:srgbClr val="FFFFFF"/>
                </a:solidFill>
              </a:rPr>
              <a:pPr/>
              <a:t>‹#›</a:t>
            </a:fld>
            <a:endParaRPr lang="de-DE" dirty="0">
              <a:solidFill>
                <a:srgbClr val="FFFFFF"/>
              </a:solidFill>
            </a:endParaRPr>
          </a:p>
        </p:txBody>
      </p:sp>
      <p:grpSp>
        <p:nvGrpSpPr>
          <p:cNvPr id="12" name="Group 18"/>
          <p:cNvGrpSpPr>
            <a:grpSpLocks noChangeAspect="1"/>
          </p:cNvGrpSpPr>
          <p:nvPr/>
        </p:nvGrpSpPr>
        <p:grpSpPr bwMode="auto">
          <a:xfrm>
            <a:off x="201602" y="151200"/>
            <a:ext cx="696383"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1F497D"/>
                </a:solidFill>
              </a:endParaRPr>
            </a:p>
          </p:txBody>
        </p:sp>
      </p:grpSp>
      <p:sp>
        <p:nvSpPr>
          <p:cNvPr id="31" name="Freeform 5"/>
          <p:cNvSpPr>
            <a:spLocks/>
          </p:cNvSpPr>
          <p:nvPr userDrawn="1"/>
        </p:nvSpPr>
        <p:spPr bwMode="ltGray">
          <a:xfrm>
            <a:off x="778936" y="5846764"/>
            <a:ext cx="1223433"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4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sp>
        <p:nvSpPr>
          <p:cNvPr id="2" name="Titel 1"/>
          <p:cNvSpPr>
            <a:spLocks noGrp="1"/>
          </p:cNvSpPr>
          <p:nvPr>
            <p:ph type="ctrTitle"/>
          </p:nvPr>
        </p:nvSpPr>
        <p:spPr>
          <a:xfrm>
            <a:off x="188386" y="2768998"/>
            <a:ext cx="5892183" cy="1329595"/>
          </a:xfrm>
          <a:prstGeom prst="rect">
            <a:avLst/>
          </a:prstGeom>
        </p:spPr>
        <p:txBody>
          <a:bodyPr wrap="square" lIns="0" tIns="0" rIns="0" bIns="0" anchor="ctr" anchorCtr="0">
            <a:spAutoFit/>
          </a:bodyPr>
          <a:lstStyle>
            <a:lvl1pPr>
              <a:lnSpc>
                <a:spcPct val="90000"/>
              </a:lnSpc>
              <a:defRPr sz="4800" b="1"/>
            </a:lvl1pPr>
          </a:lstStyle>
          <a:p>
            <a:r>
              <a:rPr lang="en-US" noProof="0" dirty="0"/>
              <a:t>Click to edit Master title style</a:t>
            </a:r>
          </a:p>
        </p:txBody>
      </p:sp>
      <p:grpSp>
        <p:nvGrpSpPr>
          <p:cNvPr id="49" name="Group 4"/>
          <p:cNvGrpSpPr>
            <a:grpSpLocks noChangeAspect="1"/>
          </p:cNvGrpSpPr>
          <p:nvPr userDrawn="1"/>
        </p:nvGrpSpPr>
        <p:grpSpPr bwMode="gray">
          <a:xfrm>
            <a:off x="201602" y="151200"/>
            <a:ext cx="695607" cy="468000"/>
            <a:chOff x="1352" y="681"/>
            <a:chExt cx="3519" cy="3153"/>
          </a:xfrm>
        </p:grpSpPr>
        <p:sp>
          <p:nvSpPr>
            <p:cNvPr id="50"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sz="2400">
                <a:solidFill>
                  <a:srgbClr val="1F497D"/>
                </a:solidFill>
              </a:endParaRPr>
            </a:p>
          </p:txBody>
        </p:sp>
        <p:sp>
          <p:nvSpPr>
            <p:cNvPr id="51"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2"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3"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4"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5"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6"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7"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8"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59"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sz="2400">
                <a:solidFill>
                  <a:srgbClr val="1F497D"/>
                </a:solidFill>
              </a:endParaRPr>
            </a:p>
          </p:txBody>
        </p:sp>
        <p:sp>
          <p:nvSpPr>
            <p:cNvPr id="60"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61"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62"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63"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sz="2400">
                <a:solidFill>
                  <a:srgbClr val="1F497D"/>
                </a:solidFill>
              </a:endParaRPr>
            </a:p>
          </p:txBody>
        </p:sp>
        <p:sp>
          <p:nvSpPr>
            <p:cNvPr id="64"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sz="2400">
                <a:solidFill>
                  <a:srgbClr val="1F497D"/>
                </a:solidFill>
              </a:endParaRPr>
            </a:p>
          </p:txBody>
        </p:sp>
      </p:grpSp>
      <p:sp>
        <p:nvSpPr>
          <p:cNvPr id="9" name="Line 4"/>
          <p:cNvSpPr>
            <a:spLocks noChangeShapeType="1"/>
          </p:cNvSpPr>
          <p:nvPr userDrawn="1"/>
        </p:nvSpPr>
        <p:spPr bwMode="auto">
          <a:xfrm flipH="1">
            <a:off x="6290734" y="2803526"/>
            <a:ext cx="3623733" cy="249239"/>
          </a:xfrm>
          <a:prstGeom prst="line">
            <a:avLst/>
          </a:prstGeom>
          <a:solidFill>
            <a:schemeClr val="bg1"/>
          </a:solidFill>
          <a:ln w="12700">
            <a:solidFill>
              <a:srgbClr val="FFFFFF">
                <a:alpha val="49804"/>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bodyPr>
          <a:lstStyle/>
          <a:p>
            <a:endParaRPr lang="en-US" sz="2400">
              <a:solidFill>
                <a:srgbClr val="1F497D"/>
              </a:solidFill>
            </a:endParaRPr>
          </a:p>
        </p:txBody>
      </p:sp>
      <p:grpSp>
        <p:nvGrpSpPr>
          <p:cNvPr id="42" name="Gruppieren 41"/>
          <p:cNvGrpSpPr>
            <a:grpSpLocks noChangeAspect="1"/>
          </p:cNvGrpSpPr>
          <p:nvPr userDrawn="1"/>
        </p:nvGrpSpPr>
        <p:grpSpPr bwMode="black">
          <a:xfrm>
            <a:off x="9149831" y="6566400"/>
            <a:ext cx="2117188" cy="216000"/>
            <a:chOff x="257175" y="2757488"/>
            <a:chExt cx="8636000" cy="1174751"/>
          </a:xfrm>
          <a:solidFill>
            <a:schemeClr val="bg1"/>
          </a:solidFill>
        </p:grpSpPr>
        <p:sp>
          <p:nvSpPr>
            <p:cNvPr id="43" name="Freeform 7"/>
            <p:cNvSpPr>
              <a:spLocks/>
            </p:cNvSpPr>
            <p:nvPr/>
          </p:nvSpPr>
          <p:spPr bwMode="black">
            <a:xfrm>
              <a:off x="257175" y="2828926"/>
              <a:ext cx="219075" cy="822325"/>
            </a:xfrm>
            <a:custGeom>
              <a:avLst/>
              <a:gdLst>
                <a:gd name="T0" fmla="*/ 5 w 64"/>
                <a:gd name="T1" fmla="*/ 241 h 241"/>
                <a:gd name="T2" fmla="*/ 7 w 64"/>
                <a:gd name="T3" fmla="*/ 179 h 241"/>
                <a:gd name="T4" fmla="*/ 7 w 64"/>
                <a:gd name="T5" fmla="*/ 84 h 241"/>
                <a:gd name="T6" fmla="*/ 0 w 64"/>
                <a:gd name="T7" fmla="*/ 0 h 241"/>
                <a:gd name="T8" fmla="*/ 59 w 64"/>
                <a:gd name="T9" fmla="*/ 0 h 241"/>
                <a:gd name="T10" fmla="*/ 58 w 64"/>
                <a:gd name="T11" fmla="*/ 68 h 241"/>
                <a:gd name="T12" fmla="*/ 58 w 64"/>
                <a:gd name="T13" fmla="*/ 156 h 241"/>
                <a:gd name="T14" fmla="*/ 64 w 64"/>
                <a:gd name="T15" fmla="*/ 241 h 241"/>
                <a:gd name="T16" fmla="*/ 5 w 64"/>
                <a:gd name="T1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1">
                  <a:moveTo>
                    <a:pt x="5" y="241"/>
                  </a:moveTo>
                  <a:cubicBezTo>
                    <a:pt x="6" y="222"/>
                    <a:pt x="7" y="206"/>
                    <a:pt x="7" y="179"/>
                  </a:cubicBezTo>
                  <a:cubicBezTo>
                    <a:pt x="7" y="84"/>
                    <a:pt x="7" y="84"/>
                    <a:pt x="7" y="84"/>
                  </a:cubicBezTo>
                  <a:cubicBezTo>
                    <a:pt x="7" y="50"/>
                    <a:pt x="5" y="25"/>
                    <a:pt x="0" y="0"/>
                  </a:cubicBezTo>
                  <a:cubicBezTo>
                    <a:pt x="59" y="0"/>
                    <a:pt x="59" y="0"/>
                    <a:pt x="59" y="0"/>
                  </a:cubicBezTo>
                  <a:cubicBezTo>
                    <a:pt x="59" y="17"/>
                    <a:pt x="58" y="41"/>
                    <a:pt x="58" y="68"/>
                  </a:cubicBezTo>
                  <a:cubicBezTo>
                    <a:pt x="58" y="156"/>
                    <a:pt x="58" y="156"/>
                    <a:pt x="58" y="156"/>
                  </a:cubicBezTo>
                  <a:cubicBezTo>
                    <a:pt x="58" y="181"/>
                    <a:pt x="61" y="218"/>
                    <a:pt x="64" y="241"/>
                  </a:cubicBezTo>
                  <a:lnTo>
                    <a:pt x="5"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4" name="Freeform 8"/>
            <p:cNvSpPr>
              <a:spLocks noEditPoints="1"/>
            </p:cNvSpPr>
            <p:nvPr/>
          </p:nvSpPr>
          <p:spPr bwMode="black">
            <a:xfrm>
              <a:off x="598488" y="3044826"/>
              <a:ext cx="633413" cy="873125"/>
            </a:xfrm>
            <a:custGeom>
              <a:avLst/>
              <a:gdLst>
                <a:gd name="T0" fmla="*/ 3 w 186"/>
                <a:gd name="T1" fmla="*/ 256 h 256"/>
                <a:gd name="T2" fmla="*/ 10 w 186"/>
                <a:gd name="T3" fmla="*/ 167 h 256"/>
                <a:gd name="T4" fmla="*/ 10 w 186"/>
                <a:gd name="T5" fmla="*/ 96 h 256"/>
                <a:gd name="T6" fmla="*/ 0 w 186"/>
                <a:gd name="T7" fmla="*/ 8 h 256"/>
                <a:gd name="T8" fmla="*/ 43 w 186"/>
                <a:gd name="T9" fmla="*/ 4 h 256"/>
                <a:gd name="T10" fmla="*/ 49 w 186"/>
                <a:gd name="T11" fmla="*/ 29 h 256"/>
                <a:gd name="T12" fmla="*/ 106 w 186"/>
                <a:gd name="T13" fmla="*/ 0 h 256"/>
                <a:gd name="T14" fmla="*/ 186 w 186"/>
                <a:gd name="T15" fmla="*/ 96 h 256"/>
                <a:gd name="T16" fmla="*/ 108 w 186"/>
                <a:gd name="T17" fmla="*/ 184 h 256"/>
                <a:gd name="T18" fmla="*/ 56 w 186"/>
                <a:gd name="T19" fmla="*/ 167 h 256"/>
                <a:gd name="T20" fmla="*/ 56 w 186"/>
                <a:gd name="T21" fmla="*/ 188 h 256"/>
                <a:gd name="T22" fmla="*/ 59 w 186"/>
                <a:gd name="T23" fmla="*/ 252 h 256"/>
                <a:gd name="T24" fmla="*/ 3 w 186"/>
                <a:gd name="T25" fmla="*/ 256 h 256"/>
                <a:gd name="T26" fmla="*/ 97 w 186"/>
                <a:gd name="T27" fmla="*/ 147 h 256"/>
                <a:gd name="T28" fmla="*/ 141 w 186"/>
                <a:gd name="T29" fmla="*/ 96 h 256"/>
                <a:gd name="T30" fmla="*/ 95 w 186"/>
                <a:gd name="T31" fmla="*/ 37 h 256"/>
                <a:gd name="T32" fmla="*/ 52 w 186"/>
                <a:gd name="T33" fmla="*/ 96 h 256"/>
                <a:gd name="T34" fmla="*/ 97 w 186"/>
                <a:gd name="T35" fmla="*/ 1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256">
                  <a:moveTo>
                    <a:pt x="3" y="256"/>
                  </a:moveTo>
                  <a:cubicBezTo>
                    <a:pt x="5" y="240"/>
                    <a:pt x="10" y="192"/>
                    <a:pt x="10" y="167"/>
                  </a:cubicBezTo>
                  <a:cubicBezTo>
                    <a:pt x="10" y="96"/>
                    <a:pt x="10" y="96"/>
                    <a:pt x="10" y="96"/>
                  </a:cubicBezTo>
                  <a:cubicBezTo>
                    <a:pt x="10" y="65"/>
                    <a:pt x="5" y="37"/>
                    <a:pt x="0" y="8"/>
                  </a:cubicBezTo>
                  <a:cubicBezTo>
                    <a:pt x="43" y="4"/>
                    <a:pt x="43" y="4"/>
                    <a:pt x="43" y="4"/>
                  </a:cubicBezTo>
                  <a:cubicBezTo>
                    <a:pt x="45" y="12"/>
                    <a:pt x="47" y="20"/>
                    <a:pt x="49" y="29"/>
                  </a:cubicBezTo>
                  <a:cubicBezTo>
                    <a:pt x="60" y="17"/>
                    <a:pt x="73" y="0"/>
                    <a:pt x="106" y="0"/>
                  </a:cubicBezTo>
                  <a:cubicBezTo>
                    <a:pt x="154" y="0"/>
                    <a:pt x="186" y="40"/>
                    <a:pt x="186" y="96"/>
                  </a:cubicBezTo>
                  <a:cubicBezTo>
                    <a:pt x="186" y="147"/>
                    <a:pt x="155" y="184"/>
                    <a:pt x="108" y="184"/>
                  </a:cubicBezTo>
                  <a:cubicBezTo>
                    <a:pt x="81" y="184"/>
                    <a:pt x="68" y="175"/>
                    <a:pt x="56" y="167"/>
                  </a:cubicBezTo>
                  <a:cubicBezTo>
                    <a:pt x="56" y="188"/>
                    <a:pt x="56" y="188"/>
                    <a:pt x="56" y="188"/>
                  </a:cubicBezTo>
                  <a:cubicBezTo>
                    <a:pt x="56" y="197"/>
                    <a:pt x="56" y="226"/>
                    <a:pt x="59" y="252"/>
                  </a:cubicBezTo>
                  <a:lnTo>
                    <a:pt x="3" y="256"/>
                  </a:lnTo>
                  <a:close/>
                  <a:moveTo>
                    <a:pt x="97" y="147"/>
                  </a:moveTo>
                  <a:cubicBezTo>
                    <a:pt x="126" y="147"/>
                    <a:pt x="141" y="126"/>
                    <a:pt x="141" y="96"/>
                  </a:cubicBezTo>
                  <a:cubicBezTo>
                    <a:pt x="141" y="62"/>
                    <a:pt x="122" y="37"/>
                    <a:pt x="95" y="37"/>
                  </a:cubicBezTo>
                  <a:cubicBezTo>
                    <a:pt x="66" y="37"/>
                    <a:pt x="52" y="61"/>
                    <a:pt x="52" y="96"/>
                  </a:cubicBezTo>
                  <a:cubicBezTo>
                    <a:pt x="52" y="129"/>
                    <a:pt x="69" y="147"/>
                    <a:pt x="97"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5" name="Freeform 9"/>
            <p:cNvSpPr>
              <a:spLocks/>
            </p:cNvSpPr>
            <p:nvPr/>
          </p:nvSpPr>
          <p:spPr bwMode="black">
            <a:xfrm>
              <a:off x="1308100" y="3044826"/>
              <a:ext cx="425450" cy="627063"/>
            </a:xfrm>
            <a:custGeom>
              <a:avLst/>
              <a:gdLst>
                <a:gd name="T0" fmla="*/ 107 w 125"/>
                <a:gd name="T1" fmla="*/ 38 h 184"/>
                <a:gd name="T2" fmla="*/ 77 w 125"/>
                <a:gd name="T3" fmla="*/ 34 h 184"/>
                <a:gd name="T4" fmla="*/ 46 w 125"/>
                <a:gd name="T5" fmla="*/ 48 h 184"/>
                <a:gd name="T6" fmla="*/ 82 w 125"/>
                <a:gd name="T7" fmla="*/ 77 h 184"/>
                <a:gd name="T8" fmla="*/ 125 w 125"/>
                <a:gd name="T9" fmla="*/ 132 h 184"/>
                <a:gd name="T10" fmla="*/ 53 w 125"/>
                <a:gd name="T11" fmla="*/ 184 h 184"/>
                <a:gd name="T12" fmla="*/ 4 w 125"/>
                <a:gd name="T13" fmla="*/ 176 h 184"/>
                <a:gd name="T14" fmla="*/ 4 w 125"/>
                <a:gd name="T15" fmla="*/ 139 h 184"/>
                <a:gd name="T16" fmla="*/ 55 w 125"/>
                <a:gd name="T17" fmla="*/ 150 h 184"/>
                <a:gd name="T18" fmla="*/ 79 w 125"/>
                <a:gd name="T19" fmla="*/ 133 h 184"/>
                <a:gd name="T20" fmla="*/ 44 w 125"/>
                <a:gd name="T21" fmla="*/ 104 h 184"/>
                <a:gd name="T22" fmla="*/ 0 w 125"/>
                <a:gd name="T23" fmla="*/ 48 h 184"/>
                <a:gd name="T24" fmla="*/ 69 w 125"/>
                <a:gd name="T25" fmla="*/ 0 h 184"/>
                <a:gd name="T26" fmla="*/ 107 w 125"/>
                <a:gd name="T27" fmla="*/ 3 h 184"/>
                <a:gd name="T28" fmla="*/ 107 w 125"/>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84">
                  <a:moveTo>
                    <a:pt x="107" y="38"/>
                  </a:moveTo>
                  <a:cubicBezTo>
                    <a:pt x="97" y="36"/>
                    <a:pt x="87" y="34"/>
                    <a:pt x="77" y="34"/>
                  </a:cubicBezTo>
                  <a:cubicBezTo>
                    <a:pt x="59" y="34"/>
                    <a:pt x="46" y="38"/>
                    <a:pt x="46" y="48"/>
                  </a:cubicBezTo>
                  <a:cubicBezTo>
                    <a:pt x="46" y="58"/>
                    <a:pt x="63" y="67"/>
                    <a:pt x="82" y="77"/>
                  </a:cubicBezTo>
                  <a:cubicBezTo>
                    <a:pt x="100" y="87"/>
                    <a:pt x="125" y="101"/>
                    <a:pt x="125" y="132"/>
                  </a:cubicBezTo>
                  <a:cubicBezTo>
                    <a:pt x="125" y="165"/>
                    <a:pt x="97" y="184"/>
                    <a:pt x="53" y="184"/>
                  </a:cubicBezTo>
                  <a:cubicBezTo>
                    <a:pt x="33" y="184"/>
                    <a:pt x="20" y="180"/>
                    <a:pt x="4" y="176"/>
                  </a:cubicBezTo>
                  <a:cubicBezTo>
                    <a:pt x="4" y="139"/>
                    <a:pt x="4" y="139"/>
                    <a:pt x="4" y="139"/>
                  </a:cubicBezTo>
                  <a:cubicBezTo>
                    <a:pt x="16" y="143"/>
                    <a:pt x="37" y="150"/>
                    <a:pt x="55" y="150"/>
                  </a:cubicBezTo>
                  <a:cubicBezTo>
                    <a:pt x="67" y="150"/>
                    <a:pt x="79" y="144"/>
                    <a:pt x="79" y="133"/>
                  </a:cubicBezTo>
                  <a:cubicBezTo>
                    <a:pt x="79" y="122"/>
                    <a:pt x="65" y="116"/>
                    <a:pt x="44" y="104"/>
                  </a:cubicBezTo>
                  <a:cubicBezTo>
                    <a:pt x="25" y="94"/>
                    <a:pt x="0" y="73"/>
                    <a:pt x="0" y="48"/>
                  </a:cubicBezTo>
                  <a:cubicBezTo>
                    <a:pt x="0" y="17"/>
                    <a:pt x="30" y="0"/>
                    <a:pt x="69" y="0"/>
                  </a:cubicBezTo>
                  <a:cubicBezTo>
                    <a:pt x="82" y="0"/>
                    <a:pt x="95" y="1"/>
                    <a:pt x="107" y="3"/>
                  </a:cubicBezTo>
                  <a:lnTo>
                    <a:pt x="10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6" name="Freeform 10"/>
            <p:cNvSpPr>
              <a:spLocks noEditPoints="1"/>
            </p:cNvSpPr>
            <p:nvPr/>
          </p:nvSpPr>
          <p:spPr bwMode="black">
            <a:xfrm>
              <a:off x="1792288" y="3044826"/>
              <a:ext cx="615950" cy="627063"/>
            </a:xfrm>
            <a:custGeom>
              <a:avLst/>
              <a:gdLst>
                <a:gd name="T0" fmla="*/ 0 w 181"/>
                <a:gd name="T1" fmla="*/ 91 h 184"/>
                <a:gd name="T2" fmla="*/ 91 w 181"/>
                <a:gd name="T3" fmla="*/ 0 h 184"/>
                <a:gd name="T4" fmla="*/ 181 w 181"/>
                <a:gd name="T5" fmla="*/ 91 h 184"/>
                <a:gd name="T6" fmla="*/ 91 w 181"/>
                <a:gd name="T7" fmla="*/ 184 h 184"/>
                <a:gd name="T8" fmla="*/ 0 w 181"/>
                <a:gd name="T9" fmla="*/ 91 h 184"/>
                <a:gd name="T10" fmla="*/ 91 w 181"/>
                <a:gd name="T11" fmla="*/ 147 h 184"/>
                <a:gd name="T12" fmla="*/ 135 w 181"/>
                <a:gd name="T13" fmla="*/ 91 h 184"/>
                <a:gd name="T14" fmla="*/ 91 w 181"/>
                <a:gd name="T15" fmla="*/ 37 h 184"/>
                <a:gd name="T16" fmla="*/ 46 w 181"/>
                <a:gd name="T17" fmla="*/ 91 h 184"/>
                <a:gd name="T18" fmla="*/ 91 w 181"/>
                <a:gd name="T19"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4">
                  <a:moveTo>
                    <a:pt x="0" y="91"/>
                  </a:moveTo>
                  <a:cubicBezTo>
                    <a:pt x="0" y="36"/>
                    <a:pt x="37" y="0"/>
                    <a:pt x="91" y="0"/>
                  </a:cubicBezTo>
                  <a:cubicBezTo>
                    <a:pt x="145" y="0"/>
                    <a:pt x="181" y="37"/>
                    <a:pt x="181" y="91"/>
                  </a:cubicBezTo>
                  <a:cubicBezTo>
                    <a:pt x="181" y="142"/>
                    <a:pt x="145" y="184"/>
                    <a:pt x="91" y="184"/>
                  </a:cubicBezTo>
                  <a:cubicBezTo>
                    <a:pt x="38" y="184"/>
                    <a:pt x="0" y="145"/>
                    <a:pt x="0" y="91"/>
                  </a:cubicBezTo>
                  <a:close/>
                  <a:moveTo>
                    <a:pt x="91" y="147"/>
                  </a:moveTo>
                  <a:cubicBezTo>
                    <a:pt x="121" y="147"/>
                    <a:pt x="135" y="123"/>
                    <a:pt x="135" y="91"/>
                  </a:cubicBezTo>
                  <a:cubicBezTo>
                    <a:pt x="135" y="57"/>
                    <a:pt x="121" y="37"/>
                    <a:pt x="91" y="37"/>
                  </a:cubicBezTo>
                  <a:cubicBezTo>
                    <a:pt x="61" y="37"/>
                    <a:pt x="46" y="59"/>
                    <a:pt x="46" y="91"/>
                  </a:cubicBezTo>
                  <a:cubicBezTo>
                    <a:pt x="46" y="123"/>
                    <a:pt x="63" y="147"/>
                    <a:pt x="91"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7" name="Freeform 11"/>
            <p:cNvSpPr>
              <a:spLocks/>
            </p:cNvSpPr>
            <p:nvPr/>
          </p:nvSpPr>
          <p:spPr bwMode="black">
            <a:xfrm>
              <a:off x="2490788" y="3044826"/>
              <a:ext cx="422275" cy="627063"/>
            </a:xfrm>
            <a:custGeom>
              <a:avLst/>
              <a:gdLst>
                <a:gd name="T0" fmla="*/ 106 w 124"/>
                <a:gd name="T1" fmla="*/ 38 h 184"/>
                <a:gd name="T2" fmla="*/ 76 w 124"/>
                <a:gd name="T3" fmla="*/ 34 h 184"/>
                <a:gd name="T4" fmla="*/ 45 w 124"/>
                <a:gd name="T5" fmla="*/ 48 h 184"/>
                <a:gd name="T6" fmla="*/ 81 w 124"/>
                <a:gd name="T7" fmla="*/ 77 h 184"/>
                <a:gd name="T8" fmla="*/ 124 w 124"/>
                <a:gd name="T9" fmla="*/ 132 h 184"/>
                <a:gd name="T10" fmla="*/ 52 w 124"/>
                <a:gd name="T11" fmla="*/ 184 h 184"/>
                <a:gd name="T12" fmla="*/ 3 w 124"/>
                <a:gd name="T13" fmla="*/ 176 h 184"/>
                <a:gd name="T14" fmla="*/ 3 w 124"/>
                <a:gd name="T15" fmla="*/ 139 h 184"/>
                <a:gd name="T16" fmla="*/ 54 w 124"/>
                <a:gd name="T17" fmla="*/ 150 h 184"/>
                <a:gd name="T18" fmla="*/ 78 w 124"/>
                <a:gd name="T19" fmla="*/ 133 h 184"/>
                <a:gd name="T20" fmla="*/ 43 w 124"/>
                <a:gd name="T21" fmla="*/ 104 h 184"/>
                <a:gd name="T22" fmla="*/ 0 w 124"/>
                <a:gd name="T23" fmla="*/ 48 h 184"/>
                <a:gd name="T24" fmla="*/ 68 w 124"/>
                <a:gd name="T25" fmla="*/ 0 h 184"/>
                <a:gd name="T26" fmla="*/ 106 w 124"/>
                <a:gd name="T27" fmla="*/ 3 h 184"/>
                <a:gd name="T28" fmla="*/ 106 w 124"/>
                <a:gd name="T29" fmla="*/ 3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4">
                  <a:moveTo>
                    <a:pt x="106" y="38"/>
                  </a:moveTo>
                  <a:cubicBezTo>
                    <a:pt x="96" y="36"/>
                    <a:pt x="86" y="34"/>
                    <a:pt x="76" y="34"/>
                  </a:cubicBezTo>
                  <a:cubicBezTo>
                    <a:pt x="58" y="34"/>
                    <a:pt x="45" y="38"/>
                    <a:pt x="45" y="48"/>
                  </a:cubicBezTo>
                  <a:cubicBezTo>
                    <a:pt x="45" y="58"/>
                    <a:pt x="62" y="67"/>
                    <a:pt x="81" y="77"/>
                  </a:cubicBezTo>
                  <a:cubicBezTo>
                    <a:pt x="99" y="87"/>
                    <a:pt x="124" y="101"/>
                    <a:pt x="124" y="132"/>
                  </a:cubicBezTo>
                  <a:cubicBezTo>
                    <a:pt x="124" y="165"/>
                    <a:pt x="96" y="184"/>
                    <a:pt x="52" y="184"/>
                  </a:cubicBezTo>
                  <a:cubicBezTo>
                    <a:pt x="33" y="184"/>
                    <a:pt x="19" y="180"/>
                    <a:pt x="3" y="176"/>
                  </a:cubicBezTo>
                  <a:cubicBezTo>
                    <a:pt x="3" y="139"/>
                    <a:pt x="3" y="139"/>
                    <a:pt x="3" y="139"/>
                  </a:cubicBezTo>
                  <a:cubicBezTo>
                    <a:pt x="15" y="143"/>
                    <a:pt x="36" y="150"/>
                    <a:pt x="54" y="150"/>
                  </a:cubicBezTo>
                  <a:cubicBezTo>
                    <a:pt x="66" y="150"/>
                    <a:pt x="78" y="144"/>
                    <a:pt x="78" y="133"/>
                  </a:cubicBezTo>
                  <a:cubicBezTo>
                    <a:pt x="78" y="122"/>
                    <a:pt x="64" y="116"/>
                    <a:pt x="43" y="104"/>
                  </a:cubicBezTo>
                  <a:cubicBezTo>
                    <a:pt x="24" y="94"/>
                    <a:pt x="0" y="73"/>
                    <a:pt x="0" y="48"/>
                  </a:cubicBezTo>
                  <a:cubicBezTo>
                    <a:pt x="0" y="17"/>
                    <a:pt x="29" y="0"/>
                    <a:pt x="68" y="0"/>
                  </a:cubicBezTo>
                  <a:cubicBezTo>
                    <a:pt x="81" y="0"/>
                    <a:pt x="94" y="1"/>
                    <a:pt x="106" y="3"/>
                  </a:cubicBezTo>
                  <a:lnTo>
                    <a:pt x="10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48" name="Freeform 12"/>
            <p:cNvSpPr>
              <a:spLocks/>
            </p:cNvSpPr>
            <p:nvPr/>
          </p:nvSpPr>
          <p:spPr bwMode="black">
            <a:xfrm>
              <a:off x="3424238" y="2828926"/>
              <a:ext cx="982663" cy="842963"/>
            </a:xfrm>
            <a:custGeom>
              <a:avLst/>
              <a:gdLst>
                <a:gd name="T0" fmla="*/ 0 w 288"/>
                <a:gd name="T1" fmla="*/ 241 h 247"/>
                <a:gd name="T2" fmla="*/ 4 w 288"/>
                <a:gd name="T3" fmla="*/ 170 h 247"/>
                <a:gd name="T4" fmla="*/ 7 w 288"/>
                <a:gd name="T5" fmla="*/ 82 h 247"/>
                <a:gd name="T6" fmla="*/ 7 w 288"/>
                <a:gd name="T7" fmla="*/ 55 h 247"/>
                <a:gd name="T8" fmla="*/ 5 w 288"/>
                <a:gd name="T9" fmla="*/ 0 h 247"/>
                <a:gd name="T10" fmla="*/ 81 w 288"/>
                <a:gd name="T11" fmla="*/ 0 h 247"/>
                <a:gd name="T12" fmla="*/ 142 w 288"/>
                <a:gd name="T13" fmla="*/ 198 h 247"/>
                <a:gd name="T14" fmla="*/ 142 w 288"/>
                <a:gd name="T15" fmla="*/ 198 h 247"/>
                <a:gd name="T16" fmla="*/ 206 w 288"/>
                <a:gd name="T17" fmla="*/ 0 h 247"/>
                <a:gd name="T18" fmla="*/ 281 w 288"/>
                <a:gd name="T19" fmla="*/ 0 h 247"/>
                <a:gd name="T20" fmla="*/ 281 w 288"/>
                <a:gd name="T21" fmla="*/ 77 h 247"/>
                <a:gd name="T22" fmla="*/ 283 w 288"/>
                <a:gd name="T23" fmla="*/ 170 h 247"/>
                <a:gd name="T24" fmla="*/ 288 w 288"/>
                <a:gd name="T25" fmla="*/ 241 h 247"/>
                <a:gd name="T26" fmla="*/ 234 w 288"/>
                <a:gd name="T27" fmla="*/ 241 h 247"/>
                <a:gd name="T28" fmla="*/ 235 w 288"/>
                <a:gd name="T29" fmla="*/ 170 h 247"/>
                <a:gd name="T30" fmla="*/ 233 w 288"/>
                <a:gd name="T31" fmla="*/ 50 h 247"/>
                <a:gd name="T32" fmla="*/ 232 w 288"/>
                <a:gd name="T33" fmla="*/ 50 h 247"/>
                <a:gd name="T34" fmla="*/ 170 w 288"/>
                <a:gd name="T35" fmla="*/ 241 h 247"/>
                <a:gd name="T36" fmla="*/ 112 w 288"/>
                <a:gd name="T37" fmla="*/ 247 h 247"/>
                <a:gd name="T38" fmla="*/ 49 w 288"/>
                <a:gd name="T39" fmla="*/ 50 h 247"/>
                <a:gd name="T40" fmla="*/ 48 w 288"/>
                <a:gd name="T41" fmla="*/ 50 h 247"/>
                <a:gd name="T42" fmla="*/ 45 w 288"/>
                <a:gd name="T43" fmla="*/ 170 h 247"/>
                <a:gd name="T44" fmla="*/ 48 w 288"/>
                <a:gd name="T45" fmla="*/ 241 h 247"/>
                <a:gd name="T46" fmla="*/ 0 w 288"/>
                <a:gd name="T4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247">
                  <a:moveTo>
                    <a:pt x="0" y="241"/>
                  </a:moveTo>
                  <a:cubicBezTo>
                    <a:pt x="1" y="225"/>
                    <a:pt x="3" y="200"/>
                    <a:pt x="4" y="170"/>
                  </a:cubicBezTo>
                  <a:cubicBezTo>
                    <a:pt x="7" y="82"/>
                    <a:pt x="7" y="82"/>
                    <a:pt x="7" y="82"/>
                  </a:cubicBezTo>
                  <a:cubicBezTo>
                    <a:pt x="7" y="73"/>
                    <a:pt x="7" y="63"/>
                    <a:pt x="7" y="55"/>
                  </a:cubicBezTo>
                  <a:cubicBezTo>
                    <a:pt x="7" y="42"/>
                    <a:pt x="6" y="18"/>
                    <a:pt x="5" y="0"/>
                  </a:cubicBezTo>
                  <a:cubicBezTo>
                    <a:pt x="81" y="0"/>
                    <a:pt x="81" y="0"/>
                    <a:pt x="81" y="0"/>
                  </a:cubicBezTo>
                  <a:cubicBezTo>
                    <a:pt x="91" y="33"/>
                    <a:pt x="136" y="168"/>
                    <a:pt x="142" y="198"/>
                  </a:cubicBezTo>
                  <a:cubicBezTo>
                    <a:pt x="142" y="198"/>
                    <a:pt x="142" y="198"/>
                    <a:pt x="142" y="198"/>
                  </a:cubicBezTo>
                  <a:cubicBezTo>
                    <a:pt x="154" y="159"/>
                    <a:pt x="189" y="48"/>
                    <a:pt x="206" y="0"/>
                  </a:cubicBezTo>
                  <a:cubicBezTo>
                    <a:pt x="281" y="0"/>
                    <a:pt x="281" y="0"/>
                    <a:pt x="281" y="0"/>
                  </a:cubicBezTo>
                  <a:cubicBezTo>
                    <a:pt x="281" y="77"/>
                    <a:pt x="281" y="77"/>
                    <a:pt x="281" y="77"/>
                  </a:cubicBezTo>
                  <a:cubicBezTo>
                    <a:pt x="283" y="170"/>
                    <a:pt x="283" y="170"/>
                    <a:pt x="283" y="170"/>
                  </a:cubicBezTo>
                  <a:cubicBezTo>
                    <a:pt x="283" y="193"/>
                    <a:pt x="286" y="218"/>
                    <a:pt x="288" y="241"/>
                  </a:cubicBezTo>
                  <a:cubicBezTo>
                    <a:pt x="234" y="241"/>
                    <a:pt x="234" y="241"/>
                    <a:pt x="234" y="241"/>
                  </a:cubicBezTo>
                  <a:cubicBezTo>
                    <a:pt x="236" y="218"/>
                    <a:pt x="236" y="184"/>
                    <a:pt x="235" y="170"/>
                  </a:cubicBezTo>
                  <a:cubicBezTo>
                    <a:pt x="233" y="50"/>
                    <a:pt x="233" y="50"/>
                    <a:pt x="233" y="50"/>
                  </a:cubicBezTo>
                  <a:cubicBezTo>
                    <a:pt x="232" y="50"/>
                    <a:pt x="232" y="50"/>
                    <a:pt x="232" y="50"/>
                  </a:cubicBezTo>
                  <a:cubicBezTo>
                    <a:pt x="213" y="102"/>
                    <a:pt x="181" y="198"/>
                    <a:pt x="170" y="241"/>
                  </a:cubicBezTo>
                  <a:cubicBezTo>
                    <a:pt x="112" y="247"/>
                    <a:pt x="112" y="247"/>
                    <a:pt x="112" y="247"/>
                  </a:cubicBezTo>
                  <a:cubicBezTo>
                    <a:pt x="103" y="203"/>
                    <a:pt x="69" y="110"/>
                    <a:pt x="49" y="50"/>
                  </a:cubicBezTo>
                  <a:cubicBezTo>
                    <a:pt x="48" y="50"/>
                    <a:pt x="48" y="50"/>
                    <a:pt x="48" y="50"/>
                  </a:cubicBezTo>
                  <a:cubicBezTo>
                    <a:pt x="45" y="170"/>
                    <a:pt x="45" y="170"/>
                    <a:pt x="45" y="170"/>
                  </a:cubicBezTo>
                  <a:cubicBezTo>
                    <a:pt x="44" y="194"/>
                    <a:pt x="46" y="221"/>
                    <a:pt x="48" y="241"/>
                  </a:cubicBezTo>
                  <a:lnTo>
                    <a:pt x="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5" name="Freeform 13"/>
            <p:cNvSpPr>
              <a:spLocks noEditPoints="1"/>
            </p:cNvSpPr>
            <p:nvPr/>
          </p:nvSpPr>
          <p:spPr bwMode="black">
            <a:xfrm>
              <a:off x="4516438" y="3044826"/>
              <a:ext cx="555625" cy="627063"/>
            </a:xfrm>
            <a:custGeom>
              <a:avLst/>
              <a:gdLst>
                <a:gd name="T0" fmla="*/ 120 w 163"/>
                <a:gd name="T1" fmla="*/ 178 h 184"/>
                <a:gd name="T2" fmla="*/ 118 w 163"/>
                <a:gd name="T3" fmla="*/ 149 h 184"/>
                <a:gd name="T4" fmla="*/ 117 w 163"/>
                <a:gd name="T5" fmla="*/ 149 h 184"/>
                <a:gd name="T6" fmla="*/ 56 w 163"/>
                <a:gd name="T7" fmla="*/ 184 h 184"/>
                <a:gd name="T8" fmla="*/ 0 w 163"/>
                <a:gd name="T9" fmla="*/ 130 h 184"/>
                <a:gd name="T10" fmla="*/ 96 w 163"/>
                <a:gd name="T11" fmla="*/ 61 h 184"/>
                <a:gd name="T12" fmla="*/ 115 w 163"/>
                <a:gd name="T13" fmla="*/ 62 h 184"/>
                <a:gd name="T14" fmla="*/ 69 w 163"/>
                <a:gd name="T15" fmla="*/ 32 h 184"/>
                <a:gd name="T16" fmla="*/ 22 w 163"/>
                <a:gd name="T17" fmla="*/ 39 h 184"/>
                <a:gd name="T18" fmla="*/ 22 w 163"/>
                <a:gd name="T19" fmla="*/ 7 h 184"/>
                <a:gd name="T20" fmla="*/ 78 w 163"/>
                <a:gd name="T21" fmla="*/ 0 h 184"/>
                <a:gd name="T22" fmla="*/ 157 w 163"/>
                <a:gd name="T23" fmla="*/ 84 h 184"/>
                <a:gd name="T24" fmla="*/ 157 w 163"/>
                <a:gd name="T25" fmla="*/ 119 h 184"/>
                <a:gd name="T26" fmla="*/ 163 w 163"/>
                <a:gd name="T27" fmla="*/ 178 h 184"/>
                <a:gd name="T28" fmla="*/ 120 w 163"/>
                <a:gd name="T29" fmla="*/ 178 h 184"/>
                <a:gd name="T30" fmla="*/ 115 w 163"/>
                <a:gd name="T31" fmla="*/ 92 h 184"/>
                <a:gd name="T32" fmla="*/ 96 w 163"/>
                <a:gd name="T33" fmla="*/ 90 h 184"/>
                <a:gd name="T34" fmla="*/ 46 w 163"/>
                <a:gd name="T35" fmla="*/ 125 h 184"/>
                <a:gd name="T36" fmla="*/ 73 w 163"/>
                <a:gd name="T37" fmla="*/ 147 h 184"/>
                <a:gd name="T38" fmla="*/ 115 w 163"/>
                <a:gd name="T39" fmla="*/ 98 h 184"/>
                <a:gd name="T40" fmla="*/ 115 w 163"/>
                <a:gd name="T41"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84">
                  <a:moveTo>
                    <a:pt x="120" y="178"/>
                  </a:moveTo>
                  <a:cubicBezTo>
                    <a:pt x="119" y="169"/>
                    <a:pt x="118" y="158"/>
                    <a:pt x="118" y="149"/>
                  </a:cubicBezTo>
                  <a:cubicBezTo>
                    <a:pt x="117" y="149"/>
                    <a:pt x="117" y="149"/>
                    <a:pt x="117" y="149"/>
                  </a:cubicBezTo>
                  <a:cubicBezTo>
                    <a:pt x="107" y="164"/>
                    <a:pt x="90" y="184"/>
                    <a:pt x="56" y="184"/>
                  </a:cubicBezTo>
                  <a:cubicBezTo>
                    <a:pt x="24" y="184"/>
                    <a:pt x="0" y="163"/>
                    <a:pt x="0" y="130"/>
                  </a:cubicBezTo>
                  <a:cubicBezTo>
                    <a:pt x="0" y="86"/>
                    <a:pt x="40" y="61"/>
                    <a:pt x="96" y="61"/>
                  </a:cubicBezTo>
                  <a:cubicBezTo>
                    <a:pt x="103" y="61"/>
                    <a:pt x="109" y="61"/>
                    <a:pt x="115" y="62"/>
                  </a:cubicBezTo>
                  <a:cubicBezTo>
                    <a:pt x="113" y="44"/>
                    <a:pt x="104" y="32"/>
                    <a:pt x="69" y="32"/>
                  </a:cubicBezTo>
                  <a:cubicBezTo>
                    <a:pt x="51" y="32"/>
                    <a:pt x="31" y="37"/>
                    <a:pt x="22" y="39"/>
                  </a:cubicBezTo>
                  <a:cubicBezTo>
                    <a:pt x="22" y="7"/>
                    <a:pt x="22" y="7"/>
                    <a:pt x="22" y="7"/>
                  </a:cubicBezTo>
                  <a:cubicBezTo>
                    <a:pt x="32" y="4"/>
                    <a:pt x="50" y="0"/>
                    <a:pt x="78" y="0"/>
                  </a:cubicBezTo>
                  <a:cubicBezTo>
                    <a:pt x="155" y="0"/>
                    <a:pt x="157" y="42"/>
                    <a:pt x="157" y="84"/>
                  </a:cubicBezTo>
                  <a:cubicBezTo>
                    <a:pt x="157" y="119"/>
                    <a:pt x="157" y="119"/>
                    <a:pt x="157" y="119"/>
                  </a:cubicBezTo>
                  <a:cubicBezTo>
                    <a:pt x="157" y="140"/>
                    <a:pt x="160" y="162"/>
                    <a:pt x="163" y="178"/>
                  </a:cubicBezTo>
                  <a:lnTo>
                    <a:pt x="120" y="178"/>
                  </a:lnTo>
                  <a:close/>
                  <a:moveTo>
                    <a:pt x="115" y="92"/>
                  </a:moveTo>
                  <a:cubicBezTo>
                    <a:pt x="108" y="91"/>
                    <a:pt x="103" y="90"/>
                    <a:pt x="96" y="90"/>
                  </a:cubicBezTo>
                  <a:cubicBezTo>
                    <a:pt x="65" y="90"/>
                    <a:pt x="46" y="105"/>
                    <a:pt x="46" y="125"/>
                  </a:cubicBezTo>
                  <a:cubicBezTo>
                    <a:pt x="46" y="138"/>
                    <a:pt x="57" y="147"/>
                    <a:pt x="73" y="147"/>
                  </a:cubicBezTo>
                  <a:cubicBezTo>
                    <a:pt x="101" y="147"/>
                    <a:pt x="115" y="120"/>
                    <a:pt x="115" y="98"/>
                  </a:cubicBezTo>
                  <a:lnTo>
                    <a:pt x="11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6" name="Freeform 14"/>
            <p:cNvSpPr>
              <a:spLocks/>
            </p:cNvSpPr>
            <p:nvPr/>
          </p:nvSpPr>
          <p:spPr bwMode="black">
            <a:xfrm>
              <a:off x="5170488" y="3044826"/>
              <a:ext cx="371475" cy="606425"/>
            </a:xfrm>
            <a:custGeom>
              <a:avLst/>
              <a:gdLst>
                <a:gd name="T0" fmla="*/ 8 w 109"/>
                <a:gd name="T1" fmla="*/ 178 h 178"/>
                <a:gd name="T2" fmla="*/ 10 w 109"/>
                <a:gd name="T3" fmla="*/ 120 h 178"/>
                <a:gd name="T4" fmla="*/ 10 w 109"/>
                <a:gd name="T5" fmla="*/ 79 h 178"/>
                <a:gd name="T6" fmla="*/ 0 w 109"/>
                <a:gd name="T7" fmla="*/ 8 h 178"/>
                <a:gd name="T8" fmla="*/ 45 w 109"/>
                <a:gd name="T9" fmla="*/ 4 h 178"/>
                <a:gd name="T10" fmla="*/ 50 w 109"/>
                <a:gd name="T11" fmla="*/ 30 h 178"/>
                <a:gd name="T12" fmla="*/ 51 w 109"/>
                <a:gd name="T13" fmla="*/ 30 h 178"/>
                <a:gd name="T14" fmla="*/ 99 w 109"/>
                <a:gd name="T15" fmla="*/ 0 h 178"/>
                <a:gd name="T16" fmla="*/ 107 w 109"/>
                <a:gd name="T17" fmla="*/ 0 h 178"/>
                <a:gd name="T18" fmla="*/ 109 w 109"/>
                <a:gd name="T19" fmla="*/ 39 h 178"/>
                <a:gd name="T20" fmla="*/ 94 w 109"/>
                <a:gd name="T21" fmla="*/ 37 h 178"/>
                <a:gd name="T22" fmla="*/ 56 w 109"/>
                <a:gd name="T23" fmla="*/ 99 h 178"/>
                <a:gd name="T24" fmla="*/ 56 w 109"/>
                <a:gd name="T25" fmla="*/ 120 h 178"/>
                <a:gd name="T26" fmla="*/ 58 w 109"/>
                <a:gd name="T27" fmla="*/ 178 h 178"/>
                <a:gd name="T28" fmla="*/ 8 w 109"/>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78">
                  <a:moveTo>
                    <a:pt x="8" y="178"/>
                  </a:moveTo>
                  <a:cubicBezTo>
                    <a:pt x="9" y="159"/>
                    <a:pt x="10" y="140"/>
                    <a:pt x="10" y="120"/>
                  </a:cubicBezTo>
                  <a:cubicBezTo>
                    <a:pt x="10" y="79"/>
                    <a:pt x="10" y="79"/>
                    <a:pt x="10" y="79"/>
                  </a:cubicBezTo>
                  <a:cubicBezTo>
                    <a:pt x="10" y="54"/>
                    <a:pt x="5" y="32"/>
                    <a:pt x="0" y="8"/>
                  </a:cubicBezTo>
                  <a:cubicBezTo>
                    <a:pt x="45" y="4"/>
                    <a:pt x="45" y="4"/>
                    <a:pt x="45" y="4"/>
                  </a:cubicBezTo>
                  <a:cubicBezTo>
                    <a:pt x="47" y="12"/>
                    <a:pt x="49" y="21"/>
                    <a:pt x="50" y="30"/>
                  </a:cubicBezTo>
                  <a:cubicBezTo>
                    <a:pt x="51" y="30"/>
                    <a:pt x="51" y="30"/>
                    <a:pt x="51" y="30"/>
                  </a:cubicBezTo>
                  <a:cubicBezTo>
                    <a:pt x="58" y="14"/>
                    <a:pt x="80" y="0"/>
                    <a:pt x="99" y="0"/>
                  </a:cubicBezTo>
                  <a:cubicBezTo>
                    <a:pt x="102" y="0"/>
                    <a:pt x="104" y="0"/>
                    <a:pt x="107" y="0"/>
                  </a:cubicBezTo>
                  <a:cubicBezTo>
                    <a:pt x="109" y="39"/>
                    <a:pt x="109" y="39"/>
                    <a:pt x="109" y="39"/>
                  </a:cubicBezTo>
                  <a:cubicBezTo>
                    <a:pt x="103" y="38"/>
                    <a:pt x="99" y="37"/>
                    <a:pt x="94" y="37"/>
                  </a:cubicBezTo>
                  <a:cubicBezTo>
                    <a:pt x="56" y="37"/>
                    <a:pt x="56" y="63"/>
                    <a:pt x="56" y="99"/>
                  </a:cubicBezTo>
                  <a:cubicBezTo>
                    <a:pt x="56" y="120"/>
                    <a:pt x="56" y="120"/>
                    <a:pt x="56" y="120"/>
                  </a:cubicBezTo>
                  <a:cubicBezTo>
                    <a:pt x="56" y="134"/>
                    <a:pt x="57" y="159"/>
                    <a:pt x="58" y="178"/>
                  </a:cubicBezTo>
                  <a:lnTo>
                    <a:pt x="8"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7" name="Freeform 15"/>
            <p:cNvSpPr>
              <a:spLocks noEditPoints="1"/>
            </p:cNvSpPr>
            <p:nvPr/>
          </p:nvSpPr>
          <p:spPr bwMode="black">
            <a:xfrm>
              <a:off x="5607050" y="2757488"/>
              <a:ext cx="600075" cy="893763"/>
            </a:xfrm>
            <a:custGeom>
              <a:avLst/>
              <a:gdLst>
                <a:gd name="T0" fmla="*/ 5 w 176"/>
                <a:gd name="T1" fmla="*/ 262 h 262"/>
                <a:gd name="T2" fmla="*/ 6 w 176"/>
                <a:gd name="T3" fmla="*/ 191 h 262"/>
                <a:gd name="T4" fmla="*/ 6 w 176"/>
                <a:gd name="T5" fmla="*/ 97 h 262"/>
                <a:gd name="T6" fmla="*/ 0 w 176"/>
                <a:gd name="T7" fmla="*/ 3 h 262"/>
                <a:gd name="T8" fmla="*/ 54 w 176"/>
                <a:gd name="T9" fmla="*/ 0 h 262"/>
                <a:gd name="T10" fmla="*/ 52 w 176"/>
                <a:gd name="T11" fmla="*/ 64 h 262"/>
                <a:gd name="T12" fmla="*/ 52 w 176"/>
                <a:gd name="T13" fmla="*/ 191 h 262"/>
                <a:gd name="T14" fmla="*/ 54 w 176"/>
                <a:gd name="T15" fmla="*/ 262 h 262"/>
                <a:gd name="T16" fmla="*/ 5 w 176"/>
                <a:gd name="T17" fmla="*/ 262 h 262"/>
                <a:gd name="T18" fmla="*/ 54 w 176"/>
                <a:gd name="T19" fmla="*/ 171 h 262"/>
                <a:gd name="T20" fmla="*/ 106 w 176"/>
                <a:gd name="T21" fmla="*/ 92 h 262"/>
                <a:gd name="T22" fmla="*/ 161 w 176"/>
                <a:gd name="T23" fmla="*/ 88 h 262"/>
                <a:gd name="T24" fmla="*/ 118 w 176"/>
                <a:gd name="T25" fmla="*/ 143 h 262"/>
                <a:gd name="T26" fmla="*/ 101 w 176"/>
                <a:gd name="T27" fmla="*/ 168 h 262"/>
                <a:gd name="T28" fmla="*/ 127 w 176"/>
                <a:gd name="T29" fmla="*/ 201 h 262"/>
                <a:gd name="T30" fmla="*/ 176 w 176"/>
                <a:gd name="T31" fmla="*/ 262 h 262"/>
                <a:gd name="T32" fmla="*/ 118 w 176"/>
                <a:gd name="T33" fmla="*/ 262 h 262"/>
                <a:gd name="T34" fmla="*/ 54 w 176"/>
                <a:gd name="T35" fmla="*/ 17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62">
                  <a:moveTo>
                    <a:pt x="5" y="262"/>
                  </a:moveTo>
                  <a:cubicBezTo>
                    <a:pt x="5" y="238"/>
                    <a:pt x="6" y="218"/>
                    <a:pt x="6" y="191"/>
                  </a:cubicBezTo>
                  <a:cubicBezTo>
                    <a:pt x="6" y="97"/>
                    <a:pt x="6" y="97"/>
                    <a:pt x="6" y="97"/>
                  </a:cubicBezTo>
                  <a:cubicBezTo>
                    <a:pt x="6" y="82"/>
                    <a:pt x="6" y="42"/>
                    <a:pt x="0" y="3"/>
                  </a:cubicBezTo>
                  <a:cubicBezTo>
                    <a:pt x="54" y="0"/>
                    <a:pt x="54" y="0"/>
                    <a:pt x="54" y="0"/>
                  </a:cubicBezTo>
                  <a:cubicBezTo>
                    <a:pt x="54" y="27"/>
                    <a:pt x="52" y="46"/>
                    <a:pt x="52" y="64"/>
                  </a:cubicBezTo>
                  <a:cubicBezTo>
                    <a:pt x="52" y="191"/>
                    <a:pt x="52" y="191"/>
                    <a:pt x="52" y="191"/>
                  </a:cubicBezTo>
                  <a:cubicBezTo>
                    <a:pt x="52" y="215"/>
                    <a:pt x="52" y="238"/>
                    <a:pt x="54" y="262"/>
                  </a:cubicBezTo>
                  <a:lnTo>
                    <a:pt x="5" y="262"/>
                  </a:lnTo>
                  <a:close/>
                  <a:moveTo>
                    <a:pt x="54" y="171"/>
                  </a:moveTo>
                  <a:cubicBezTo>
                    <a:pt x="106" y="92"/>
                    <a:pt x="106" y="92"/>
                    <a:pt x="106" y="92"/>
                  </a:cubicBezTo>
                  <a:cubicBezTo>
                    <a:pt x="161" y="88"/>
                    <a:pt x="161" y="88"/>
                    <a:pt x="161" y="88"/>
                  </a:cubicBezTo>
                  <a:cubicBezTo>
                    <a:pt x="146" y="107"/>
                    <a:pt x="131" y="125"/>
                    <a:pt x="118" y="143"/>
                  </a:cubicBezTo>
                  <a:cubicBezTo>
                    <a:pt x="101" y="168"/>
                    <a:pt x="101" y="168"/>
                    <a:pt x="101" y="168"/>
                  </a:cubicBezTo>
                  <a:cubicBezTo>
                    <a:pt x="127" y="201"/>
                    <a:pt x="127" y="201"/>
                    <a:pt x="127" y="201"/>
                  </a:cubicBezTo>
                  <a:cubicBezTo>
                    <a:pt x="144" y="225"/>
                    <a:pt x="162" y="247"/>
                    <a:pt x="176" y="262"/>
                  </a:cubicBezTo>
                  <a:cubicBezTo>
                    <a:pt x="118" y="262"/>
                    <a:pt x="118" y="262"/>
                    <a:pt x="118" y="262"/>
                  </a:cubicBezTo>
                  <a:lnTo>
                    <a:pt x="54"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8" name="Freeform 16"/>
            <p:cNvSpPr>
              <a:spLocks noEditPoints="1"/>
            </p:cNvSpPr>
            <p:nvPr/>
          </p:nvSpPr>
          <p:spPr bwMode="black">
            <a:xfrm>
              <a:off x="6192838" y="3044826"/>
              <a:ext cx="566738" cy="627063"/>
            </a:xfrm>
            <a:custGeom>
              <a:avLst/>
              <a:gdLst>
                <a:gd name="T0" fmla="*/ 150 w 166"/>
                <a:gd name="T1" fmla="*/ 179 h 184"/>
                <a:gd name="T2" fmla="*/ 105 w 166"/>
                <a:gd name="T3" fmla="*/ 184 h 184"/>
                <a:gd name="T4" fmla="*/ 0 w 166"/>
                <a:gd name="T5" fmla="*/ 81 h 184"/>
                <a:gd name="T6" fmla="*/ 84 w 166"/>
                <a:gd name="T7" fmla="*/ 0 h 184"/>
                <a:gd name="T8" fmla="*/ 166 w 166"/>
                <a:gd name="T9" fmla="*/ 89 h 184"/>
                <a:gd name="T10" fmla="*/ 166 w 166"/>
                <a:gd name="T11" fmla="*/ 100 h 184"/>
                <a:gd name="T12" fmla="*/ 46 w 166"/>
                <a:gd name="T13" fmla="*/ 100 h 184"/>
                <a:gd name="T14" fmla="*/ 111 w 166"/>
                <a:gd name="T15" fmla="*/ 147 h 184"/>
                <a:gd name="T16" fmla="*/ 150 w 166"/>
                <a:gd name="T17" fmla="*/ 141 h 184"/>
                <a:gd name="T18" fmla="*/ 150 w 166"/>
                <a:gd name="T19" fmla="*/ 179 h 184"/>
                <a:gd name="T20" fmla="*/ 120 w 166"/>
                <a:gd name="T21" fmla="*/ 71 h 184"/>
                <a:gd name="T22" fmla="*/ 85 w 166"/>
                <a:gd name="T23" fmla="*/ 37 h 184"/>
                <a:gd name="T24" fmla="*/ 46 w 166"/>
                <a:gd name="T25" fmla="*/ 71 h 184"/>
                <a:gd name="T26" fmla="*/ 120 w 166"/>
                <a:gd name="T27" fmla="*/ 7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184">
                  <a:moveTo>
                    <a:pt x="150" y="179"/>
                  </a:moveTo>
                  <a:cubicBezTo>
                    <a:pt x="135" y="182"/>
                    <a:pt x="120" y="184"/>
                    <a:pt x="105" y="184"/>
                  </a:cubicBezTo>
                  <a:cubicBezTo>
                    <a:pt x="39" y="184"/>
                    <a:pt x="0" y="140"/>
                    <a:pt x="0" y="81"/>
                  </a:cubicBezTo>
                  <a:cubicBezTo>
                    <a:pt x="0" y="33"/>
                    <a:pt x="35" y="0"/>
                    <a:pt x="84" y="0"/>
                  </a:cubicBezTo>
                  <a:cubicBezTo>
                    <a:pt x="148" y="0"/>
                    <a:pt x="166" y="49"/>
                    <a:pt x="166" y="89"/>
                  </a:cubicBezTo>
                  <a:cubicBezTo>
                    <a:pt x="166" y="92"/>
                    <a:pt x="166" y="96"/>
                    <a:pt x="166" y="100"/>
                  </a:cubicBezTo>
                  <a:cubicBezTo>
                    <a:pt x="46" y="100"/>
                    <a:pt x="46" y="100"/>
                    <a:pt x="46" y="100"/>
                  </a:cubicBezTo>
                  <a:cubicBezTo>
                    <a:pt x="47" y="116"/>
                    <a:pt x="59" y="147"/>
                    <a:pt x="111" y="147"/>
                  </a:cubicBezTo>
                  <a:cubicBezTo>
                    <a:pt x="124" y="147"/>
                    <a:pt x="137" y="144"/>
                    <a:pt x="150" y="141"/>
                  </a:cubicBezTo>
                  <a:lnTo>
                    <a:pt x="150" y="179"/>
                  </a:lnTo>
                  <a:close/>
                  <a:moveTo>
                    <a:pt x="120" y="71"/>
                  </a:moveTo>
                  <a:cubicBezTo>
                    <a:pt x="120" y="57"/>
                    <a:pt x="108" y="37"/>
                    <a:pt x="85" y="37"/>
                  </a:cubicBezTo>
                  <a:cubicBezTo>
                    <a:pt x="58" y="37"/>
                    <a:pt x="47" y="58"/>
                    <a:pt x="46" y="71"/>
                  </a:cubicBezTo>
                  <a:lnTo>
                    <a:pt x="12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69" name="Freeform 17"/>
            <p:cNvSpPr>
              <a:spLocks/>
            </p:cNvSpPr>
            <p:nvPr/>
          </p:nvSpPr>
          <p:spPr bwMode="black">
            <a:xfrm>
              <a:off x="6783388" y="2890838"/>
              <a:ext cx="392113" cy="781050"/>
            </a:xfrm>
            <a:custGeom>
              <a:avLst/>
              <a:gdLst>
                <a:gd name="T0" fmla="*/ 112 w 115"/>
                <a:gd name="T1" fmla="*/ 227 h 229"/>
                <a:gd name="T2" fmla="*/ 92 w 115"/>
                <a:gd name="T3" fmla="*/ 229 h 229"/>
                <a:gd name="T4" fmla="*/ 33 w 115"/>
                <a:gd name="T5" fmla="*/ 168 h 229"/>
                <a:gd name="T6" fmla="*/ 33 w 115"/>
                <a:gd name="T7" fmla="*/ 83 h 229"/>
                <a:gd name="T8" fmla="*/ 0 w 115"/>
                <a:gd name="T9" fmla="*/ 85 h 229"/>
                <a:gd name="T10" fmla="*/ 2 w 115"/>
                <a:gd name="T11" fmla="*/ 51 h 229"/>
                <a:gd name="T12" fmla="*/ 33 w 115"/>
                <a:gd name="T13" fmla="*/ 51 h 229"/>
                <a:gd name="T14" fmla="*/ 33 w 115"/>
                <a:gd name="T15" fmla="*/ 17 h 229"/>
                <a:gd name="T16" fmla="*/ 82 w 115"/>
                <a:gd name="T17" fmla="*/ 0 h 229"/>
                <a:gd name="T18" fmla="*/ 79 w 115"/>
                <a:gd name="T19" fmla="*/ 45 h 229"/>
                <a:gd name="T20" fmla="*/ 79 w 115"/>
                <a:gd name="T21" fmla="*/ 51 h 229"/>
                <a:gd name="T22" fmla="*/ 115 w 115"/>
                <a:gd name="T23" fmla="*/ 49 h 229"/>
                <a:gd name="T24" fmla="*/ 113 w 115"/>
                <a:gd name="T25" fmla="*/ 83 h 229"/>
                <a:gd name="T26" fmla="*/ 79 w 115"/>
                <a:gd name="T27" fmla="*/ 83 h 229"/>
                <a:gd name="T28" fmla="*/ 79 w 115"/>
                <a:gd name="T29" fmla="*/ 152 h 229"/>
                <a:gd name="T30" fmla="*/ 104 w 115"/>
                <a:gd name="T31" fmla="*/ 192 h 229"/>
                <a:gd name="T32" fmla="*/ 115 w 115"/>
                <a:gd name="T33" fmla="*/ 191 h 229"/>
                <a:gd name="T34" fmla="*/ 112 w 115"/>
                <a:gd name="T35" fmla="*/ 2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29">
                  <a:moveTo>
                    <a:pt x="112" y="227"/>
                  </a:moveTo>
                  <a:cubicBezTo>
                    <a:pt x="105" y="228"/>
                    <a:pt x="99" y="229"/>
                    <a:pt x="92" y="229"/>
                  </a:cubicBezTo>
                  <a:cubicBezTo>
                    <a:pt x="69" y="229"/>
                    <a:pt x="33" y="221"/>
                    <a:pt x="33" y="168"/>
                  </a:cubicBezTo>
                  <a:cubicBezTo>
                    <a:pt x="33" y="83"/>
                    <a:pt x="33" y="83"/>
                    <a:pt x="33" y="83"/>
                  </a:cubicBezTo>
                  <a:cubicBezTo>
                    <a:pt x="25" y="83"/>
                    <a:pt x="13" y="84"/>
                    <a:pt x="0" y="85"/>
                  </a:cubicBezTo>
                  <a:cubicBezTo>
                    <a:pt x="2" y="51"/>
                    <a:pt x="2" y="51"/>
                    <a:pt x="2" y="51"/>
                  </a:cubicBezTo>
                  <a:cubicBezTo>
                    <a:pt x="33" y="51"/>
                    <a:pt x="33" y="51"/>
                    <a:pt x="33" y="51"/>
                  </a:cubicBezTo>
                  <a:cubicBezTo>
                    <a:pt x="33" y="17"/>
                    <a:pt x="33" y="17"/>
                    <a:pt x="33" y="17"/>
                  </a:cubicBezTo>
                  <a:cubicBezTo>
                    <a:pt x="82" y="0"/>
                    <a:pt x="82" y="0"/>
                    <a:pt x="82" y="0"/>
                  </a:cubicBezTo>
                  <a:cubicBezTo>
                    <a:pt x="80" y="15"/>
                    <a:pt x="79" y="38"/>
                    <a:pt x="79" y="45"/>
                  </a:cubicBezTo>
                  <a:cubicBezTo>
                    <a:pt x="79" y="51"/>
                    <a:pt x="79" y="51"/>
                    <a:pt x="79" y="51"/>
                  </a:cubicBezTo>
                  <a:cubicBezTo>
                    <a:pt x="88" y="51"/>
                    <a:pt x="100" y="51"/>
                    <a:pt x="115" y="49"/>
                  </a:cubicBezTo>
                  <a:cubicBezTo>
                    <a:pt x="113" y="83"/>
                    <a:pt x="113" y="83"/>
                    <a:pt x="113" y="83"/>
                  </a:cubicBezTo>
                  <a:cubicBezTo>
                    <a:pt x="79" y="83"/>
                    <a:pt x="79" y="83"/>
                    <a:pt x="79" y="83"/>
                  </a:cubicBezTo>
                  <a:cubicBezTo>
                    <a:pt x="79" y="152"/>
                    <a:pt x="79" y="152"/>
                    <a:pt x="79" y="152"/>
                  </a:cubicBezTo>
                  <a:cubicBezTo>
                    <a:pt x="79" y="176"/>
                    <a:pt x="79" y="192"/>
                    <a:pt x="104" y="192"/>
                  </a:cubicBezTo>
                  <a:cubicBezTo>
                    <a:pt x="107" y="192"/>
                    <a:pt x="111" y="191"/>
                    <a:pt x="115" y="191"/>
                  </a:cubicBezTo>
                  <a:lnTo>
                    <a:pt x="112"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70" name="Freeform 18"/>
            <p:cNvSpPr>
              <a:spLocks noEditPoints="1"/>
            </p:cNvSpPr>
            <p:nvPr/>
          </p:nvSpPr>
          <p:spPr bwMode="black">
            <a:xfrm>
              <a:off x="7277100" y="2757488"/>
              <a:ext cx="187325" cy="893763"/>
            </a:xfrm>
            <a:custGeom>
              <a:avLst/>
              <a:gdLst>
                <a:gd name="T0" fmla="*/ 2 w 55"/>
                <a:gd name="T1" fmla="*/ 31 h 262"/>
                <a:gd name="T2" fmla="*/ 0 w 55"/>
                <a:gd name="T3" fmla="*/ 4 h 262"/>
                <a:gd name="T4" fmla="*/ 53 w 55"/>
                <a:gd name="T5" fmla="*/ 0 h 262"/>
                <a:gd name="T6" fmla="*/ 51 w 55"/>
                <a:gd name="T7" fmla="*/ 31 h 262"/>
                <a:gd name="T8" fmla="*/ 51 w 55"/>
                <a:gd name="T9" fmla="*/ 51 h 262"/>
                <a:gd name="T10" fmla="*/ 2 w 55"/>
                <a:gd name="T11" fmla="*/ 54 h 262"/>
                <a:gd name="T12" fmla="*/ 2 w 55"/>
                <a:gd name="T13" fmla="*/ 31 h 262"/>
                <a:gd name="T14" fmla="*/ 6 w 55"/>
                <a:gd name="T15" fmla="*/ 262 h 262"/>
                <a:gd name="T16" fmla="*/ 7 w 55"/>
                <a:gd name="T17" fmla="*/ 204 h 262"/>
                <a:gd name="T18" fmla="*/ 7 w 55"/>
                <a:gd name="T19" fmla="*/ 163 h 262"/>
                <a:gd name="T20" fmla="*/ 2 w 55"/>
                <a:gd name="T21" fmla="*/ 92 h 262"/>
                <a:gd name="T22" fmla="*/ 55 w 55"/>
                <a:gd name="T23" fmla="*/ 88 h 262"/>
                <a:gd name="T24" fmla="*/ 53 w 55"/>
                <a:gd name="T25" fmla="*/ 142 h 262"/>
                <a:gd name="T26" fmla="*/ 53 w 55"/>
                <a:gd name="T27" fmla="*/ 204 h 262"/>
                <a:gd name="T28" fmla="*/ 55 w 55"/>
                <a:gd name="T29" fmla="*/ 262 h 262"/>
                <a:gd name="T30" fmla="*/ 6 w 55"/>
                <a:gd name="T3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262">
                  <a:moveTo>
                    <a:pt x="2" y="31"/>
                  </a:moveTo>
                  <a:cubicBezTo>
                    <a:pt x="2" y="22"/>
                    <a:pt x="1" y="14"/>
                    <a:pt x="0" y="4"/>
                  </a:cubicBezTo>
                  <a:cubicBezTo>
                    <a:pt x="53" y="0"/>
                    <a:pt x="53" y="0"/>
                    <a:pt x="53" y="0"/>
                  </a:cubicBezTo>
                  <a:cubicBezTo>
                    <a:pt x="52" y="11"/>
                    <a:pt x="51" y="21"/>
                    <a:pt x="51" y="31"/>
                  </a:cubicBezTo>
                  <a:cubicBezTo>
                    <a:pt x="51" y="51"/>
                    <a:pt x="51" y="51"/>
                    <a:pt x="51" y="51"/>
                  </a:cubicBezTo>
                  <a:cubicBezTo>
                    <a:pt x="2" y="54"/>
                    <a:pt x="2" y="54"/>
                    <a:pt x="2" y="54"/>
                  </a:cubicBezTo>
                  <a:lnTo>
                    <a:pt x="2" y="31"/>
                  </a:lnTo>
                  <a:close/>
                  <a:moveTo>
                    <a:pt x="6" y="262"/>
                  </a:moveTo>
                  <a:cubicBezTo>
                    <a:pt x="6" y="243"/>
                    <a:pt x="7" y="224"/>
                    <a:pt x="7" y="204"/>
                  </a:cubicBezTo>
                  <a:cubicBezTo>
                    <a:pt x="7" y="163"/>
                    <a:pt x="7" y="163"/>
                    <a:pt x="7" y="163"/>
                  </a:cubicBezTo>
                  <a:cubicBezTo>
                    <a:pt x="7" y="138"/>
                    <a:pt x="5" y="116"/>
                    <a:pt x="2" y="92"/>
                  </a:cubicBezTo>
                  <a:cubicBezTo>
                    <a:pt x="55" y="88"/>
                    <a:pt x="55" y="88"/>
                    <a:pt x="55" y="88"/>
                  </a:cubicBezTo>
                  <a:cubicBezTo>
                    <a:pt x="53" y="114"/>
                    <a:pt x="53" y="124"/>
                    <a:pt x="53" y="142"/>
                  </a:cubicBezTo>
                  <a:cubicBezTo>
                    <a:pt x="53" y="204"/>
                    <a:pt x="53" y="204"/>
                    <a:pt x="53" y="204"/>
                  </a:cubicBezTo>
                  <a:cubicBezTo>
                    <a:pt x="53" y="224"/>
                    <a:pt x="54" y="243"/>
                    <a:pt x="55" y="262"/>
                  </a:cubicBezTo>
                  <a:lnTo>
                    <a:pt x="6"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71" name="Freeform 19"/>
            <p:cNvSpPr>
              <a:spLocks/>
            </p:cNvSpPr>
            <p:nvPr/>
          </p:nvSpPr>
          <p:spPr bwMode="black">
            <a:xfrm>
              <a:off x="7567613" y="3044826"/>
              <a:ext cx="582613" cy="606425"/>
            </a:xfrm>
            <a:custGeom>
              <a:avLst/>
              <a:gdLst>
                <a:gd name="T0" fmla="*/ 8 w 171"/>
                <a:gd name="T1" fmla="*/ 178 h 178"/>
                <a:gd name="T2" fmla="*/ 10 w 171"/>
                <a:gd name="T3" fmla="*/ 120 h 178"/>
                <a:gd name="T4" fmla="*/ 10 w 171"/>
                <a:gd name="T5" fmla="*/ 79 h 178"/>
                <a:gd name="T6" fmla="*/ 0 w 171"/>
                <a:gd name="T7" fmla="*/ 8 h 178"/>
                <a:gd name="T8" fmla="*/ 43 w 171"/>
                <a:gd name="T9" fmla="*/ 4 h 178"/>
                <a:gd name="T10" fmla="*/ 49 w 171"/>
                <a:gd name="T11" fmla="*/ 29 h 178"/>
                <a:gd name="T12" fmla="*/ 110 w 171"/>
                <a:gd name="T13" fmla="*/ 0 h 178"/>
                <a:gd name="T14" fmla="*/ 167 w 171"/>
                <a:gd name="T15" fmla="*/ 80 h 178"/>
                <a:gd name="T16" fmla="*/ 167 w 171"/>
                <a:gd name="T17" fmla="*/ 120 h 178"/>
                <a:gd name="T18" fmla="*/ 171 w 171"/>
                <a:gd name="T19" fmla="*/ 178 h 178"/>
                <a:gd name="T20" fmla="*/ 123 w 171"/>
                <a:gd name="T21" fmla="*/ 178 h 178"/>
                <a:gd name="T22" fmla="*/ 121 w 171"/>
                <a:gd name="T23" fmla="*/ 120 h 178"/>
                <a:gd name="T24" fmla="*/ 121 w 171"/>
                <a:gd name="T25" fmla="*/ 87 h 178"/>
                <a:gd name="T26" fmla="*/ 92 w 171"/>
                <a:gd name="T27" fmla="*/ 37 h 178"/>
                <a:gd name="T28" fmla="*/ 56 w 171"/>
                <a:gd name="T29" fmla="*/ 99 h 178"/>
                <a:gd name="T30" fmla="*/ 56 w 171"/>
                <a:gd name="T31" fmla="*/ 120 h 178"/>
                <a:gd name="T32" fmla="*/ 57 w 171"/>
                <a:gd name="T33" fmla="*/ 178 h 178"/>
                <a:gd name="T34" fmla="*/ 8 w 171"/>
                <a:gd name="T3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78">
                  <a:moveTo>
                    <a:pt x="8" y="178"/>
                  </a:moveTo>
                  <a:cubicBezTo>
                    <a:pt x="9" y="159"/>
                    <a:pt x="10" y="140"/>
                    <a:pt x="10" y="120"/>
                  </a:cubicBezTo>
                  <a:cubicBezTo>
                    <a:pt x="10" y="79"/>
                    <a:pt x="10" y="79"/>
                    <a:pt x="10" y="79"/>
                  </a:cubicBezTo>
                  <a:cubicBezTo>
                    <a:pt x="10" y="54"/>
                    <a:pt x="5" y="32"/>
                    <a:pt x="0" y="8"/>
                  </a:cubicBezTo>
                  <a:cubicBezTo>
                    <a:pt x="43" y="4"/>
                    <a:pt x="43" y="4"/>
                    <a:pt x="43" y="4"/>
                  </a:cubicBezTo>
                  <a:cubicBezTo>
                    <a:pt x="46" y="12"/>
                    <a:pt x="47" y="20"/>
                    <a:pt x="49" y="29"/>
                  </a:cubicBezTo>
                  <a:cubicBezTo>
                    <a:pt x="61" y="17"/>
                    <a:pt x="76" y="0"/>
                    <a:pt x="110" y="0"/>
                  </a:cubicBezTo>
                  <a:cubicBezTo>
                    <a:pt x="152" y="0"/>
                    <a:pt x="167" y="32"/>
                    <a:pt x="167" y="80"/>
                  </a:cubicBezTo>
                  <a:cubicBezTo>
                    <a:pt x="167" y="120"/>
                    <a:pt x="167" y="120"/>
                    <a:pt x="167" y="120"/>
                  </a:cubicBezTo>
                  <a:cubicBezTo>
                    <a:pt x="167" y="134"/>
                    <a:pt x="168" y="160"/>
                    <a:pt x="171" y="178"/>
                  </a:cubicBezTo>
                  <a:cubicBezTo>
                    <a:pt x="123" y="178"/>
                    <a:pt x="123" y="178"/>
                    <a:pt x="123" y="178"/>
                  </a:cubicBezTo>
                  <a:cubicBezTo>
                    <a:pt x="122" y="159"/>
                    <a:pt x="121" y="140"/>
                    <a:pt x="121" y="120"/>
                  </a:cubicBezTo>
                  <a:cubicBezTo>
                    <a:pt x="121" y="87"/>
                    <a:pt x="121" y="87"/>
                    <a:pt x="121" y="87"/>
                  </a:cubicBezTo>
                  <a:cubicBezTo>
                    <a:pt x="121" y="57"/>
                    <a:pt x="115" y="37"/>
                    <a:pt x="92" y="37"/>
                  </a:cubicBezTo>
                  <a:cubicBezTo>
                    <a:pt x="63" y="37"/>
                    <a:pt x="56" y="57"/>
                    <a:pt x="56" y="99"/>
                  </a:cubicBezTo>
                  <a:cubicBezTo>
                    <a:pt x="56" y="120"/>
                    <a:pt x="56" y="120"/>
                    <a:pt x="56" y="120"/>
                  </a:cubicBezTo>
                  <a:cubicBezTo>
                    <a:pt x="56" y="134"/>
                    <a:pt x="57" y="159"/>
                    <a:pt x="57" y="178"/>
                  </a:cubicBezTo>
                  <a:lnTo>
                    <a:pt x="8"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sp>
          <p:nvSpPr>
            <p:cNvPr id="72" name="Freeform 20"/>
            <p:cNvSpPr>
              <a:spLocks noEditPoints="1"/>
            </p:cNvSpPr>
            <p:nvPr/>
          </p:nvSpPr>
          <p:spPr bwMode="black">
            <a:xfrm>
              <a:off x="8251825" y="3044826"/>
              <a:ext cx="641350" cy="887413"/>
            </a:xfrm>
            <a:custGeom>
              <a:avLst/>
              <a:gdLst>
                <a:gd name="T0" fmla="*/ 188 w 188"/>
                <a:gd name="T1" fmla="*/ 3 h 260"/>
                <a:gd name="T2" fmla="*/ 181 w 188"/>
                <a:gd name="T3" fmla="*/ 88 h 260"/>
                <a:gd name="T4" fmla="*/ 183 w 188"/>
                <a:gd name="T5" fmla="*/ 165 h 260"/>
                <a:gd name="T6" fmla="*/ 74 w 188"/>
                <a:gd name="T7" fmla="*/ 260 h 260"/>
                <a:gd name="T8" fmla="*/ 20 w 188"/>
                <a:gd name="T9" fmla="*/ 255 h 260"/>
                <a:gd name="T10" fmla="*/ 18 w 188"/>
                <a:gd name="T11" fmla="*/ 216 h 260"/>
                <a:gd name="T12" fmla="*/ 73 w 188"/>
                <a:gd name="T13" fmla="*/ 222 h 260"/>
                <a:gd name="T14" fmla="*/ 139 w 188"/>
                <a:gd name="T15" fmla="*/ 165 h 260"/>
                <a:gd name="T16" fmla="*/ 139 w 188"/>
                <a:gd name="T17" fmla="*/ 152 h 260"/>
                <a:gd name="T18" fmla="*/ 138 w 188"/>
                <a:gd name="T19" fmla="*/ 152 h 260"/>
                <a:gd name="T20" fmla="*/ 81 w 188"/>
                <a:gd name="T21" fmla="*/ 184 h 260"/>
                <a:gd name="T22" fmla="*/ 0 w 188"/>
                <a:gd name="T23" fmla="*/ 88 h 260"/>
                <a:gd name="T24" fmla="*/ 83 w 188"/>
                <a:gd name="T25" fmla="*/ 0 h 260"/>
                <a:gd name="T26" fmla="*/ 142 w 188"/>
                <a:gd name="T27" fmla="*/ 28 h 260"/>
                <a:gd name="T28" fmla="*/ 146 w 188"/>
                <a:gd name="T29" fmla="*/ 6 h 260"/>
                <a:gd name="T30" fmla="*/ 188 w 188"/>
                <a:gd name="T31" fmla="*/ 3 h 260"/>
                <a:gd name="T32" fmla="*/ 92 w 188"/>
                <a:gd name="T33" fmla="*/ 147 h 260"/>
                <a:gd name="T34" fmla="*/ 137 w 188"/>
                <a:gd name="T35" fmla="*/ 88 h 260"/>
                <a:gd name="T36" fmla="*/ 92 w 188"/>
                <a:gd name="T37" fmla="*/ 37 h 260"/>
                <a:gd name="T38" fmla="*/ 46 w 188"/>
                <a:gd name="T39" fmla="*/ 88 h 260"/>
                <a:gd name="T40" fmla="*/ 92 w 188"/>
                <a:gd name="T41" fmla="*/ 14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260">
                  <a:moveTo>
                    <a:pt x="188" y="3"/>
                  </a:moveTo>
                  <a:cubicBezTo>
                    <a:pt x="185" y="28"/>
                    <a:pt x="181" y="70"/>
                    <a:pt x="181" y="88"/>
                  </a:cubicBezTo>
                  <a:cubicBezTo>
                    <a:pt x="181" y="102"/>
                    <a:pt x="183" y="139"/>
                    <a:pt x="183" y="165"/>
                  </a:cubicBezTo>
                  <a:cubicBezTo>
                    <a:pt x="183" y="233"/>
                    <a:pt x="150" y="260"/>
                    <a:pt x="74" y="260"/>
                  </a:cubicBezTo>
                  <a:cubicBezTo>
                    <a:pt x="56" y="260"/>
                    <a:pt x="38" y="257"/>
                    <a:pt x="20" y="255"/>
                  </a:cubicBezTo>
                  <a:cubicBezTo>
                    <a:pt x="18" y="216"/>
                    <a:pt x="18" y="216"/>
                    <a:pt x="18" y="216"/>
                  </a:cubicBezTo>
                  <a:cubicBezTo>
                    <a:pt x="37" y="219"/>
                    <a:pt x="55" y="222"/>
                    <a:pt x="73" y="222"/>
                  </a:cubicBezTo>
                  <a:cubicBezTo>
                    <a:pt x="133" y="222"/>
                    <a:pt x="139" y="200"/>
                    <a:pt x="139" y="165"/>
                  </a:cubicBezTo>
                  <a:cubicBezTo>
                    <a:pt x="139" y="152"/>
                    <a:pt x="139" y="152"/>
                    <a:pt x="139" y="152"/>
                  </a:cubicBezTo>
                  <a:cubicBezTo>
                    <a:pt x="138" y="152"/>
                    <a:pt x="138" y="152"/>
                    <a:pt x="138" y="152"/>
                  </a:cubicBezTo>
                  <a:cubicBezTo>
                    <a:pt x="131" y="165"/>
                    <a:pt x="119" y="184"/>
                    <a:pt x="81" y="184"/>
                  </a:cubicBezTo>
                  <a:cubicBezTo>
                    <a:pt x="32" y="184"/>
                    <a:pt x="0" y="145"/>
                    <a:pt x="0" y="88"/>
                  </a:cubicBezTo>
                  <a:cubicBezTo>
                    <a:pt x="0" y="36"/>
                    <a:pt x="32" y="0"/>
                    <a:pt x="83" y="0"/>
                  </a:cubicBezTo>
                  <a:cubicBezTo>
                    <a:pt x="118" y="0"/>
                    <a:pt x="133" y="19"/>
                    <a:pt x="142" y="28"/>
                  </a:cubicBezTo>
                  <a:cubicBezTo>
                    <a:pt x="143" y="20"/>
                    <a:pt x="144" y="14"/>
                    <a:pt x="146" y="6"/>
                  </a:cubicBezTo>
                  <a:lnTo>
                    <a:pt x="188" y="3"/>
                  </a:lnTo>
                  <a:close/>
                  <a:moveTo>
                    <a:pt x="92" y="147"/>
                  </a:moveTo>
                  <a:cubicBezTo>
                    <a:pt x="121" y="147"/>
                    <a:pt x="137" y="123"/>
                    <a:pt x="137" y="88"/>
                  </a:cubicBezTo>
                  <a:cubicBezTo>
                    <a:pt x="137" y="55"/>
                    <a:pt x="121" y="37"/>
                    <a:pt x="92" y="37"/>
                  </a:cubicBezTo>
                  <a:cubicBezTo>
                    <a:pt x="63" y="37"/>
                    <a:pt x="46" y="58"/>
                    <a:pt x="46" y="88"/>
                  </a:cubicBezTo>
                  <a:cubicBezTo>
                    <a:pt x="46" y="122"/>
                    <a:pt x="65" y="147"/>
                    <a:pt x="9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400">
                <a:solidFill>
                  <a:srgbClr val="1F497D"/>
                </a:solidFill>
              </a:endParaRPr>
            </a:p>
          </p:txBody>
        </p:sp>
      </p:grpSp>
    </p:spTree>
    <p:extLst>
      <p:ext uri="{BB962C8B-B14F-4D97-AF65-F5344CB8AC3E}">
        <p14:creationId xmlns:p14="http://schemas.microsoft.com/office/powerpoint/2010/main" val="27313363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609600" y="6356351"/>
            <a:ext cx="2844800" cy="365125"/>
          </a:xfrm>
          <a:prstGeom prst="rect">
            <a:avLst/>
          </a:prstGeom>
        </p:spPr>
        <p:txBody>
          <a:bodyPr/>
          <a:lstStyle/>
          <a:p>
            <a:fld id="{D8D52494-2E09-4F38-B7B2-63EF9CD910CE}" type="datetimeFigureOut">
              <a:rPr lang="en-US" smtClean="0">
                <a:solidFill>
                  <a:prstClr val="black">
                    <a:tint val="75000"/>
                  </a:prstClr>
                </a:solidFill>
              </a:rPr>
              <a:pPr/>
              <a:t>10/5/2017</a:t>
            </a:fld>
            <a:endParaRPr lang="en-US">
              <a:solidFill>
                <a:prstClr val="black">
                  <a:tint val="75000"/>
                </a:prstClr>
              </a:solidFill>
            </a:endParaRPr>
          </a:p>
        </p:txBody>
      </p:sp>
      <p:sp>
        <p:nvSpPr>
          <p:cNvPr id="3" name="2 Marcador de pie de página"/>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4" name="3 Marcador de número de diapositiva"/>
          <p:cNvSpPr>
            <a:spLocks noGrp="1"/>
          </p:cNvSpPr>
          <p:nvPr>
            <p:ph type="sldNum" sz="quarter" idx="12"/>
          </p:nvPr>
        </p:nvSpPr>
        <p:spPr>
          <a:xfrm>
            <a:off x="8737600" y="6356351"/>
            <a:ext cx="2844800" cy="365125"/>
          </a:xfrm>
          <a:prstGeom prst="rect">
            <a:avLst/>
          </a:prstGeom>
        </p:spPr>
        <p:txBody>
          <a:bodyPr/>
          <a:lstStyle/>
          <a:p>
            <a:fld id="{83B7F4C9-A0EA-4C31-A01A-306D19C453FC}" type="slidenum">
              <a:rPr lang="en-US" smtClean="0">
                <a:solidFill>
                  <a:prstClr val="black">
                    <a:tint val="75000"/>
                  </a:prstClr>
                </a:solidFill>
              </a:rPr>
              <a:pPr/>
              <a:t>‹#›</a:t>
            </a:fld>
            <a:endParaRPr lang="en-US">
              <a:solidFill>
                <a:prstClr val="black">
                  <a:tint val="75000"/>
                </a:prstClr>
              </a:solidFill>
            </a:endParaRPr>
          </a:p>
        </p:txBody>
      </p:sp>
      <p:pic>
        <p:nvPicPr>
          <p:cNvPr id="5" name="Picture 4"/>
          <p:cNvPicPr>
            <a:picLocks noChangeAspect="1" noChangeArrowheads="1"/>
          </p:cNvPicPr>
          <p:nvPr userDrawn="1">
            <p:custDataLst>
              <p:tags r:id="rId1"/>
            </p:custDataLst>
          </p:nvPr>
        </p:nvPicPr>
        <p:blipFill>
          <a:blip r:embed="rId3" cstate="print"/>
          <a:srcRect/>
          <a:stretch>
            <a:fillRect/>
          </a:stretch>
        </p:blipFill>
        <p:spPr bwMode="auto">
          <a:xfrm>
            <a:off x="239349" y="44625"/>
            <a:ext cx="1219200" cy="742951"/>
          </a:xfrm>
          <a:prstGeom prst="rect">
            <a:avLst/>
          </a:prstGeom>
          <a:noFill/>
          <a:ln w="9525">
            <a:noFill/>
            <a:miter lim="800000"/>
            <a:headEnd/>
            <a:tailEnd/>
          </a:ln>
        </p:spPr>
      </p:pic>
    </p:spTree>
    <p:extLst>
      <p:ext uri="{BB962C8B-B14F-4D97-AF65-F5344CB8AC3E}">
        <p14:creationId xmlns:p14="http://schemas.microsoft.com/office/powerpoint/2010/main" val="21894638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1 col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76292" y="168766"/>
            <a:ext cx="10566227" cy="779700"/>
          </a:xfrm>
          <a:prstGeom prst="rect">
            <a:avLst/>
          </a:prstGeom>
        </p:spPr>
        <p:txBody>
          <a:bodyPr wrap="square" anchor="b">
            <a:spAutoFit/>
          </a:bodyPr>
          <a:lstStyle>
            <a:lvl1pPr>
              <a:lnSpc>
                <a:spcPct val="100000"/>
              </a:lnSpc>
              <a:defRPr sz="2533"/>
            </a:lvl1pPr>
          </a:lstStyle>
          <a:p>
            <a:r>
              <a:rPr lang="fr-FR" dirty="0"/>
              <a:t>Modifiez le style du titre</a:t>
            </a:r>
            <a:br>
              <a:rPr lang="fr-FR" dirty="0"/>
            </a:br>
            <a:r>
              <a:rPr lang="fr-FR" dirty="0"/>
              <a:t>Modifiez le style du titre</a:t>
            </a:r>
            <a:endParaRPr lang="en-GB" dirty="0"/>
          </a:p>
        </p:txBody>
      </p:sp>
      <p:grpSp>
        <p:nvGrpSpPr>
          <p:cNvPr id="4" name="Group 4"/>
          <p:cNvGrpSpPr>
            <a:grpSpLocks noChangeAspect="1"/>
          </p:cNvGrpSpPr>
          <p:nvPr userDrawn="1"/>
        </p:nvGrpSpPr>
        <p:grpSpPr bwMode="gray">
          <a:xfrm>
            <a:off x="413560" y="326388"/>
            <a:ext cx="745151" cy="531752"/>
            <a:chOff x="1352" y="681"/>
            <a:chExt cx="3519" cy="3153"/>
          </a:xfrm>
        </p:grpSpPr>
        <p:sp>
          <p:nvSpPr>
            <p:cNvPr id="6"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1087215"/>
              <a:endParaRPr lang="en-US" sz="2400" dirty="0">
                <a:solidFill>
                  <a:srgbClr val="1F497D"/>
                </a:solidFill>
              </a:endParaRPr>
            </a:p>
          </p:txBody>
        </p:sp>
        <p:sp>
          <p:nvSpPr>
            <p:cNvPr id="7"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8"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9"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0"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1"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2"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3"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4"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5"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1087215"/>
              <a:endParaRPr lang="en-US" sz="2400" dirty="0">
                <a:solidFill>
                  <a:srgbClr val="1F497D"/>
                </a:solidFill>
              </a:endParaRPr>
            </a:p>
          </p:txBody>
        </p:sp>
        <p:sp>
          <p:nvSpPr>
            <p:cNvPr id="16"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sp>
          <p:nvSpPr>
            <p:cNvPr id="17"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sp>
          <p:nvSpPr>
            <p:cNvPr id="18"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sp>
          <p:nvSpPr>
            <p:cNvPr id="19"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sp>
          <p:nvSpPr>
            <p:cNvPr id="20"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1087215"/>
              <a:endParaRPr lang="en-US" sz="2400" dirty="0">
                <a:solidFill>
                  <a:srgbClr val="1F497D"/>
                </a:solidFill>
              </a:endParaRPr>
            </a:p>
          </p:txBody>
        </p:sp>
      </p:grpSp>
      <p:sp>
        <p:nvSpPr>
          <p:cNvPr id="21" name="Slide Number Placeholder 5"/>
          <p:cNvSpPr>
            <a:spLocks noGrp="1"/>
          </p:cNvSpPr>
          <p:nvPr>
            <p:ph type="sldNum" sz="quarter" idx="4"/>
          </p:nvPr>
        </p:nvSpPr>
        <p:spPr>
          <a:xfrm>
            <a:off x="10569969" y="6360350"/>
            <a:ext cx="1187903" cy="225767"/>
          </a:xfrm>
          <a:prstGeom prst="rect">
            <a:avLst/>
          </a:prstGeom>
        </p:spPr>
        <p:txBody>
          <a:bodyPr vert="horz" wrap="square" lIns="0" tIns="0" rIns="0" bIns="0" rtlCol="0" anchor="ctr">
            <a:spAutoFit/>
          </a:bodyPr>
          <a:lstStyle>
            <a:lvl1pPr algn="r">
              <a:defRPr sz="1467" b="0">
                <a:solidFill>
                  <a:schemeClr val="tx2"/>
                </a:solidFill>
              </a:defRPr>
            </a:lvl1pPr>
          </a:lstStyle>
          <a:p>
            <a:pPr defTabSz="1087215"/>
            <a:fld id="{D34AE20F-330F-454C-9011-43B717E650F2}" type="slidenum">
              <a:rPr lang="en-GB" smtClean="0">
                <a:solidFill>
                  <a:srgbClr val="58595B"/>
                </a:solidFill>
              </a:rPr>
              <a:pPr defTabSz="1087215"/>
              <a:t>‹#›</a:t>
            </a:fld>
            <a:endParaRPr lang="en-GB" dirty="0">
              <a:solidFill>
                <a:srgbClr val="58595B"/>
              </a:solidFill>
            </a:endParaRPr>
          </a:p>
        </p:txBody>
      </p:sp>
      <p:cxnSp>
        <p:nvCxnSpPr>
          <p:cNvPr id="22" name="Straight Connector 21"/>
          <p:cNvCxnSpPr/>
          <p:nvPr userDrawn="1"/>
        </p:nvCxnSpPr>
        <p:spPr>
          <a:xfrm>
            <a:off x="412675" y="6179208"/>
            <a:ext cx="11368461"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pic>
        <p:nvPicPr>
          <p:cNvPr id="23" name="Imag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459" y="6312740"/>
            <a:ext cx="2474059" cy="281163"/>
          </a:xfrm>
          <a:prstGeom prst="rect">
            <a:avLst/>
          </a:prstGeom>
        </p:spPr>
      </p:pic>
      <p:sp>
        <p:nvSpPr>
          <p:cNvPr id="24" name="Footer Placeholder 4"/>
          <p:cNvSpPr>
            <a:spLocks noGrp="1"/>
          </p:cNvSpPr>
          <p:nvPr>
            <p:ph type="ftr" sz="quarter" idx="3"/>
          </p:nvPr>
        </p:nvSpPr>
        <p:spPr>
          <a:xfrm>
            <a:off x="360346" y="5937728"/>
            <a:ext cx="11467685" cy="184665"/>
          </a:xfrm>
          <a:prstGeom prst="rect">
            <a:avLst/>
          </a:prstGeom>
        </p:spPr>
        <p:txBody>
          <a:bodyPr vert="horz" lIns="71561" tIns="0" rIns="71561" bIns="0" rtlCol="0" anchor="b" anchorCtr="0">
            <a:spAutoFit/>
          </a:bodyPr>
          <a:lstStyle>
            <a:lvl1pPr algn="l">
              <a:defRPr sz="1200">
                <a:solidFill>
                  <a:schemeClr val="tx2"/>
                </a:solidFill>
              </a:defRPr>
            </a:lvl1pPr>
          </a:lstStyle>
          <a:p>
            <a:endParaRPr lang="en-US" dirty="0"/>
          </a:p>
        </p:txBody>
      </p:sp>
    </p:spTree>
    <p:extLst>
      <p:ext uri="{BB962C8B-B14F-4D97-AF65-F5344CB8AC3E}">
        <p14:creationId xmlns:p14="http://schemas.microsoft.com/office/powerpoint/2010/main" val="18224493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 col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569969" y="6375522"/>
            <a:ext cx="1187903" cy="195405"/>
          </a:xfrm>
          <a:prstGeom prst="rect">
            <a:avLst/>
          </a:prstGeom>
        </p:spPr>
        <p:txBody>
          <a:bodyPr lIns="71561" tIns="35780" rIns="71561" bIns="35780"/>
          <a:lstStyle/>
          <a:p>
            <a:fld id="{D34AE20F-330F-454C-9011-43B717E650F2}" type="slidenum">
              <a:rPr lang="en-GB" smtClean="0"/>
              <a:pPr/>
              <a:t>‹#›</a:t>
            </a:fld>
            <a:endParaRPr lang="en-GB"/>
          </a:p>
        </p:txBody>
      </p:sp>
      <p:sp>
        <p:nvSpPr>
          <p:cNvPr id="25" name="Text Placeholder 24"/>
          <p:cNvSpPr>
            <a:spLocks noGrp="1"/>
          </p:cNvSpPr>
          <p:nvPr>
            <p:ph type="body" sz="quarter" idx="13"/>
          </p:nvPr>
        </p:nvSpPr>
        <p:spPr>
          <a:xfrm>
            <a:off x="412743" y="1304507"/>
            <a:ext cx="3618143"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3" name="Text Placeholder 24"/>
          <p:cNvSpPr>
            <a:spLocks noGrp="1"/>
          </p:cNvSpPr>
          <p:nvPr>
            <p:ph type="body" sz="quarter" idx="14"/>
          </p:nvPr>
        </p:nvSpPr>
        <p:spPr>
          <a:xfrm>
            <a:off x="4291458" y="1304507"/>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24" name="Text Placeholder 24"/>
          <p:cNvSpPr>
            <a:spLocks noGrp="1"/>
          </p:cNvSpPr>
          <p:nvPr>
            <p:ph type="body" sz="quarter" idx="15"/>
          </p:nvPr>
        </p:nvSpPr>
        <p:spPr>
          <a:xfrm>
            <a:off x="8162996" y="1304507"/>
            <a:ext cx="3618141" cy="4428975"/>
          </a:xfrm>
        </p:spPr>
        <p:txBody>
          <a:bodyPr>
            <a:noAutofit/>
          </a:bodyPr>
          <a:lstStyle/>
          <a:p>
            <a:pPr lvl="0"/>
            <a:r>
              <a:rPr lang="fr-FR"/>
              <a:t>Modifiez les styles du texte du masque</a:t>
            </a:r>
          </a:p>
          <a:p>
            <a:pPr lvl="1"/>
            <a:r>
              <a:rPr lang="fr-FR"/>
              <a:t>Deuxième niveau</a:t>
            </a:r>
          </a:p>
          <a:p>
            <a:pPr lvl="2"/>
            <a:r>
              <a:rPr lang="fr-FR"/>
              <a:t>Troisième niveau</a:t>
            </a:r>
          </a:p>
        </p:txBody>
      </p:sp>
      <p:sp>
        <p:nvSpPr>
          <p:cNvPr id="3" name="Titl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96415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34AE20F-330F-454C-9011-43B717E650F2}" type="slidenum">
              <a:rPr lang="en-GB" smtClean="0"/>
              <a:pPr/>
              <a:t>‹#›</a:t>
            </a:fld>
            <a:endParaRPr lang="en-GB" dirty="0"/>
          </a:p>
        </p:txBody>
      </p:sp>
    </p:spTree>
    <p:extLst>
      <p:ext uri="{BB962C8B-B14F-4D97-AF65-F5344CB8AC3E}">
        <p14:creationId xmlns:p14="http://schemas.microsoft.com/office/powerpoint/2010/main" val="35620609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Image">
    <p:bg>
      <p:bgPr>
        <a:solidFill>
          <a:schemeClr val="accent4"/>
        </a:solidFill>
        <a:effectLst/>
      </p:bgPr>
    </p:bg>
    <p:spTree>
      <p:nvGrpSpPr>
        <p:cNvPr id="1" name=""/>
        <p:cNvGrpSpPr/>
        <p:nvPr/>
      </p:nvGrpSpPr>
      <p:grpSpPr>
        <a:xfrm>
          <a:off x="0" y="0"/>
          <a:ext cx="0" cy="0"/>
          <a:chOff x="0" y="0"/>
          <a:chExt cx="0" cy="0"/>
        </a:xfrm>
      </p:grpSpPr>
      <p:grpSp>
        <p:nvGrpSpPr>
          <p:cNvPr id="2" name="Group 18"/>
          <p:cNvGrpSpPr>
            <a:grpSpLocks noChangeAspect="1"/>
          </p:cNvGrpSpPr>
          <p:nvPr userDrawn="1"/>
        </p:nvGrpSpPr>
        <p:grpSpPr bwMode="auto">
          <a:xfrm>
            <a:off x="201602" y="151200"/>
            <a:ext cx="696383"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0" name="Titel 1"/>
          <p:cNvSpPr>
            <a:spLocks noGrp="1"/>
          </p:cNvSpPr>
          <p:nvPr>
            <p:ph type="title" hasCustomPrompt="1"/>
          </p:nvPr>
        </p:nvSpPr>
        <p:spPr>
          <a:xfrm>
            <a:off x="1118402" y="211134"/>
            <a:ext cx="10883100" cy="369332"/>
          </a:xfrm>
          <a:prstGeom prst="rect">
            <a:avLst/>
          </a:prstGeom>
        </p:spPr>
        <p:txBody>
          <a:bodyPr wrap="square" lIns="0" tIns="0" rIns="0" bIns="0" anchor="ctr" anchorCtr="0">
            <a:spAutoFit/>
          </a:bodyPr>
          <a:lstStyle>
            <a:lvl1pPr algn="l">
              <a:lnSpc>
                <a:spcPct val="90000"/>
              </a:lnSpc>
              <a:defRPr sz="2667" b="1"/>
            </a:lvl1pPr>
          </a:lstStyle>
          <a:p>
            <a:r>
              <a:rPr lang="en-US" noProof="0" dirty="0" err="1"/>
              <a:t>Titelmasterformat</a:t>
            </a:r>
            <a:r>
              <a:rPr lang="en-US" noProof="0" dirty="0"/>
              <a:t> </a:t>
            </a:r>
            <a:r>
              <a:rPr lang="en-US" noProof="0" dirty="0" err="1"/>
              <a:t>durch</a:t>
            </a:r>
            <a:r>
              <a:rPr lang="en-US" noProof="0" dirty="0"/>
              <a:t> </a:t>
            </a:r>
          </a:p>
        </p:txBody>
      </p:sp>
      <p:sp>
        <p:nvSpPr>
          <p:cNvPr id="21" name="Inhaltsplatzhalter 2"/>
          <p:cNvSpPr>
            <a:spLocks noGrp="1"/>
          </p:cNvSpPr>
          <p:nvPr>
            <p:ph idx="1"/>
          </p:nvPr>
        </p:nvSpPr>
        <p:spPr>
          <a:xfrm>
            <a:off x="470400" y="979200"/>
            <a:ext cx="10320000" cy="5490000"/>
          </a:xfrm>
          <a:prstGeom prst="rect">
            <a:avLst/>
          </a:prstGeom>
        </p:spPr>
        <p:txBody>
          <a:bodyPr lIns="0" tIns="0" rIns="0" bIns="0"/>
          <a:lstStyle>
            <a:lvl1pPr marL="243411" indent="-243411">
              <a:lnSpc>
                <a:spcPct val="90000"/>
              </a:lnSpc>
              <a:spcBef>
                <a:spcPts val="1067"/>
              </a:spcBef>
              <a:buFont typeface="Wingdings" pitchFamily="2" charset="2"/>
              <a:buChar char="§"/>
              <a:defRPr sz="2400"/>
            </a:lvl1pPr>
            <a:lvl2pPr marL="719649" indent="-366175">
              <a:lnSpc>
                <a:spcPct val="90000"/>
              </a:lnSpc>
              <a:spcBef>
                <a:spcPts val="1067"/>
              </a:spcBef>
              <a:buClr>
                <a:schemeClr val="tx1"/>
              </a:buClr>
              <a:buFont typeface="Wingdings" pitchFamily="2" charset="2"/>
              <a:buChar char="ð"/>
              <a:defRPr sz="2133"/>
            </a:lvl2pPr>
            <a:lvl3pPr marL="1073124" indent="-232828">
              <a:lnSpc>
                <a:spcPct val="90000"/>
              </a:lnSpc>
              <a:spcBef>
                <a:spcPts val="1067"/>
              </a:spcBef>
              <a:buClr>
                <a:schemeClr val="tx1"/>
              </a:buClr>
              <a:buFont typeface="Calibri" pitchFamily="34" charset="0"/>
              <a:buChar char="─"/>
              <a:defRPr sz="1867"/>
            </a:lvl3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5275935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246819020"/>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4111277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4742518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42952" y="1685925"/>
            <a:ext cx="5276849"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23001" y="1685925"/>
            <a:ext cx="5278967"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6139532"/>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92934238"/>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91702042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00922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17369305"/>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80249214"/>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55" Type="http://schemas.openxmlformats.org/officeDocument/2006/relationships/slideLayout" Target="../slideLayouts/slideLayout90.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slideLayout" Target="../slideLayouts/slideLayout88.xml"/><Relationship Id="rId58" Type="http://schemas.openxmlformats.org/officeDocument/2006/relationships/image" Target="../media/image9.png"/><Relationship Id="rId5" Type="http://schemas.openxmlformats.org/officeDocument/2006/relationships/slideLayout" Target="../slideLayouts/slideLayout40.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56" Type="http://schemas.openxmlformats.org/officeDocument/2006/relationships/theme" Target="../theme/theme2.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slideLayout" Target="../slideLayouts/slideLayout89.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57" Type="http://schemas.openxmlformats.org/officeDocument/2006/relationships/image" Target="../media/image8.png"/><Relationship Id="rId10" Type="http://schemas.openxmlformats.org/officeDocument/2006/relationships/slideLayout" Target="../slideLayouts/slideLayout45.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3.emf"/><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heme" Target="../theme/theme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image" Target="../media/image1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6.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image" Target="../media/image14.pn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569968" y="6375521"/>
            <a:ext cx="1187903" cy="195406"/>
          </a:xfrm>
          <a:prstGeom prst="rect">
            <a:avLst/>
          </a:prstGeom>
        </p:spPr>
        <p:txBody>
          <a:bodyPr vert="horz" wrap="square" lIns="0" tIns="0" rIns="0" bIns="0" rtlCol="0" anchor="ctr">
            <a:spAutoFit/>
          </a:bodyPr>
          <a:lstStyle>
            <a:lvl1pPr algn="r">
              <a:defRPr sz="1270" b="0">
                <a:solidFill>
                  <a:schemeClr val="tx2"/>
                </a:solidFill>
              </a:defRPr>
            </a:lvl1pPr>
          </a:lstStyle>
          <a:p>
            <a:fld id="{D34AE20F-330F-454C-9011-43B717E650F2}" type="slidenum">
              <a:rPr lang="en-GB" smtClean="0"/>
              <a:pPr/>
              <a:t>‹#›</a:t>
            </a:fld>
            <a:endParaRPr lang="en-GB" dirty="0"/>
          </a:p>
        </p:txBody>
      </p:sp>
      <p:sp>
        <p:nvSpPr>
          <p:cNvPr id="2" name="Title Placeholder 1"/>
          <p:cNvSpPr>
            <a:spLocks noGrp="1"/>
          </p:cNvSpPr>
          <p:nvPr>
            <p:ph type="title"/>
          </p:nvPr>
        </p:nvSpPr>
        <p:spPr>
          <a:xfrm>
            <a:off x="1527360" y="302442"/>
            <a:ext cx="10244863" cy="323815"/>
          </a:xfrm>
          <a:prstGeom prst="rect">
            <a:avLst/>
          </a:prstGeom>
        </p:spPr>
        <p:txBody>
          <a:bodyPr vert="horz" wrap="square" lIns="0" tIns="0" rIns="0" bIns="0" rtlCol="0" anchor="t">
            <a:spAutoFit/>
          </a:bodyPr>
          <a:lstStyle/>
          <a:p>
            <a:r>
              <a:rPr lang="fr-FR"/>
              <a:t>Modifiez le style du titre</a:t>
            </a:r>
            <a:endParaRPr lang="en-GB" dirty="0"/>
          </a:p>
        </p:txBody>
      </p:sp>
      <p:sp>
        <p:nvSpPr>
          <p:cNvPr id="3" name="Text Placeholder 2"/>
          <p:cNvSpPr>
            <a:spLocks noGrp="1"/>
          </p:cNvSpPr>
          <p:nvPr>
            <p:ph type="body" idx="1"/>
          </p:nvPr>
        </p:nvSpPr>
        <p:spPr>
          <a:xfrm>
            <a:off x="412675" y="1304503"/>
            <a:ext cx="11368461" cy="489910"/>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p:txBody>
      </p:sp>
      <p:cxnSp>
        <p:nvCxnSpPr>
          <p:cNvPr id="31" name="Straight Connector 30"/>
          <p:cNvCxnSpPr/>
          <p:nvPr/>
        </p:nvCxnSpPr>
        <p:spPr>
          <a:xfrm>
            <a:off x="412675" y="6179208"/>
            <a:ext cx="11368461"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9749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hdr="0" ftr="0" dt="0"/>
  <p:txStyles>
    <p:titleStyle>
      <a:lvl1pPr algn="l" defTabSz="937739" rtl="0" eaLnBrk="1" latinLnBrk="0" hangingPunct="1">
        <a:lnSpc>
          <a:spcPct val="80000"/>
        </a:lnSpc>
        <a:spcBef>
          <a:spcPct val="0"/>
        </a:spcBef>
        <a:buNone/>
        <a:defRPr sz="2630" kern="1200">
          <a:solidFill>
            <a:schemeClr val="tx1"/>
          </a:solidFill>
          <a:latin typeface="+mj-lt"/>
          <a:ea typeface="+mj-ea"/>
          <a:cs typeface="+mj-cs"/>
        </a:defRPr>
      </a:lvl1pPr>
    </p:titleStyle>
    <p:bodyStyle>
      <a:lvl1pPr marL="0" indent="0" algn="l" defTabSz="937739" rtl="0" eaLnBrk="1" latinLnBrk="0" hangingPunct="1">
        <a:lnSpc>
          <a:spcPct val="90000"/>
        </a:lnSpc>
        <a:spcBef>
          <a:spcPts val="0"/>
        </a:spcBef>
        <a:buFont typeface="Arial" pitchFamily="34" charset="0"/>
        <a:buNone/>
        <a:defRPr sz="1179" kern="1200">
          <a:solidFill>
            <a:schemeClr val="tx2"/>
          </a:solidFill>
          <a:latin typeface="+mn-lt"/>
          <a:ea typeface="+mn-ea"/>
          <a:cs typeface="+mn-cs"/>
        </a:defRPr>
      </a:lvl1pPr>
      <a:lvl2pPr marL="162699" indent="-162699"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2pPr>
      <a:lvl3pPr marL="325401" indent="-154140" algn="l" defTabSz="937739" rtl="0" eaLnBrk="1" latinLnBrk="0" hangingPunct="1">
        <a:lnSpc>
          <a:spcPct val="90000"/>
        </a:lnSpc>
        <a:spcBef>
          <a:spcPts val="0"/>
        </a:spcBef>
        <a:buFont typeface="Calibri" pitchFamily="34" charset="0"/>
        <a:buChar char="–"/>
        <a:defRPr sz="1179" kern="1200">
          <a:solidFill>
            <a:schemeClr val="tx2"/>
          </a:solidFill>
          <a:latin typeface="+mn-lt"/>
          <a:ea typeface="+mn-ea"/>
          <a:cs typeface="+mn-cs"/>
        </a:defRPr>
      </a:lvl3pPr>
      <a:lvl4pPr marL="1641051"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4pPr>
      <a:lvl5pPr marL="2109914"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5pPr>
      <a:lvl6pPr marL="257879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6pPr>
      <a:lvl7pPr marL="3047660"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7pPr>
      <a:lvl8pPr marL="3516527"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8pPr>
      <a:lvl9pPr marL="398540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9pPr>
    </p:bodyStyle>
    <p:otherStyle>
      <a:defPPr>
        <a:defRPr lang="en-US"/>
      </a:defPPr>
      <a:lvl1pPr marL="0" algn="l" defTabSz="937739" rtl="0" eaLnBrk="1" latinLnBrk="0" hangingPunct="1">
        <a:defRPr sz="1905" kern="1200">
          <a:solidFill>
            <a:schemeClr val="tx1"/>
          </a:solidFill>
          <a:latin typeface="+mn-lt"/>
          <a:ea typeface="+mn-ea"/>
          <a:cs typeface="+mn-cs"/>
        </a:defRPr>
      </a:lvl1pPr>
      <a:lvl2pPr marL="468873" algn="l" defTabSz="937739" rtl="0" eaLnBrk="1" latinLnBrk="0" hangingPunct="1">
        <a:defRPr sz="1905" kern="1200">
          <a:solidFill>
            <a:schemeClr val="tx1"/>
          </a:solidFill>
          <a:latin typeface="+mn-lt"/>
          <a:ea typeface="+mn-ea"/>
          <a:cs typeface="+mn-cs"/>
        </a:defRPr>
      </a:lvl2pPr>
      <a:lvl3pPr marL="937739" algn="l" defTabSz="937739" rtl="0" eaLnBrk="1" latinLnBrk="0" hangingPunct="1">
        <a:defRPr sz="1905" kern="1200">
          <a:solidFill>
            <a:schemeClr val="tx1"/>
          </a:solidFill>
          <a:latin typeface="+mn-lt"/>
          <a:ea typeface="+mn-ea"/>
          <a:cs typeface="+mn-cs"/>
        </a:defRPr>
      </a:lvl3pPr>
      <a:lvl4pPr marL="1406611" algn="l" defTabSz="937739" rtl="0" eaLnBrk="1" latinLnBrk="0" hangingPunct="1">
        <a:defRPr sz="1905" kern="1200">
          <a:solidFill>
            <a:schemeClr val="tx1"/>
          </a:solidFill>
          <a:latin typeface="+mn-lt"/>
          <a:ea typeface="+mn-ea"/>
          <a:cs typeface="+mn-cs"/>
        </a:defRPr>
      </a:lvl4pPr>
      <a:lvl5pPr marL="1875488" algn="l" defTabSz="937739" rtl="0" eaLnBrk="1" latinLnBrk="0" hangingPunct="1">
        <a:defRPr sz="1905" kern="1200">
          <a:solidFill>
            <a:schemeClr val="tx1"/>
          </a:solidFill>
          <a:latin typeface="+mn-lt"/>
          <a:ea typeface="+mn-ea"/>
          <a:cs typeface="+mn-cs"/>
        </a:defRPr>
      </a:lvl5pPr>
      <a:lvl6pPr marL="2344352" algn="l" defTabSz="937739" rtl="0" eaLnBrk="1" latinLnBrk="0" hangingPunct="1">
        <a:defRPr sz="1905" kern="1200">
          <a:solidFill>
            <a:schemeClr val="tx1"/>
          </a:solidFill>
          <a:latin typeface="+mn-lt"/>
          <a:ea typeface="+mn-ea"/>
          <a:cs typeface="+mn-cs"/>
        </a:defRPr>
      </a:lvl6pPr>
      <a:lvl7pPr marL="2813221" algn="l" defTabSz="937739" rtl="0" eaLnBrk="1" latinLnBrk="0" hangingPunct="1">
        <a:defRPr sz="1905" kern="1200">
          <a:solidFill>
            <a:schemeClr val="tx1"/>
          </a:solidFill>
          <a:latin typeface="+mn-lt"/>
          <a:ea typeface="+mn-ea"/>
          <a:cs typeface="+mn-cs"/>
        </a:defRPr>
      </a:lvl7pPr>
      <a:lvl8pPr marL="3282098" algn="l" defTabSz="937739" rtl="0" eaLnBrk="1" latinLnBrk="0" hangingPunct="1">
        <a:defRPr sz="1905" kern="1200">
          <a:solidFill>
            <a:schemeClr val="tx1"/>
          </a:solidFill>
          <a:latin typeface="+mn-lt"/>
          <a:ea typeface="+mn-ea"/>
          <a:cs typeface="+mn-cs"/>
        </a:defRPr>
      </a:lvl8pPr>
      <a:lvl9pPr marL="3750966" algn="l" defTabSz="937739"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837" y="857959"/>
            <a:ext cx="11539460" cy="609397"/>
          </a:xfrm>
          <a:prstGeom prst="rect">
            <a:avLst/>
          </a:prstGeom>
        </p:spPr>
        <p:txBody>
          <a:bodyPr vert="horz" wrap="square" lIns="0" tIns="0" rIns="0" bIns="0" rtlCol="0" anchor="t">
            <a:spAutoFit/>
          </a:bodyPr>
          <a:lstStyle/>
          <a:p>
            <a:r>
              <a:rPr lang="en-US" dirty="0"/>
              <a:t>Click to add emphasis part of title</a:t>
            </a:r>
          </a:p>
        </p:txBody>
      </p:sp>
      <p:sp>
        <p:nvSpPr>
          <p:cNvPr id="3" name="Text Placeholder 2"/>
          <p:cNvSpPr>
            <a:spLocks noGrp="1"/>
          </p:cNvSpPr>
          <p:nvPr>
            <p:ph type="body" idx="1"/>
          </p:nvPr>
        </p:nvSpPr>
        <p:spPr>
          <a:xfrm>
            <a:off x="330202" y="1851257"/>
            <a:ext cx="11535495" cy="352401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p:cNvSpPr txBox="1"/>
          <p:nvPr/>
        </p:nvSpPr>
        <p:spPr>
          <a:xfrm>
            <a:off x="319512" y="6249103"/>
            <a:ext cx="409584" cy="317340"/>
          </a:xfrm>
          <a:prstGeom prst="rect">
            <a:avLst/>
          </a:prstGeom>
        </p:spPr>
        <p:txBody>
          <a:bodyPr vert="horz" wrap="none" lIns="0" tIns="0" rIns="0" bIns="0" rtlCol="0" anchor="b">
            <a:normAutofit/>
          </a:bodyPr>
          <a:lstStyle/>
          <a:p>
            <a:pPr marL="0" algn="l" defTabSz="1232345" rtl="0" eaLnBrk="1" latinLnBrk="0" hangingPunct="1">
              <a:lnSpc>
                <a:spcPct val="85000"/>
              </a:lnSpc>
              <a:spcBef>
                <a:spcPts val="272"/>
              </a:spcBef>
            </a:pPr>
            <a:fld id="{01990C03-C3A3-48FE-AF6D-3AE397C89625}" type="slidenum">
              <a:rPr lang="en-GB" sz="1067" kern="1200" smtClean="0">
                <a:solidFill>
                  <a:schemeClr val="bg2"/>
                </a:solidFill>
                <a:latin typeface="+mn-lt"/>
                <a:ea typeface="+mn-ea"/>
                <a:cs typeface="+mn-cs"/>
              </a:rPr>
              <a:pPr marL="0" algn="l" defTabSz="1232345" rtl="0" eaLnBrk="1" latinLnBrk="0" hangingPunct="1">
                <a:lnSpc>
                  <a:spcPct val="85000"/>
                </a:lnSpc>
                <a:spcBef>
                  <a:spcPts val="272"/>
                </a:spcBef>
              </a:pPr>
              <a:t>‹#›</a:t>
            </a:fld>
            <a:endParaRPr lang="en-GB" sz="1067" kern="1200" dirty="0">
              <a:solidFill>
                <a:schemeClr val="bg2"/>
              </a:solidFill>
              <a:latin typeface="+mn-lt"/>
              <a:ea typeface="+mn-ea"/>
              <a:cs typeface="+mn-cs"/>
            </a:endParaRPr>
          </a:p>
        </p:txBody>
      </p:sp>
      <p:sp>
        <p:nvSpPr>
          <p:cNvPr id="23" name="TextBox 22"/>
          <p:cNvSpPr txBox="1"/>
          <p:nvPr/>
        </p:nvSpPr>
        <p:spPr>
          <a:xfrm>
            <a:off x="839648" y="6341236"/>
            <a:ext cx="921563" cy="225209"/>
          </a:xfrm>
          <a:prstGeom prst="rect">
            <a:avLst/>
          </a:prstGeom>
        </p:spPr>
        <p:txBody>
          <a:bodyPr vert="horz" wrap="none" lIns="0" tIns="0" rIns="0" bIns="0" rtlCol="0" anchor="b">
            <a:normAutofit/>
          </a:bodyPr>
          <a:lstStyle/>
          <a:p>
            <a:pPr marL="0" marR="0" indent="0" algn="l" defTabSz="1232345" rtl="0" eaLnBrk="1" fontAlgn="auto" latinLnBrk="0" hangingPunct="1">
              <a:lnSpc>
                <a:spcPct val="85000"/>
              </a:lnSpc>
              <a:spcBef>
                <a:spcPts val="272"/>
              </a:spcBef>
              <a:spcAft>
                <a:spcPts val="0"/>
              </a:spcAft>
              <a:buClrTx/>
              <a:buSzTx/>
              <a:buFontTx/>
              <a:buNone/>
              <a:tabLst/>
              <a:defRPr/>
            </a:pPr>
            <a:r>
              <a:rPr lang="en-GB" sz="1067" kern="1200" dirty="0">
                <a:solidFill>
                  <a:schemeClr val="bg2"/>
                </a:solidFill>
                <a:latin typeface="+mn-lt"/>
                <a:ea typeface="+mn-ea"/>
                <a:cs typeface="+mn-cs"/>
              </a:rPr>
              <a:t>© 2015 Ipsos.</a:t>
            </a:r>
            <a:endParaRPr lang="en-GB" sz="1600" dirty="0">
              <a:solidFill>
                <a:srgbClr val="1C1C1C">
                  <a:lumMod val="75000"/>
                  <a:lumOff val="25000"/>
                </a:srgbClr>
              </a:solidFill>
            </a:endParaRPr>
          </a:p>
        </p:txBody>
      </p:sp>
      <p:grpSp>
        <p:nvGrpSpPr>
          <p:cNvPr id="17" name="Group 16"/>
          <p:cNvGrpSpPr/>
          <p:nvPr/>
        </p:nvGrpSpPr>
        <p:grpSpPr>
          <a:xfrm>
            <a:off x="9287635" y="6232982"/>
            <a:ext cx="2578061" cy="355983"/>
            <a:chOff x="10239375" y="6688139"/>
            <a:chExt cx="2842245" cy="523426"/>
          </a:xfrm>
        </p:grpSpPr>
        <p:pic>
          <p:nvPicPr>
            <p:cNvPr id="18" name="Picture 17" descr="IPSOS_GAMECHANGERS_blue.png"/>
            <p:cNvPicPr>
              <a:picLocks noChangeAspect="1"/>
            </p:cNvPicPr>
            <p:nvPr/>
          </p:nvPicPr>
          <p:blipFill rotWithShape="1">
            <a:blip r:embed="rId57" cstate="print">
              <a:extLst>
                <a:ext uri="{28A0092B-C50C-407E-A947-70E740481C1C}">
                  <a14:useLocalDpi xmlns:a14="http://schemas.microsoft.com/office/drawing/2010/main" val="0"/>
                </a:ext>
              </a:extLst>
            </a:blip>
            <a:srcRect l="78888" t="-9671" b="-1"/>
            <a:stretch/>
          </p:blipFill>
          <p:spPr>
            <a:xfrm>
              <a:off x="12526963" y="6688139"/>
              <a:ext cx="554657" cy="523426"/>
            </a:xfrm>
            <a:prstGeom prst="rect">
              <a:avLst/>
            </a:prstGeom>
          </p:spPr>
        </p:pic>
        <p:pic>
          <p:nvPicPr>
            <p:cNvPr id="19" name="Picture 18" descr="IPSOS_GAMECHANGERS_blue.png"/>
            <p:cNvPicPr>
              <a:picLocks noChangeAspect="1"/>
            </p:cNvPicPr>
            <p:nvPr userDrawn="1"/>
          </p:nvPicPr>
          <p:blipFill rotWithShape="1">
            <a:blip r:embed="rId57" cstate="print">
              <a:extLst>
                <a:ext uri="{28A0092B-C50C-407E-A947-70E740481C1C}">
                  <a14:useLocalDpi xmlns:a14="http://schemas.microsoft.com/office/drawing/2010/main" val="0"/>
                </a:ext>
              </a:extLst>
            </a:blip>
            <a:srcRect t="14610" r="22774"/>
            <a:stretch/>
          </p:blipFill>
          <p:spPr>
            <a:xfrm>
              <a:off x="10239375" y="6804025"/>
              <a:ext cx="2028825" cy="407539"/>
            </a:xfrm>
            <a:prstGeom prst="rect">
              <a:avLst/>
            </a:prstGeom>
          </p:spPr>
        </p:pic>
      </p:grpSp>
      <p:pic>
        <p:nvPicPr>
          <p:cNvPr id="26" name="Picture 2" descr="C:\Users\Graphics Dude Ltd\Graphics Dude Ltd\Work\PC - IM - 150415A (template pt2)\Graphics\Tags\MarketingElectronic-Col.png"/>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9700949" y="215896"/>
            <a:ext cx="2145323" cy="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6682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Lst>
  <p:hf hdr="0" ftr="0" dt="0"/>
  <p:txStyles>
    <p:titleStyle>
      <a:lvl1pPr algn="l" defTabSz="1232345" rtl="0" eaLnBrk="1" latinLnBrk="0" hangingPunct="1">
        <a:lnSpc>
          <a:spcPct val="90000"/>
        </a:lnSpc>
        <a:spcBef>
          <a:spcPts val="544"/>
        </a:spcBef>
        <a:buNone/>
        <a:tabLst/>
        <a:defRPr sz="4400" b="1" kern="1200">
          <a:solidFill>
            <a:schemeClr val="tx1"/>
          </a:solidFill>
          <a:latin typeface="+mj-lt"/>
          <a:ea typeface="+mj-ea"/>
          <a:cs typeface="+mj-cs"/>
        </a:defRPr>
      </a:lvl1pPr>
    </p:titleStyle>
    <p:bodyStyle>
      <a:lvl1pPr marL="0" indent="0" algn="l" defTabSz="1232345" rtl="0" eaLnBrk="1" latinLnBrk="0" hangingPunct="1">
        <a:lnSpc>
          <a:spcPct val="100000"/>
        </a:lnSpc>
        <a:spcBef>
          <a:spcPts val="400"/>
        </a:spcBef>
        <a:spcAft>
          <a:spcPts val="400"/>
        </a:spcAft>
        <a:buFont typeface="Arial" panose="020B0604020202020204" pitchFamily="34" charset="0"/>
        <a:buNone/>
        <a:defRPr sz="2133" kern="1200" cap="all" baseline="0">
          <a:solidFill>
            <a:schemeClr val="tx1"/>
          </a:solidFill>
          <a:latin typeface="+mn-lt"/>
          <a:ea typeface="+mn-ea"/>
          <a:cs typeface="+mn-cs"/>
        </a:defRPr>
      </a:lvl1pPr>
      <a:lvl2pPr marL="4320" indent="0" algn="l" defTabSz="1232345" rtl="0" eaLnBrk="1" latinLnBrk="0" hangingPunct="1">
        <a:lnSpc>
          <a:spcPct val="100000"/>
        </a:lnSpc>
        <a:spcBef>
          <a:spcPts val="400"/>
        </a:spcBef>
        <a:spcAft>
          <a:spcPts val="400"/>
        </a:spcAft>
        <a:buFont typeface="Arial" panose="020B0604020202020204" pitchFamily="34" charset="0"/>
        <a:buNone/>
        <a:defRPr sz="1600" kern="1200">
          <a:solidFill>
            <a:schemeClr val="tx1"/>
          </a:solidFill>
          <a:latin typeface="+mn-lt"/>
          <a:ea typeface="+mn-ea"/>
          <a:cs typeface="+mn-cs"/>
        </a:defRPr>
      </a:lvl2pPr>
      <a:lvl3pPr marL="249063" indent="-249063" algn="l" defTabSz="1232345" rtl="0" eaLnBrk="1" latinLnBrk="0" hangingPunct="1">
        <a:lnSpc>
          <a:spcPct val="100000"/>
        </a:lnSpc>
        <a:spcBef>
          <a:spcPts val="400"/>
        </a:spcBef>
        <a:spcAft>
          <a:spcPts val="400"/>
        </a:spcAft>
        <a:buFont typeface="Arial" panose="020B0604020202020204" pitchFamily="34" charset="0"/>
        <a:buChar char="•"/>
        <a:defRPr sz="1600" kern="1200">
          <a:solidFill>
            <a:schemeClr val="tx1"/>
          </a:solidFill>
          <a:latin typeface="+mn-lt"/>
          <a:ea typeface="+mn-ea"/>
          <a:cs typeface="+mn-cs"/>
        </a:defRPr>
      </a:lvl3pPr>
      <a:lvl4pPr marL="575867" indent="-254822" algn="l" defTabSz="1232345" rtl="0" eaLnBrk="1" latinLnBrk="0" hangingPunct="1">
        <a:lnSpc>
          <a:spcPct val="100000"/>
        </a:lnSpc>
        <a:spcBef>
          <a:spcPts val="400"/>
        </a:spcBef>
        <a:spcAft>
          <a:spcPts val="400"/>
        </a:spcAft>
        <a:buFont typeface="Arial" panose="020B0604020202020204" pitchFamily="34" charset="0"/>
        <a:buChar char="–"/>
        <a:defRPr sz="1600" kern="1200">
          <a:solidFill>
            <a:schemeClr val="tx1"/>
          </a:solidFill>
          <a:latin typeface="+mn-lt"/>
          <a:ea typeface="+mn-ea"/>
          <a:cs typeface="+mn-cs"/>
        </a:defRPr>
      </a:lvl4pPr>
      <a:lvl5pPr marL="809092" indent="-234666" algn="l" defTabSz="1232345" rtl="0" eaLnBrk="1" latinLnBrk="0" hangingPunct="1">
        <a:lnSpc>
          <a:spcPct val="100000"/>
        </a:lnSpc>
        <a:spcBef>
          <a:spcPts val="40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3388949" indent="-308086" algn="l" defTabSz="12323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4005121" indent="-308086" algn="l" defTabSz="12323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621292" indent="-308086" algn="l" defTabSz="12323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237466" indent="-308086" algn="l" defTabSz="12323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32345" rtl="0" eaLnBrk="1" latinLnBrk="0" hangingPunct="1">
        <a:defRPr sz="2400" kern="1200">
          <a:solidFill>
            <a:schemeClr val="tx1"/>
          </a:solidFill>
          <a:latin typeface="+mn-lt"/>
          <a:ea typeface="+mn-ea"/>
          <a:cs typeface="+mn-cs"/>
        </a:defRPr>
      </a:lvl1pPr>
      <a:lvl2pPr marL="616171" algn="l" defTabSz="1232345" rtl="0" eaLnBrk="1" latinLnBrk="0" hangingPunct="1">
        <a:defRPr sz="2400" kern="1200">
          <a:solidFill>
            <a:schemeClr val="tx1"/>
          </a:solidFill>
          <a:latin typeface="+mn-lt"/>
          <a:ea typeface="+mn-ea"/>
          <a:cs typeface="+mn-cs"/>
        </a:defRPr>
      </a:lvl2pPr>
      <a:lvl3pPr marL="1232345" algn="l" defTabSz="1232345" rtl="0" eaLnBrk="1" latinLnBrk="0" hangingPunct="1">
        <a:defRPr sz="2400" kern="1200">
          <a:solidFill>
            <a:schemeClr val="tx1"/>
          </a:solidFill>
          <a:latin typeface="+mn-lt"/>
          <a:ea typeface="+mn-ea"/>
          <a:cs typeface="+mn-cs"/>
        </a:defRPr>
      </a:lvl3pPr>
      <a:lvl4pPr marL="1848516" algn="l" defTabSz="1232345" rtl="0" eaLnBrk="1" latinLnBrk="0" hangingPunct="1">
        <a:defRPr sz="2400" kern="1200">
          <a:solidFill>
            <a:schemeClr val="tx1"/>
          </a:solidFill>
          <a:latin typeface="+mn-lt"/>
          <a:ea typeface="+mn-ea"/>
          <a:cs typeface="+mn-cs"/>
        </a:defRPr>
      </a:lvl4pPr>
      <a:lvl5pPr marL="2464690" algn="l" defTabSz="1232345" rtl="0" eaLnBrk="1" latinLnBrk="0" hangingPunct="1">
        <a:defRPr sz="2400" kern="1200">
          <a:solidFill>
            <a:schemeClr val="tx1"/>
          </a:solidFill>
          <a:latin typeface="+mn-lt"/>
          <a:ea typeface="+mn-ea"/>
          <a:cs typeface="+mn-cs"/>
        </a:defRPr>
      </a:lvl5pPr>
      <a:lvl6pPr marL="3080862" algn="l" defTabSz="1232345" rtl="0" eaLnBrk="1" latinLnBrk="0" hangingPunct="1">
        <a:defRPr sz="2400" kern="1200">
          <a:solidFill>
            <a:schemeClr val="tx1"/>
          </a:solidFill>
          <a:latin typeface="+mn-lt"/>
          <a:ea typeface="+mn-ea"/>
          <a:cs typeface="+mn-cs"/>
        </a:defRPr>
      </a:lvl6pPr>
      <a:lvl7pPr marL="3697036" algn="l" defTabSz="1232345" rtl="0" eaLnBrk="1" latinLnBrk="0" hangingPunct="1">
        <a:defRPr sz="2400" kern="1200">
          <a:solidFill>
            <a:schemeClr val="tx1"/>
          </a:solidFill>
          <a:latin typeface="+mn-lt"/>
          <a:ea typeface="+mn-ea"/>
          <a:cs typeface="+mn-cs"/>
        </a:defRPr>
      </a:lvl7pPr>
      <a:lvl8pPr marL="4313207" algn="l" defTabSz="1232345" rtl="0" eaLnBrk="1" latinLnBrk="0" hangingPunct="1">
        <a:defRPr sz="2400" kern="1200">
          <a:solidFill>
            <a:schemeClr val="tx1"/>
          </a:solidFill>
          <a:latin typeface="+mn-lt"/>
          <a:ea typeface="+mn-ea"/>
          <a:cs typeface="+mn-cs"/>
        </a:defRPr>
      </a:lvl8pPr>
      <a:lvl9pPr marL="4929378" algn="l" defTabSz="123234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4E69"/>
        </a:solidFill>
        <a:effectLst/>
      </p:bgPr>
    </p:bg>
    <p:spTree>
      <p:nvGrpSpPr>
        <p:cNvPr id="1" name=""/>
        <p:cNvGrpSpPr/>
        <p:nvPr/>
      </p:nvGrpSpPr>
      <p:grpSpPr>
        <a:xfrm>
          <a:off x="0" y="0"/>
          <a:ext cx="0" cy="0"/>
          <a:chOff x="0" y="0"/>
          <a:chExt cx="0" cy="0"/>
        </a:xfrm>
      </p:grpSpPr>
      <p:pic>
        <p:nvPicPr>
          <p:cNvPr id="45058" name="Picture 4" descr="q_mark2"/>
          <p:cNvPicPr>
            <a:picLocks noChangeArrowheads="1"/>
          </p:cNvPicPr>
          <p:nvPr/>
        </p:nvPicPr>
        <p:blipFill>
          <a:blip r:embed="rId13" cstate="print"/>
          <a:srcRect/>
          <a:stretch>
            <a:fillRect/>
          </a:stretch>
        </p:blipFill>
        <p:spPr bwMode="auto">
          <a:xfrm>
            <a:off x="850900" y="-158750"/>
            <a:ext cx="4919133" cy="7334250"/>
          </a:xfrm>
          <a:prstGeom prst="rect">
            <a:avLst/>
          </a:prstGeom>
          <a:noFill/>
          <a:ln w="9525">
            <a:noFill/>
            <a:miter lim="800000"/>
            <a:headEnd/>
            <a:tailEnd/>
          </a:ln>
        </p:spPr>
      </p:pic>
      <p:sp>
        <p:nvSpPr>
          <p:cNvPr id="45059" name="Rectangle 2"/>
          <p:cNvSpPr>
            <a:spLocks noGrp="1" noChangeArrowheads="1"/>
          </p:cNvSpPr>
          <p:nvPr>
            <p:ph type="title"/>
          </p:nvPr>
        </p:nvSpPr>
        <p:spPr bwMode="gray">
          <a:xfrm>
            <a:off x="742951" y="593726"/>
            <a:ext cx="9408583" cy="9112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45060" name="Rectangle 15"/>
          <p:cNvSpPr>
            <a:spLocks noGrp="1" noChangeArrowheads="1"/>
          </p:cNvSpPr>
          <p:nvPr>
            <p:ph type="body" idx="1"/>
          </p:nvPr>
        </p:nvSpPr>
        <p:spPr bwMode="auto">
          <a:xfrm>
            <a:off x="742951" y="1685925"/>
            <a:ext cx="10759016" cy="4876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Tree>
    <p:extLst>
      <p:ext uri="{BB962C8B-B14F-4D97-AF65-F5344CB8AC3E}">
        <p14:creationId xmlns:p14="http://schemas.microsoft.com/office/powerpoint/2010/main" val="98188530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p:txStyles>
    <p:titleStyle>
      <a:lvl1pPr algn="l" defTabSz="731838" rtl="0" eaLnBrk="0" fontAlgn="base" hangingPunct="0">
        <a:spcBef>
          <a:spcPct val="20000"/>
        </a:spcBef>
        <a:spcAft>
          <a:spcPct val="0"/>
        </a:spcAft>
        <a:defRPr sz="2800">
          <a:solidFill>
            <a:schemeClr val="tx2"/>
          </a:solidFill>
          <a:latin typeface="+mj-lt"/>
          <a:ea typeface="+mj-ea"/>
          <a:cs typeface="+mj-cs"/>
        </a:defRPr>
      </a:lvl1pPr>
      <a:lvl2pPr algn="l" defTabSz="731838" rtl="0" eaLnBrk="0" fontAlgn="base" hangingPunct="0">
        <a:spcBef>
          <a:spcPct val="20000"/>
        </a:spcBef>
        <a:spcAft>
          <a:spcPct val="0"/>
        </a:spcAft>
        <a:defRPr sz="2800">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sz="2800">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sz="2800">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sz="2800">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sz="2800">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sz="2800">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sz="2800">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sz="2800">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chemeClr val="bg1"/>
              </a:solidFill>
            </a:endParaRPr>
          </a:p>
        </p:txBody>
      </p:sp>
      <p:sp>
        <p:nvSpPr>
          <p:cNvPr id="48132"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48134"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54446261-3552-4338-8AA8-85401C9FD0BB}" type="slidenum">
              <a:rPr lang="en-AU" sz="1100">
                <a:solidFill>
                  <a:schemeClr val="bg1"/>
                </a:solidFill>
              </a:rPr>
              <a:pPr algn="r">
                <a:defRPr/>
              </a:pPr>
              <a:t>‹#›</a:t>
            </a:fld>
            <a:endParaRPr lang="en-AU" sz="1100">
              <a:solidFill>
                <a:schemeClr val="bg1"/>
              </a:solidFill>
            </a:endParaRPr>
          </a:p>
        </p:txBody>
      </p:sp>
    </p:spTree>
    <p:extLst>
      <p:ext uri="{BB962C8B-B14F-4D97-AF65-F5344CB8AC3E}">
        <p14:creationId xmlns:p14="http://schemas.microsoft.com/office/powerpoint/2010/main" val="167454909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5842" name="Picture 33" descr="Synovate HC"/>
          <p:cNvPicPr>
            <a:picLocks noChangeAspect="1" noChangeArrowheads="1"/>
          </p:cNvPicPr>
          <p:nvPr/>
        </p:nvPicPr>
        <p:blipFill>
          <a:blip r:embed="rId14" cstate="print"/>
          <a:srcRect/>
          <a:stretch>
            <a:fillRect/>
          </a:stretch>
        </p:blipFill>
        <p:spPr bwMode="auto">
          <a:xfrm>
            <a:off x="11135784" y="0"/>
            <a:ext cx="1056216" cy="609600"/>
          </a:xfrm>
          <a:prstGeom prst="rect">
            <a:avLst/>
          </a:prstGeom>
          <a:noFill/>
          <a:ln w="9525">
            <a:noFill/>
            <a:miter lim="800000"/>
            <a:headEnd/>
            <a:tailEnd/>
          </a:ln>
        </p:spPr>
      </p:pic>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chemeClr val="bg1"/>
              </a:solidFill>
            </a:endParaRPr>
          </a:p>
        </p:txBody>
      </p:sp>
      <p:sp>
        <p:nvSpPr>
          <p:cNvPr id="35844"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35846"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910DB2A5-4F47-4D30-BE58-380FB6B6233F}" type="slidenum">
              <a:rPr lang="en-AU" sz="1100">
                <a:solidFill>
                  <a:schemeClr val="bg1"/>
                </a:solidFill>
              </a:rPr>
              <a:pPr algn="r">
                <a:defRPr/>
              </a:pPr>
              <a:t>‹#›</a:t>
            </a:fld>
            <a:endParaRPr lang="en-AU" sz="1100">
              <a:solidFill>
                <a:schemeClr val="bg1"/>
              </a:solidFill>
            </a:endParaRPr>
          </a:p>
        </p:txBody>
      </p:sp>
    </p:spTree>
    <p:extLst>
      <p:ext uri="{BB962C8B-B14F-4D97-AF65-F5344CB8AC3E}">
        <p14:creationId xmlns:p14="http://schemas.microsoft.com/office/powerpoint/2010/main" val="184576353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chemeClr val="bg1"/>
              </a:solidFill>
            </a:endParaRPr>
          </a:p>
        </p:txBody>
      </p:sp>
      <p:sp>
        <p:nvSpPr>
          <p:cNvPr id="35844"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35846"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910DB2A5-4F47-4D30-BE58-380FB6B6233F}" type="slidenum">
              <a:rPr lang="en-AU" sz="1100">
                <a:solidFill>
                  <a:schemeClr val="bg1"/>
                </a:solidFill>
              </a:rPr>
              <a:pPr algn="r">
                <a:defRPr/>
              </a:pPr>
              <a:t>‹#›</a:t>
            </a:fld>
            <a:endParaRPr lang="en-AU" sz="1100">
              <a:solidFill>
                <a:schemeClr val="bg1"/>
              </a:solidFill>
            </a:endParaRPr>
          </a:p>
        </p:txBody>
      </p:sp>
    </p:spTree>
    <p:extLst>
      <p:ext uri="{BB962C8B-B14F-4D97-AF65-F5344CB8AC3E}">
        <p14:creationId xmlns:p14="http://schemas.microsoft.com/office/powerpoint/2010/main" val="54752794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5842" name="Picture 33" descr="Synovate HC"/>
          <p:cNvPicPr>
            <a:picLocks noChangeAspect="1" noChangeArrowheads="1"/>
          </p:cNvPicPr>
          <p:nvPr/>
        </p:nvPicPr>
        <p:blipFill>
          <a:blip r:embed="rId13" cstate="print"/>
          <a:srcRect/>
          <a:stretch>
            <a:fillRect/>
          </a:stretch>
        </p:blipFill>
        <p:spPr bwMode="auto">
          <a:xfrm>
            <a:off x="11135784" y="0"/>
            <a:ext cx="1056216" cy="609600"/>
          </a:xfrm>
          <a:prstGeom prst="rect">
            <a:avLst/>
          </a:prstGeom>
          <a:noFill/>
          <a:ln w="9525">
            <a:noFill/>
            <a:miter lim="800000"/>
            <a:headEnd/>
            <a:tailEnd/>
          </a:ln>
        </p:spPr>
      </p:pic>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chemeClr val="bg1"/>
              </a:solidFill>
            </a:endParaRPr>
          </a:p>
        </p:txBody>
      </p:sp>
      <p:sp>
        <p:nvSpPr>
          <p:cNvPr id="35844"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378884" name="Text Box 4"/>
          <p:cNvSpPr txBox="1">
            <a:spLocks noChangeArrowheads="1"/>
          </p:cNvSpPr>
          <p:nvPr/>
        </p:nvSpPr>
        <p:spPr bwMode="auto">
          <a:xfrm>
            <a:off x="656167" y="6662738"/>
            <a:ext cx="2156884" cy="214312"/>
          </a:xfrm>
          <a:prstGeom prst="rect">
            <a:avLst/>
          </a:prstGeom>
          <a:noFill/>
          <a:ln w="9525">
            <a:noFill/>
            <a:miter lim="800000"/>
            <a:headEnd/>
            <a:tailEnd/>
          </a:ln>
          <a:effectLst/>
        </p:spPr>
        <p:txBody>
          <a:bodyPr>
            <a:spAutoFit/>
          </a:bodyPr>
          <a:lstStyle/>
          <a:p>
            <a:pPr algn="l" eaLnBrk="0" hangingPunct="0">
              <a:spcBef>
                <a:spcPct val="50000"/>
              </a:spcBef>
              <a:defRPr/>
            </a:pPr>
            <a:r>
              <a:rPr lang="en-AU" sz="800" dirty="0">
                <a:solidFill>
                  <a:schemeClr val="bg1"/>
                </a:solidFill>
                <a:cs typeface="+mn-cs"/>
              </a:rPr>
              <a:t>© Synovate 2010</a:t>
            </a:r>
          </a:p>
        </p:txBody>
      </p:sp>
      <p:sp>
        <p:nvSpPr>
          <p:cNvPr id="35846"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910DB2A5-4F47-4D30-BE58-380FB6B6233F}" type="slidenum">
              <a:rPr lang="en-AU" sz="1100">
                <a:solidFill>
                  <a:schemeClr val="bg1"/>
                </a:solidFill>
              </a:rPr>
              <a:pPr algn="r">
                <a:defRPr/>
              </a:pPr>
              <a:t>‹#›</a:t>
            </a:fld>
            <a:endParaRPr lang="en-AU" sz="1100">
              <a:solidFill>
                <a:schemeClr val="bg1"/>
              </a:solidFill>
            </a:endParaRPr>
          </a:p>
        </p:txBody>
      </p:sp>
    </p:spTree>
    <p:extLst>
      <p:ext uri="{BB962C8B-B14F-4D97-AF65-F5344CB8AC3E}">
        <p14:creationId xmlns:p14="http://schemas.microsoft.com/office/powerpoint/2010/main" val="112769684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8883" name="Rectangle 3"/>
          <p:cNvSpPr>
            <a:spLocks noChangeArrowheads="1"/>
          </p:cNvSpPr>
          <p:nvPr/>
        </p:nvSpPr>
        <p:spPr bwMode="auto">
          <a:xfrm>
            <a:off x="0" y="6669088"/>
            <a:ext cx="12192000" cy="188912"/>
          </a:xfrm>
          <a:prstGeom prst="rect">
            <a:avLst/>
          </a:prstGeom>
          <a:solidFill>
            <a:srgbClr val="FF3300"/>
          </a:solidFill>
          <a:ln w="9525">
            <a:noFill/>
            <a:miter lim="800000"/>
            <a:headEnd/>
            <a:tailEnd/>
          </a:ln>
        </p:spPr>
        <p:txBody>
          <a:bodyPr wrap="none" anchor="ctr"/>
          <a:lstStyle/>
          <a:p>
            <a:pPr eaLnBrk="0" hangingPunct="0">
              <a:defRPr/>
            </a:pPr>
            <a:endParaRPr lang="en-US" sz="1800">
              <a:solidFill>
                <a:srgbClr val="FFFFFF"/>
              </a:solidFill>
            </a:endParaRPr>
          </a:p>
        </p:txBody>
      </p:sp>
      <p:sp>
        <p:nvSpPr>
          <p:cNvPr id="49156" name="Rectangle 2"/>
          <p:cNvSpPr>
            <a:spLocks noGrp="1" noChangeArrowheads="1"/>
          </p:cNvSpPr>
          <p:nvPr>
            <p:ph type="title"/>
          </p:nvPr>
        </p:nvSpPr>
        <p:spPr bwMode="gray">
          <a:xfrm>
            <a:off x="742951" y="508001"/>
            <a:ext cx="9408583"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title style</a:t>
            </a:r>
          </a:p>
        </p:txBody>
      </p:sp>
      <p:sp>
        <p:nvSpPr>
          <p:cNvPr id="49158" name="Rectangle 15"/>
          <p:cNvSpPr>
            <a:spLocks noGrp="1" noChangeArrowheads="1"/>
          </p:cNvSpPr>
          <p:nvPr>
            <p:ph type="body" idx="1"/>
          </p:nvPr>
        </p:nvSpPr>
        <p:spPr bwMode="auto">
          <a:xfrm>
            <a:off x="742951" y="1609725"/>
            <a:ext cx="10759016" cy="495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78900" name="Text Box 20"/>
          <p:cNvSpPr txBox="1">
            <a:spLocks noChangeArrowheads="1"/>
          </p:cNvSpPr>
          <p:nvPr/>
        </p:nvSpPr>
        <p:spPr bwMode="auto">
          <a:xfrm>
            <a:off x="11027834" y="6632576"/>
            <a:ext cx="1221317" cy="365125"/>
          </a:xfrm>
          <a:prstGeom prst="rect">
            <a:avLst/>
          </a:prstGeom>
          <a:noFill/>
          <a:ln w="9525" algn="ctr">
            <a:noFill/>
            <a:miter lim="800000"/>
            <a:headEnd/>
            <a:tailEnd/>
          </a:ln>
          <a:effectLst/>
        </p:spPr>
        <p:txBody>
          <a:bodyPr/>
          <a:lstStyle/>
          <a:p>
            <a:pPr algn="r">
              <a:defRPr/>
            </a:pPr>
            <a:fld id="{68F64128-7913-4A99-976D-54DFE7EAA292}" type="slidenum">
              <a:rPr lang="en-AU" sz="1100">
                <a:solidFill>
                  <a:srgbClr val="FFFFFF"/>
                </a:solidFill>
              </a:rPr>
              <a:pPr algn="r">
                <a:defRPr/>
              </a:pPr>
              <a:t>‹#›</a:t>
            </a:fld>
            <a:endParaRPr lang="en-AU" sz="1100">
              <a:solidFill>
                <a:srgbClr val="FFFFFF"/>
              </a:solidFill>
            </a:endParaRPr>
          </a:p>
        </p:txBody>
      </p:sp>
    </p:spTree>
    <p:extLst>
      <p:ext uri="{BB962C8B-B14F-4D97-AF65-F5344CB8AC3E}">
        <p14:creationId xmlns:p14="http://schemas.microsoft.com/office/powerpoint/2010/main" val="317651646"/>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ransition/>
  <p:txStyles>
    <p:title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p:titleStyle>
    <p:bodyStyle>
      <a:lvl1pPr marL="241300" indent="-241300" algn="l" defTabSz="731838" rtl="0" eaLnBrk="0" fontAlgn="base" hangingPunct="0">
        <a:spcBef>
          <a:spcPct val="0"/>
        </a:spcBef>
        <a:spcAft>
          <a:spcPct val="20000"/>
        </a:spcAft>
        <a:buClr>
          <a:srgbClr val="FF8923"/>
        </a:buClr>
        <a:buChar char="•"/>
        <a:tabLst>
          <a:tab pos="1795463" algn="l"/>
        </a:tabLst>
        <a:defRPr sz="2200">
          <a:solidFill>
            <a:srgbClr val="004E69"/>
          </a:solidFill>
          <a:latin typeface="+mn-lt"/>
          <a:ea typeface="+mn-ea"/>
          <a:cs typeface="+mn-cs"/>
        </a:defRPr>
      </a:lvl1pPr>
      <a:lvl2pPr marL="525463" indent="-188913" algn="l" defTabSz="731838" rtl="0" eaLnBrk="0" fontAlgn="base" hangingPunct="0">
        <a:spcBef>
          <a:spcPct val="0"/>
        </a:spcBef>
        <a:spcAft>
          <a:spcPct val="20000"/>
        </a:spcAft>
        <a:buClr>
          <a:srgbClr val="003256"/>
        </a:buClr>
        <a:buChar char="-"/>
        <a:tabLst>
          <a:tab pos="1795463" algn="l"/>
        </a:tabLst>
        <a:defRPr sz="2000">
          <a:solidFill>
            <a:srgbClr val="004E69"/>
          </a:solidFill>
          <a:latin typeface="+mn-lt"/>
          <a:ea typeface="+mn-ea"/>
          <a:cs typeface="+mn-cs"/>
        </a:defRPr>
      </a:lvl2pPr>
      <a:lvl3pPr marL="808038"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3pPr>
      <a:lvl4pPr marL="1092200" indent="-18891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4pPr>
      <a:lvl5pPr marL="1376363" indent="-169863" algn="l" defTabSz="731838" rtl="0" eaLnBrk="0" fontAlgn="base" hangingPunct="0">
        <a:spcBef>
          <a:spcPct val="0"/>
        </a:spcBef>
        <a:spcAft>
          <a:spcPct val="20000"/>
        </a:spcAft>
        <a:buClr>
          <a:srgbClr val="003256"/>
        </a:buClr>
        <a:buChar char="-"/>
        <a:tabLst>
          <a:tab pos="1795463" algn="l"/>
        </a:tabLst>
        <a:defRPr>
          <a:solidFill>
            <a:srgbClr val="004E69"/>
          </a:solidFill>
          <a:latin typeface="+mn-lt"/>
          <a:ea typeface="+mn-ea"/>
          <a:cs typeface="+mn-cs"/>
        </a:defRPr>
      </a:lvl5pPr>
      <a:lvl6pPr marL="18335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6pPr>
      <a:lvl7pPr marL="22907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7pPr>
      <a:lvl8pPr marL="27479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8pPr>
      <a:lvl9pPr marL="3205163" indent="-169863" algn="l" defTabSz="731838" rtl="0" fontAlgn="base">
        <a:spcBef>
          <a:spcPct val="0"/>
        </a:spcBef>
        <a:spcAft>
          <a:spcPct val="20000"/>
        </a:spcAft>
        <a:buClr>
          <a:srgbClr val="003256"/>
        </a:buClr>
        <a:buChar char="-"/>
        <a:tabLst>
          <a:tab pos="1795463" algn="l"/>
        </a:tabLst>
        <a:defRPr>
          <a:solidFill>
            <a:srgbClr val="004E6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serkan-ceran" TargetMode="External"/><Relationship Id="rId2" Type="http://schemas.openxmlformats.org/officeDocument/2006/relationships/hyperlink" Target="http://www.serkanceran.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3.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53.xml"/><Relationship Id="rId1" Type="http://schemas.openxmlformats.org/officeDocument/2006/relationships/vmlDrawing" Target="../drawings/vmlDrawing17.vml"/><Relationship Id="rId6" Type="http://schemas.openxmlformats.org/officeDocument/2006/relationships/image" Target="../media/image139.wmf"/><Relationship Id="rId5" Type="http://schemas.openxmlformats.org/officeDocument/2006/relationships/image" Target="../media/image138.png"/><Relationship Id="rId4" Type="http://schemas.openxmlformats.org/officeDocument/2006/relationships/oleObject" Target="../embeddings/oleObject15.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53.xml"/><Relationship Id="rId1" Type="http://schemas.openxmlformats.org/officeDocument/2006/relationships/vmlDrawing" Target="../drawings/vmlDrawing18.vml"/><Relationship Id="rId5" Type="http://schemas.openxmlformats.org/officeDocument/2006/relationships/image" Target="../media/image140.png"/><Relationship Id="rId4" Type="http://schemas.openxmlformats.org/officeDocument/2006/relationships/oleObject" Target="../embeddings/oleObject16.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3.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53.xml"/><Relationship Id="rId1" Type="http://schemas.openxmlformats.org/officeDocument/2006/relationships/vmlDrawing" Target="../drawings/vmlDrawing19.vml"/><Relationship Id="rId5" Type="http://schemas.openxmlformats.org/officeDocument/2006/relationships/image" Target="../media/image140.png"/><Relationship Id="rId4" Type="http://schemas.openxmlformats.org/officeDocument/2006/relationships/oleObject" Target="../embeddings/oleObject17.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53.xml"/><Relationship Id="rId1" Type="http://schemas.openxmlformats.org/officeDocument/2006/relationships/vmlDrawing" Target="../drawings/vmlDrawing20.vml"/><Relationship Id="rId5" Type="http://schemas.openxmlformats.org/officeDocument/2006/relationships/image" Target="../media/image141.png"/><Relationship Id="rId4" Type="http://schemas.openxmlformats.org/officeDocument/2006/relationships/oleObject" Target="../embeddings/oleObject18.bin"/></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35.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35.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image" Target="../media/image58.png"/><Relationship Id="rId4" Type="http://schemas.openxmlformats.org/officeDocument/2006/relationships/hyperlink" Target="HousePriceExample.xlsx" TargetMode="Externa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35.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35.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5.xml"/><Relationship Id="rId1" Type="http://schemas.openxmlformats.org/officeDocument/2006/relationships/vmlDrawing" Target="../drawings/vmlDrawing1.vml"/><Relationship Id="rId6" Type="http://schemas.openxmlformats.org/officeDocument/2006/relationships/image" Target="../media/image71.emf"/><Relationship Id="rId5" Type="http://schemas.openxmlformats.org/officeDocument/2006/relationships/oleObject" Target="../embeddings/oleObject1.bin"/><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5.xml"/><Relationship Id="rId1" Type="http://schemas.openxmlformats.org/officeDocument/2006/relationships/vmlDrawing" Target="../drawings/vmlDrawing2.vml"/><Relationship Id="rId5" Type="http://schemas.openxmlformats.org/officeDocument/2006/relationships/image" Target="../media/image75.emf"/><Relationship Id="rId4" Type="http://schemas.openxmlformats.org/officeDocument/2006/relationships/package" Target="../embeddings/Microsoft_Word_Document.docx"/></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7.emf"/><Relationship Id="rId2" Type="http://schemas.openxmlformats.org/officeDocument/2006/relationships/slideLayout" Target="../slideLayouts/slideLayout35.xml"/><Relationship Id="rId1" Type="http://schemas.openxmlformats.org/officeDocument/2006/relationships/vmlDrawing" Target="../drawings/vmlDrawing3.vml"/><Relationship Id="rId6" Type="http://schemas.openxmlformats.org/officeDocument/2006/relationships/package" Target="../embeddings/Microsoft_Word_Document2.docx"/><Relationship Id="rId5" Type="http://schemas.openxmlformats.org/officeDocument/2006/relationships/image" Target="../media/image76.emf"/><Relationship Id="rId4" Type="http://schemas.openxmlformats.org/officeDocument/2006/relationships/package" Target="../embeddings/Microsoft_Word_Document1.docx"/></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35.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35.xml"/><Relationship Id="rId5" Type="http://schemas.openxmlformats.org/officeDocument/2006/relationships/image" Target="../media/image83.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35.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35.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35.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0.xml"/><Relationship Id="rId1" Type="http://schemas.openxmlformats.org/officeDocument/2006/relationships/slideLayout" Target="../slideLayouts/slideLayout108.xml"/><Relationship Id="rId4" Type="http://schemas.openxmlformats.org/officeDocument/2006/relationships/image" Target="../media/image93.jpe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8.xml"/><Relationship Id="rId1" Type="http://schemas.openxmlformats.org/officeDocument/2006/relationships/vmlDrawing" Target="../drawings/vmlDrawing4.vml"/><Relationship Id="rId5" Type="http://schemas.openxmlformats.org/officeDocument/2006/relationships/image" Target="../media/image95.png"/><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53.xml"/><Relationship Id="rId1" Type="http://schemas.openxmlformats.org/officeDocument/2006/relationships/slideLayout" Target="../slideLayouts/slideLayout119.xml"/><Relationship Id="rId4" Type="http://schemas.openxmlformats.org/officeDocument/2006/relationships/image" Target="../media/image97.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99.png"/><Relationship Id="rId2" Type="http://schemas.openxmlformats.org/officeDocument/2006/relationships/slideLayout" Target="../slideLayouts/slideLayout108.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image" Target="../media/image98.png"/><Relationship Id="rId4" Type="http://schemas.openxmlformats.org/officeDocument/2006/relationships/oleObject" Target="../embeddings/oleObject3.bin"/></Relationships>
</file>

<file path=ppt/slides/_rels/slide58.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56.xml"/><Relationship Id="rId1" Type="http://schemas.openxmlformats.org/officeDocument/2006/relationships/slideLayout" Target="../slideLayouts/slideLayout1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8.xml"/><Relationship Id="rId1" Type="http://schemas.openxmlformats.org/officeDocument/2006/relationships/slideLayout" Target="../slideLayouts/slideLayout13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1.xml"/><Relationship Id="rId1" Type="http://schemas.openxmlformats.org/officeDocument/2006/relationships/vmlDrawing" Target="../drawings/vmlDrawing6.vml"/><Relationship Id="rId5" Type="http://schemas.openxmlformats.org/officeDocument/2006/relationships/image" Target="../media/image102.png"/><Relationship Id="rId4" Type="http://schemas.openxmlformats.org/officeDocument/2006/relationships/oleObject" Target="../embeddings/oleObject5.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1.xml"/><Relationship Id="rId1" Type="http://schemas.openxmlformats.org/officeDocument/2006/relationships/vmlDrawing" Target="../drawings/vmlDrawing7.vml"/><Relationship Id="rId6" Type="http://schemas.openxmlformats.org/officeDocument/2006/relationships/image" Target="../media/image103.png"/><Relationship Id="rId5" Type="http://schemas.openxmlformats.org/officeDocument/2006/relationships/oleObject" Target="../embeddings/oleObject6.bin"/><Relationship Id="rId4" Type="http://schemas.openxmlformats.org/officeDocument/2006/relationships/chart" Target="../charts/chart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1.xml"/><Relationship Id="rId1" Type="http://schemas.openxmlformats.org/officeDocument/2006/relationships/vmlDrawing" Target="../drawings/vmlDrawing8.vml"/><Relationship Id="rId5" Type="http://schemas.openxmlformats.org/officeDocument/2006/relationships/image" Target="../media/image103.png"/><Relationship Id="rId4" Type="http://schemas.openxmlformats.org/officeDocument/2006/relationships/oleObject" Target="../embeddings/oleObject7.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1.xml"/><Relationship Id="rId1" Type="http://schemas.openxmlformats.org/officeDocument/2006/relationships/vmlDrawing" Target="../drawings/vmlDrawing9.vml"/><Relationship Id="rId5" Type="http://schemas.openxmlformats.org/officeDocument/2006/relationships/image" Target="../media/image103.png"/><Relationship Id="rId4" Type="http://schemas.openxmlformats.org/officeDocument/2006/relationships/oleObject" Target="../embeddings/oleObject8.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1.xml"/><Relationship Id="rId1" Type="http://schemas.openxmlformats.org/officeDocument/2006/relationships/vmlDrawing" Target="../drawings/vmlDrawing10.vml"/><Relationship Id="rId5" Type="http://schemas.openxmlformats.org/officeDocument/2006/relationships/image" Target="../media/image103.png"/><Relationship Id="rId4" Type="http://schemas.openxmlformats.org/officeDocument/2006/relationships/oleObject" Target="../embeddings/oleObject9.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1.xml"/><Relationship Id="rId1" Type="http://schemas.openxmlformats.org/officeDocument/2006/relationships/vmlDrawing" Target="../drawings/vmlDrawing11.vml"/><Relationship Id="rId5" Type="http://schemas.openxmlformats.org/officeDocument/2006/relationships/image" Target="../media/image103.png"/><Relationship Id="rId4" Type="http://schemas.openxmlformats.org/officeDocument/2006/relationships/oleObject" Target="../embeddings/oleObject10.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1.xml"/><Relationship Id="rId1" Type="http://schemas.openxmlformats.org/officeDocument/2006/relationships/vmlDrawing" Target="../drawings/vmlDrawing12.vml"/><Relationship Id="rId5" Type="http://schemas.openxmlformats.org/officeDocument/2006/relationships/image" Target="../media/image103.png"/><Relationship Id="rId4" Type="http://schemas.openxmlformats.org/officeDocument/2006/relationships/oleObject" Target="../embeddings/oleObject11.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1.xml"/><Relationship Id="rId1" Type="http://schemas.openxmlformats.org/officeDocument/2006/relationships/vmlDrawing" Target="../drawings/vmlDrawing13.vml"/><Relationship Id="rId5" Type="http://schemas.openxmlformats.org/officeDocument/2006/relationships/image" Target="../media/image103.png"/><Relationship Id="rId4" Type="http://schemas.openxmlformats.org/officeDocument/2006/relationships/oleObject" Target="../embeddings/oleObject12.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1.xml"/><Relationship Id="rId1" Type="http://schemas.openxmlformats.org/officeDocument/2006/relationships/vmlDrawing" Target="../drawings/vmlDrawing14.vml"/><Relationship Id="rId5" Type="http://schemas.openxmlformats.org/officeDocument/2006/relationships/image" Target="../media/image103.png"/><Relationship Id="rId4" Type="http://schemas.openxmlformats.org/officeDocument/2006/relationships/oleObject" Target="../embeddings/oleObject13.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1.xml"/><Relationship Id="rId1" Type="http://schemas.openxmlformats.org/officeDocument/2006/relationships/vmlDrawing" Target="../drawings/vmlDrawing15.vml"/><Relationship Id="rId6" Type="http://schemas.openxmlformats.org/officeDocument/2006/relationships/chart" Target="../charts/chart5.xml"/><Relationship Id="rId5" Type="http://schemas.openxmlformats.org/officeDocument/2006/relationships/image" Target="../media/image103.png"/><Relationship Id="rId4" Type="http://schemas.openxmlformats.org/officeDocument/2006/relationships/oleObject" Target="../embeddings/oleObject14.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1.xml"/></Relationships>
</file>

<file path=ppt/slides/_rels/slide7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70.xml"/><Relationship Id="rId1" Type="http://schemas.openxmlformats.org/officeDocument/2006/relationships/slideLayout" Target="../slideLayouts/slideLayout131.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35.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107.emf"/><Relationship Id="rId2" Type="http://schemas.openxmlformats.org/officeDocument/2006/relationships/slideLayout" Target="../slideLayouts/slideLayout35.xml"/><Relationship Id="rId1" Type="http://schemas.openxmlformats.org/officeDocument/2006/relationships/vmlDrawing" Target="../drawings/vmlDrawing16.vml"/><Relationship Id="rId6" Type="http://schemas.openxmlformats.org/officeDocument/2006/relationships/package" Target="../embeddings/Microsoft_Word_Document5.docx"/><Relationship Id="rId5" Type="http://schemas.openxmlformats.org/officeDocument/2006/relationships/image" Target="../media/image106.emf"/><Relationship Id="rId4" Type="http://schemas.openxmlformats.org/officeDocument/2006/relationships/package" Target="../embeddings/Microsoft_Word_Document4.docx"/></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3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3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35.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20.wmf"/><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9.xml"/><Relationship Id="rId1" Type="http://schemas.openxmlformats.org/officeDocument/2006/relationships/slideLayout" Target="../slideLayouts/slideLayout3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0.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1.xml"/><Relationship Id="rId1" Type="http://schemas.openxmlformats.org/officeDocument/2006/relationships/slideLayout" Target="../slideLayouts/slideLayout35.xml"/><Relationship Id="rId5" Type="http://schemas.openxmlformats.org/officeDocument/2006/relationships/image" Target="../media/image126.png"/><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3.xml"/><Relationship Id="rId1" Type="http://schemas.openxmlformats.org/officeDocument/2006/relationships/slideLayout" Target="../slideLayouts/slideLayout35.xml"/><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35.xml"/><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5.xml"/><Relationship Id="rId1" Type="http://schemas.openxmlformats.org/officeDocument/2006/relationships/slideLayout" Target="../slideLayouts/slideLayout35.xml"/><Relationship Id="rId5" Type="http://schemas.openxmlformats.org/officeDocument/2006/relationships/image" Target="../media/image134.png"/><Relationship Id="rId4" Type="http://schemas.openxmlformats.org/officeDocument/2006/relationships/image" Target="../media/image13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p:cNvSpPr txBox="1"/>
          <p:nvPr/>
        </p:nvSpPr>
        <p:spPr>
          <a:xfrm>
            <a:off x="887981" y="3352011"/>
            <a:ext cx="2158953" cy="353302"/>
          </a:xfrm>
          <a:prstGeom prst="rect">
            <a:avLst/>
          </a:prstGeom>
          <a:noFill/>
        </p:spPr>
        <p:txBody>
          <a:bodyPr wrap="square" lIns="0" tIns="0" rIns="0" bIns="0" rtlCol="0" anchor="t" anchorCtr="0">
            <a:spAutoFit/>
          </a:bodyPr>
          <a:lstStyle/>
          <a:p>
            <a:pPr marL="0" marR="0" lvl="0" indent="0" algn="l" defTabSz="945718" rtl="0" eaLnBrk="1" fontAlgn="auto" latinLnBrk="0" hangingPunct="1">
              <a:lnSpc>
                <a:spcPct val="80000"/>
              </a:lnSpc>
              <a:spcBef>
                <a:spcPts val="0"/>
              </a:spcBef>
              <a:spcAft>
                <a:spcPts val="0"/>
              </a:spcAft>
              <a:buClrTx/>
              <a:buSzTx/>
              <a:buFontTx/>
              <a:buNone/>
              <a:tabLst/>
              <a:defRPr/>
            </a:pPr>
            <a:r>
              <a:rPr lang="tr-TR" sz="2800" kern="0" dirty="0" err="1">
                <a:solidFill>
                  <a:srgbClr val="58595B"/>
                </a:solidFill>
                <a:latin typeface="Calibri"/>
              </a:rPr>
              <a:t>Nov</a:t>
            </a:r>
            <a:r>
              <a:rPr lang="tr-TR" sz="2800" kern="0" dirty="0">
                <a:solidFill>
                  <a:srgbClr val="58595B"/>
                </a:solidFill>
                <a:latin typeface="Calibri"/>
              </a:rPr>
              <a:t> 2017</a:t>
            </a:r>
            <a:endParaRPr kumimoji="0" lang="en-GB" sz="2800" b="0" i="0" u="none" strike="noStrike" kern="0" cap="none" spc="0" normalizeH="0" baseline="0" noProof="0" dirty="0">
              <a:ln>
                <a:noFill/>
              </a:ln>
              <a:solidFill>
                <a:srgbClr val="58595B"/>
              </a:solidFill>
              <a:effectLst/>
              <a:uLnTx/>
              <a:uFillTx/>
              <a:latin typeface="Calibri"/>
              <a:ea typeface="+mn-ea"/>
              <a:cs typeface="+mn-cs"/>
            </a:endParaRPr>
          </a:p>
        </p:txBody>
      </p:sp>
      <p:sp>
        <p:nvSpPr>
          <p:cNvPr id="97" name="TextBox 96"/>
          <p:cNvSpPr txBox="1"/>
          <p:nvPr/>
        </p:nvSpPr>
        <p:spPr>
          <a:xfrm>
            <a:off x="887981" y="1697502"/>
            <a:ext cx="5778289" cy="1477328"/>
          </a:xfrm>
          <a:prstGeom prst="rect">
            <a:avLst/>
          </a:prstGeom>
          <a:noFill/>
        </p:spPr>
        <p:txBody>
          <a:bodyPr wrap="square" lIns="0" tIns="0" rIns="0" bIns="0" rtlCol="0" anchor="t" anchorCtr="0">
            <a:spAutoFit/>
          </a:bodyPr>
          <a:lstStyle/>
          <a:p>
            <a:pPr lvl="0" defTabSz="945718"/>
            <a:r>
              <a:rPr lang="en-US" sz="4800" b="1" kern="0" dirty="0">
                <a:solidFill>
                  <a:srgbClr val="58595B"/>
                </a:solidFill>
              </a:rPr>
              <a:t>Applied Statistics</a:t>
            </a:r>
            <a:endParaRPr lang="tr-TR" sz="4800" b="1" kern="0" dirty="0">
              <a:solidFill>
                <a:srgbClr val="58595B"/>
              </a:solidFill>
            </a:endParaRPr>
          </a:p>
          <a:p>
            <a:pPr lvl="0" defTabSz="945718"/>
            <a:r>
              <a:rPr kumimoji="0" lang="tr-TR" sz="4800" b="1" i="0" u="none" strike="noStrike" kern="0" cap="none" spc="0" normalizeH="0" baseline="0" noProof="0" dirty="0">
                <a:ln>
                  <a:noFill/>
                </a:ln>
                <a:solidFill>
                  <a:srgbClr val="58595B"/>
                </a:solidFill>
                <a:effectLst/>
                <a:uLnTx/>
                <a:uFillTx/>
                <a:latin typeface="Calibri"/>
                <a:ea typeface="+mn-ea"/>
                <a:cs typeface="+mn-cs"/>
              </a:rPr>
              <a:t>week1</a:t>
            </a:r>
            <a:endParaRPr kumimoji="0" lang="en-US" sz="4800" b="1" i="0" u="none" strike="noStrike" kern="0" cap="none" spc="0" normalizeH="0" baseline="0" noProof="0" dirty="0">
              <a:ln>
                <a:noFill/>
              </a:ln>
              <a:solidFill>
                <a:srgbClr val="58595B"/>
              </a:solidFill>
              <a:effectLst/>
              <a:uLnTx/>
              <a:uFillTx/>
              <a:latin typeface="Calibri"/>
              <a:ea typeface="+mn-ea"/>
              <a:cs typeface="+mn-cs"/>
            </a:endParaRPr>
          </a:p>
        </p:txBody>
      </p:sp>
      <p:cxnSp>
        <p:nvCxnSpPr>
          <p:cNvPr id="20" name="Straight Connector 19"/>
          <p:cNvCxnSpPr/>
          <p:nvPr/>
        </p:nvCxnSpPr>
        <p:spPr>
          <a:xfrm>
            <a:off x="887981" y="3174830"/>
            <a:ext cx="4109299" cy="0"/>
          </a:xfrm>
          <a:prstGeom prst="line">
            <a:avLst/>
          </a:prstGeom>
          <a:ln cap="rnd">
            <a:solidFill>
              <a:schemeClr val="bg2">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2446227">
            <a:off x="223265" y="5589675"/>
            <a:ext cx="4307337" cy="483209"/>
          </a:xfrm>
          <a:prstGeom prst="rect">
            <a:avLst/>
          </a:prstGeom>
        </p:spPr>
        <p:txBody>
          <a:bodyPr wrap="square">
            <a:spAutoFit/>
          </a:bodyPr>
          <a:lstStyle/>
          <a:p>
            <a:pPr marL="0" marR="0" lvl="0" indent="0" algn="ctr" defTabSz="828628" rtl="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FFFFFF"/>
                </a:solidFill>
                <a:effectLst/>
                <a:uLnTx/>
                <a:uFillTx/>
                <a:latin typeface="Calibri"/>
                <a:ea typeface="+mn-ea"/>
                <a:cs typeface="+mn-cs"/>
              </a:rPr>
              <a:t>All client case studies included in</a:t>
            </a:r>
          </a:p>
          <a:p>
            <a:pPr marL="0" marR="0" lvl="0" indent="0" algn="ctr" defTabSz="828628" rtl="0"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FFFFFF"/>
                </a:solidFill>
                <a:effectLst/>
                <a:uLnTx/>
                <a:uFillTx/>
                <a:latin typeface="Calibri"/>
                <a:ea typeface="+mn-ea"/>
                <a:cs typeface="+mn-cs"/>
              </a:rPr>
              <a:t>this training are for internal use only</a:t>
            </a:r>
          </a:p>
        </p:txBody>
      </p:sp>
      <p:sp>
        <p:nvSpPr>
          <p:cNvPr id="2" name="TextBox 1">
            <a:extLst>
              <a:ext uri="{FF2B5EF4-FFF2-40B4-BE49-F238E27FC236}">
                <a16:creationId xmlns:a16="http://schemas.microsoft.com/office/drawing/2014/main" id="{E3D79237-FEE4-476C-8654-19F72FE529DA}"/>
              </a:ext>
            </a:extLst>
          </p:cNvPr>
          <p:cNvSpPr txBox="1"/>
          <p:nvPr/>
        </p:nvSpPr>
        <p:spPr>
          <a:xfrm>
            <a:off x="887982" y="4353951"/>
            <a:ext cx="4467505" cy="1231106"/>
          </a:xfrm>
          <a:prstGeom prst="rect">
            <a:avLst/>
          </a:prstGeom>
          <a:noFill/>
        </p:spPr>
        <p:txBody>
          <a:bodyPr wrap="none" lIns="0" tIns="0" rIns="0" bIns="0" rtlCol="0">
            <a:spAutoFit/>
          </a:bodyPr>
          <a:lstStyle/>
          <a:p>
            <a:r>
              <a:rPr lang="tr-TR" sz="2000" dirty="0">
                <a:solidFill>
                  <a:schemeClr val="tx2"/>
                </a:solidFill>
              </a:rPr>
              <a:t>Serkan Ceran</a:t>
            </a:r>
          </a:p>
          <a:p>
            <a:r>
              <a:rPr lang="tr-TR" sz="2000" dirty="0">
                <a:solidFill>
                  <a:schemeClr val="tx2"/>
                </a:solidFill>
                <a:hlinkClick r:id="rId2"/>
              </a:rPr>
              <a:t>www.</a:t>
            </a:r>
            <a:r>
              <a:rPr lang="tr-TR" sz="2000">
                <a:solidFill>
                  <a:schemeClr val="tx2"/>
                </a:solidFill>
                <a:hlinkClick r:id="rId2"/>
              </a:rPr>
              <a:t>serkanceran.com</a:t>
            </a:r>
            <a:endParaRPr lang="tr-TR" sz="2000">
              <a:solidFill>
                <a:schemeClr val="tx2"/>
              </a:solidFill>
            </a:endParaRPr>
          </a:p>
          <a:p>
            <a:r>
              <a:rPr lang="tr-TR" sz="2000">
                <a:solidFill>
                  <a:schemeClr val="tx2"/>
                </a:solidFill>
                <a:hlinkClick r:id="rId3"/>
              </a:rPr>
              <a:t>https</a:t>
            </a:r>
            <a:r>
              <a:rPr lang="tr-TR" sz="2000" dirty="0">
                <a:solidFill>
                  <a:schemeClr val="tx2"/>
                </a:solidFill>
                <a:hlinkClick r:id="rId3"/>
              </a:rPr>
              <a:t>://www.linkedin.com/in/serkan-ceran</a:t>
            </a:r>
            <a:endParaRPr lang="tr-TR" sz="2000" dirty="0">
              <a:solidFill>
                <a:schemeClr val="tx2"/>
              </a:solidFill>
            </a:endParaRPr>
          </a:p>
          <a:p>
            <a:r>
              <a:rPr lang="tr-TR" sz="2000" dirty="0">
                <a:solidFill>
                  <a:schemeClr val="tx2"/>
                </a:solidFill>
              </a:rPr>
              <a:t>@</a:t>
            </a:r>
            <a:r>
              <a:rPr lang="tr-TR" sz="2000" dirty="0" err="1">
                <a:solidFill>
                  <a:schemeClr val="tx2"/>
                </a:solidFill>
              </a:rPr>
              <a:t>analytcman</a:t>
            </a:r>
            <a:endParaRPr lang="en-US" sz="2000" dirty="0" err="1">
              <a:solidFill>
                <a:schemeClr val="tx2"/>
              </a:solidFill>
            </a:endParaRPr>
          </a:p>
        </p:txBody>
      </p:sp>
    </p:spTree>
    <p:extLst>
      <p:ext uri="{BB962C8B-B14F-4D97-AF65-F5344CB8AC3E}">
        <p14:creationId xmlns:p14="http://schemas.microsoft.com/office/powerpoint/2010/main" val="2035065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Exercise: Identifying data types</a:t>
            </a:r>
          </a:p>
        </p:txBody>
      </p:sp>
      <p:pic>
        <p:nvPicPr>
          <p:cNvPr id="2" name="Picture 1">
            <a:extLst>
              <a:ext uri="{FF2B5EF4-FFF2-40B4-BE49-F238E27FC236}">
                <a16:creationId xmlns:a16="http://schemas.microsoft.com/office/drawing/2014/main" id="{7A40F92C-A361-42A8-82BF-79FF15BB77FF}"/>
              </a:ext>
            </a:extLst>
          </p:cNvPr>
          <p:cNvPicPr>
            <a:picLocks noChangeAspect="1"/>
          </p:cNvPicPr>
          <p:nvPr/>
        </p:nvPicPr>
        <p:blipFill>
          <a:blip r:embed="rId3"/>
          <a:stretch>
            <a:fillRect/>
          </a:stretch>
        </p:blipFill>
        <p:spPr>
          <a:xfrm>
            <a:off x="309838" y="1199228"/>
            <a:ext cx="6486525" cy="742950"/>
          </a:xfrm>
          <a:prstGeom prst="rect">
            <a:avLst/>
          </a:prstGeom>
        </p:spPr>
      </p:pic>
      <p:pic>
        <p:nvPicPr>
          <p:cNvPr id="12" name="Picture 11">
            <a:extLst>
              <a:ext uri="{FF2B5EF4-FFF2-40B4-BE49-F238E27FC236}">
                <a16:creationId xmlns:a16="http://schemas.microsoft.com/office/drawing/2014/main" id="{73C34DAC-9B6C-4D3A-8904-F98B2F250CCF}"/>
              </a:ext>
            </a:extLst>
          </p:cNvPr>
          <p:cNvPicPr>
            <a:picLocks noChangeAspect="1"/>
          </p:cNvPicPr>
          <p:nvPr/>
        </p:nvPicPr>
        <p:blipFill>
          <a:blip r:embed="rId4"/>
          <a:stretch>
            <a:fillRect/>
          </a:stretch>
        </p:blipFill>
        <p:spPr>
          <a:xfrm>
            <a:off x="424784" y="2136058"/>
            <a:ext cx="6524625" cy="914400"/>
          </a:xfrm>
          <a:prstGeom prst="rect">
            <a:avLst/>
          </a:prstGeom>
        </p:spPr>
      </p:pic>
      <p:pic>
        <p:nvPicPr>
          <p:cNvPr id="13" name="Picture 12">
            <a:extLst>
              <a:ext uri="{FF2B5EF4-FFF2-40B4-BE49-F238E27FC236}">
                <a16:creationId xmlns:a16="http://schemas.microsoft.com/office/drawing/2014/main" id="{98BA3E28-244D-458D-8D21-9B3C5A03A6A2}"/>
              </a:ext>
            </a:extLst>
          </p:cNvPr>
          <p:cNvPicPr>
            <a:picLocks noChangeAspect="1"/>
          </p:cNvPicPr>
          <p:nvPr/>
        </p:nvPicPr>
        <p:blipFill>
          <a:blip r:embed="rId5"/>
          <a:stretch>
            <a:fillRect/>
          </a:stretch>
        </p:blipFill>
        <p:spPr>
          <a:xfrm>
            <a:off x="309837" y="3324730"/>
            <a:ext cx="6486525" cy="742950"/>
          </a:xfrm>
          <a:prstGeom prst="rect">
            <a:avLst/>
          </a:prstGeom>
        </p:spPr>
      </p:pic>
      <p:pic>
        <p:nvPicPr>
          <p:cNvPr id="14" name="Picture 13">
            <a:extLst>
              <a:ext uri="{FF2B5EF4-FFF2-40B4-BE49-F238E27FC236}">
                <a16:creationId xmlns:a16="http://schemas.microsoft.com/office/drawing/2014/main" id="{231F4F34-5014-4CBD-B6B2-46AD10C72AAF}"/>
              </a:ext>
            </a:extLst>
          </p:cNvPr>
          <p:cNvPicPr>
            <a:picLocks noChangeAspect="1"/>
          </p:cNvPicPr>
          <p:nvPr/>
        </p:nvPicPr>
        <p:blipFill>
          <a:blip r:embed="rId6"/>
          <a:stretch>
            <a:fillRect/>
          </a:stretch>
        </p:blipFill>
        <p:spPr>
          <a:xfrm>
            <a:off x="309836" y="4148072"/>
            <a:ext cx="6486525" cy="2314575"/>
          </a:xfrm>
          <a:prstGeom prst="rect">
            <a:avLst/>
          </a:prstGeom>
        </p:spPr>
      </p:pic>
    </p:spTree>
    <p:extLst>
      <p:ext uri="{BB962C8B-B14F-4D97-AF65-F5344CB8AC3E}">
        <p14:creationId xmlns:p14="http://schemas.microsoft.com/office/powerpoint/2010/main" val="41552752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8" name="Rectangle 2"/>
          <p:cNvSpPr>
            <a:spLocks noChangeArrowheads="1"/>
          </p:cNvSpPr>
          <p:nvPr/>
        </p:nvSpPr>
        <p:spPr bwMode="auto">
          <a:xfrm>
            <a:off x="1989138" y="3152775"/>
            <a:ext cx="8159750" cy="725488"/>
          </a:xfrm>
          <a:prstGeom prst="rect">
            <a:avLst/>
          </a:prstGeom>
          <a:noFill/>
          <a:ln w="9525">
            <a:noFill/>
            <a:miter lim="800000"/>
            <a:headEnd/>
            <a:tailEnd/>
          </a:ln>
        </p:spPr>
        <p:txBody>
          <a:bodyPr lIns="0" tIns="0" rIns="0" bIns="0"/>
          <a:lstStyle/>
          <a:p>
            <a:pPr marL="858838" lvl="1" indent="-381000" defTabSz="973138" fontAlgn="base">
              <a:spcBef>
                <a:spcPct val="0"/>
              </a:spcBef>
              <a:spcAft>
                <a:spcPct val="0"/>
              </a:spcAft>
              <a:buClr>
                <a:srgbClr val="003256"/>
              </a:buCl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This is basically the same as writing:</a:t>
            </a:r>
          </a:p>
          <a:p>
            <a:pPr marL="419100" indent="-419100"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858838" lvl="1" indent="-381000" defTabSz="973138" fontAlgn="base">
              <a:spcBef>
                <a:spcPct val="0"/>
              </a:spcBef>
              <a:spcAft>
                <a:spcPct val="0"/>
              </a:spcAft>
              <a:buClr>
                <a:srgbClr val="003256"/>
              </a:buClr>
              <a:buFontTx/>
              <a:buChar char="-"/>
            </a:pPr>
            <a:endParaRPr lang="en-GB">
              <a:solidFill>
                <a:srgbClr val="004E69"/>
              </a:solidFill>
              <a:latin typeface="Arial" charset="0"/>
              <a:ea typeface="Arial Unicode MS" pitchFamily="34" charset="-128"/>
              <a:cs typeface="Arial Unicode MS" pitchFamily="34" charset="-128"/>
            </a:endParaRPr>
          </a:p>
        </p:txBody>
      </p:sp>
      <p:sp>
        <p:nvSpPr>
          <p:cNvPr id="146435" name="Rectangle 2"/>
          <p:cNvSpPr>
            <a:spLocks noChangeArrowheads="1"/>
          </p:cNvSpPr>
          <p:nvPr/>
        </p:nvSpPr>
        <p:spPr bwMode="auto">
          <a:xfrm>
            <a:off x="1938338" y="1012825"/>
            <a:ext cx="8159750" cy="1074738"/>
          </a:xfrm>
          <a:prstGeom prst="rect">
            <a:avLst/>
          </a:prstGeom>
          <a:noFill/>
          <a:ln w="9525">
            <a:noFill/>
            <a:miter lim="800000"/>
            <a:headEnd/>
            <a:tailEnd/>
          </a:ln>
        </p:spPr>
        <p:txBody>
          <a:bodyPr lIns="0" tIns="0" rIns="0" bIns="0"/>
          <a:lstStyle/>
          <a:p>
            <a:pPr marL="858838" lvl="1" indent="-381000" defTabSz="973138" fontAlgn="base">
              <a:spcBef>
                <a:spcPct val="0"/>
              </a:spcBef>
              <a:spcAft>
                <a:spcPct val="0"/>
              </a:spcAft>
              <a:buClr>
                <a:srgbClr val="003256"/>
              </a:buCl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To see how two variables (</a:t>
            </a:r>
            <a:r>
              <a:rPr lang="en-GB" sz="2000" i="1">
                <a:solidFill>
                  <a:srgbClr val="004E69"/>
                </a:solidFill>
                <a:latin typeface="Arial" charset="0"/>
                <a:ea typeface="Arial Unicode MS" pitchFamily="34" charset="-128"/>
                <a:cs typeface="Arial Unicode MS" pitchFamily="34" charset="-128"/>
              </a:rPr>
              <a:t>x</a:t>
            </a:r>
            <a:r>
              <a:rPr lang="en-GB" sz="2000">
                <a:solidFill>
                  <a:srgbClr val="004E69"/>
                </a:solidFill>
                <a:latin typeface="Arial" charset="0"/>
                <a:ea typeface="Arial Unicode MS" pitchFamily="34" charset="-128"/>
                <a:cs typeface="Arial Unicode MS" pitchFamily="34" charset="-128"/>
              </a:rPr>
              <a:t> and </a:t>
            </a:r>
            <a:r>
              <a:rPr lang="en-GB" sz="2000" i="1">
                <a:solidFill>
                  <a:srgbClr val="004E69"/>
                </a:solidFill>
                <a:latin typeface="Arial" charset="0"/>
                <a:ea typeface="Arial Unicode MS" pitchFamily="34" charset="-128"/>
                <a:cs typeface="Arial Unicode MS" pitchFamily="34" charset="-128"/>
              </a:rPr>
              <a:t>y</a:t>
            </a:r>
            <a:r>
              <a:rPr lang="en-GB" sz="2000">
                <a:solidFill>
                  <a:srgbClr val="004E69"/>
                </a:solidFill>
                <a:latin typeface="Arial" charset="0"/>
                <a:ea typeface="Arial Unicode MS" pitchFamily="34" charset="-128"/>
                <a:cs typeface="Arial Unicode MS" pitchFamily="34" charset="-128"/>
              </a:rPr>
              <a:t>) co-vary, we can substitute </a:t>
            </a:r>
            <a:r>
              <a:rPr lang="en-GB" sz="2000" i="1">
                <a:solidFill>
                  <a:srgbClr val="004E69"/>
                </a:solidFill>
                <a:latin typeface="Arial" charset="0"/>
                <a:ea typeface="Arial Unicode MS" pitchFamily="34" charset="-128"/>
                <a:cs typeface="Arial Unicode MS" pitchFamily="34" charset="-128"/>
              </a:rPr>
              <a:t>y </a:t>
            </a:r>
            <a:r>
              <a:rPr lang="en-GB" sz="2000">
                <a:solidFill>
                  <a:srgbClr val="004E69"/>
                </a:solidFill>
                <a:latin typeface="Arial" charset="0"/>
                <a:ea typeface="Arial Unicode MS" pitchFamily="34" charset="-128"/>
                <a:cs typeface="Arial Unicode MS" pitchFamily="34" charset="-128"/>
              </a:rPr>
              <a:t>into this equation: </a:t>
            </a:r>
          </a:p>
          <a:p>
            <a:pPr marL="419100" indent="-419100" defTabSz="973138" fontAlgn="base">
              <a:spcBef>
                <a:spcPct val="0"/>
              </a:spcBef>
              <a:spcAft>
                <a:spcPct val="0"/>
              </a:spcAft>
              <a:buClr>
                <a:srgbClr val="FF8923"/>
              </a:buClr>
              <a:buFontTx/>
              <a:buChar char="•"/>
            </a:pPr>
            <a:endParaRPr lang="en-GB" sz="2000" i="1">
              <a:solidFill>
                <a:srgbClr val="004E69"/>
              </a:solidFill>
              <a:latin typeface="Arial" charset="0"/>
              <a:ea typeface="Arial Unicode MS" pitchFamily="34" charset="-128"/>
              <a:cs typeface="Arial Unicode MS" pitchFamily="34" charset="-128"/>
            </a:endParaRPr>
          </a:p>
          <a:p>
            <a:pPr marL="858838" lvl="1" indent="-381000" defTabSz="973138" fontAlgn="base">
              <a:spcBef>
                <a:spcPct val="0"/>
              </a:spcBef>
              <a:spcAft>
                <a:spcPct val="0"/>
              </a:spcAft>
              <a:buClr>
                <a:srgbClr val="003256"/>
              </a:buClr>
              <a:buFontTx/>
              <a:buChar char="-"/>
            </a:pPr>
            <a:endParaRPr lang="en-GB">
              <a:solidFill>
                <a:srgbClr val="004E69"/>
              </a:solidFill>
              <a:latin typeface="Arial" charset="0"/>
              <a:ea typeface="Arial Unicode MS" pitchFamily="34" charset="-128"/>
              <a:cs typeface="Arial Unicode MS" pitchFamily="34" charset="-128"/>
            </a:endParaRPr>
          </a:p>
        </p:txBody>
      </p:sp>
      <p:sp>
        <p:nvSpPr>
          <p:cNvPr id="146436" name="Rectangle 2"/>
          <p:cNvSpPr>
            <a:spLocks noChangeArrowheads="1"/>
          </p:cNvSpPr>
          <p:nvPr/>
        </p:nvSpPr>
        <p:spPr bwMode="gray">
          <a:xfrm>
            <a:off x="1938339" y="433388"/>
            <a:ext cx="5857875"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Variance and Covariance</a:t>
            </a:r>
          </a:p>
        </p:txBody>
      </p:sp>
      <p:sp>
        <p:nvSpPr>
          <p:cNvPr id="146437" name="Text Box 21"/>
          <p:cNvSpPr txBox="1">
            <a:spLocks noChangeArrowheads="1"/>
          </p:cNvSpPr>
          <p:nvPr/>
        </p:nvSpPr>
        <p:spPr bwMode="auto">
          <a:xfrm>
            <a:off x="2357438" y="2276475"/>
            <a:ext cx="2324100" cy="4572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cov (</a:t>
            </a:r>
            <a:r>
              <a:rPr lang="en-GB" sz="2400" i="1">
                <a:solidFill>
                  <a:srgbClr val="004E69"/>
                </a:solidFill>
                <a:latin typeface="Arial" charset="0"/>
                <a:ea typeface="Arial Unicode MS" pitchFamily="34" charset="-128"/>
                <a:cs typeface="Arial Unicode MS" pitchFamily="34" charset="-128"/>
              </a:rPr>
              <a:t>x,y</a:t>
            </a:r>
            <a:r>
              <a:rPr lang="en-GB" sz="2400">
                <a:solidFill>
                  <a:srgbClr val="004E69"/>
                </a:solidFill>
                <a:latin typeface="Arial" charset="0"/>
                <a:ea typeface="Arial Unicode MS" pitchFamily="34" charset="-128"/>
                <a:cs typeface="Arial Unicode MS" pitchFamily="34" charset="-128"/>
              </a:rPr>
              <a:t>)  =  </a:t>
            </a:r>
          </a:p>
        </p:txBody>
      </p:sp>
      <p:sp>
        <p:nvSpPr>
          <p:cNvPr id="146438" name="Text Box 23"/>
          <p:cNvSpPr txBox="1">
            <a:spLocks noChangeArrowheads="1"/>
          </p:cNvSpPr>
          <p:nvPr/>
        </p:nvSpPr>
        <p:spPr bwMode="auto">
          <a:xfrm>
            <a:off x="4384676" y="2085976"/>
            <a:ext cx="2200275" cy="461963"/>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l-GR" sz="2400">
                <a:solidFill>
                  <a:srgbClr val="004E69"/>
                </a:solidFill>
                <a:latin typeface="Arial" charset="0"/>
                <a:ea typeface="Arial Unicode MS" pitchFamily="34" charset="-128"/>
                <a:cs typeface="Arial Unicode MS" pitchFamily="34" charset="-128"/>
              </a:rPr>
              <a:t>Σ</a:t>
            </a:r>
            <a:r>
              <a:rPr lang="en-GB" sz="2400">
                <a:solidFill>
                  <a:srgbClr val="004E69"/>
                </a:solidFill>
                <a:latin typeface="Arial" charset="0"/>
                <a:ea typeface="Arial Unicode MS" pitchFamily="34" charset="-128"/>
                <a:cs typeface="Arial Unicode MS" pitchFamily="34" charset="-128"/>
              </a:rPr>
              <a:t>(x</a:t>
            </a:r>
            <a:r>
              <a:rPr lang="en-GB" sz="2400" b="1" i="1" baseline="-25000">
                <a:solidFill>
                  <a:srgbClr val="004E69"/>
                </a:solidFill>
                <a:latin typeface="Arial" charset="0"/>
                <a:ea typeface="Arial Unicode MS" pitchFamily="34" charset="-128"/>
                <a:cs typeface="Arial Unicode MS" pitchFamily="34" charset="-128"/>
              </a:rPr>
              <a:t>i</a:t>
            </a:r>
            <a:r>
              <a:rPr lang="en-GB" sz="2400">
                <a:solidFill>
                  <a:srgbClr val="004E69"/>
                </a:solidFill>
                <a:latin typeface="Arial" charset="0"/>
                <a:ea typeface="Arial Unicode MS" pitchFamily="34" charset="-128"/>
                <a:cs typeface="Arial Unicode MS" pitchFamily="34" charset="-128"/>
              </a:rPr>
              <a:t> – x)(y</a:t>
            </a:r>
            <a:r>
              <a:rPr lang="en-GB" sz="2400" b="1" i="1" baseline="-25000">
                <a:solidFill>
                  <a:srgbClr val="004E69"/>
                </a:solidFill>
                <a:latin typeface="Arial" charset="0"/>
                <a:ea typeface="Arial Unicode MS" pitchFamily="34" charset="-128"/>
                <a:cs typeface="Arial Unicode MS" pitchFamily="34" charset="-128"/>
              </a:rPr>
              <a:t>i</a:t>
            </a:r>
            <a:r>
              <a:rPr lang="en-GB" sz="2400">
                <a:solidFill>
                  <a:srgbClr val="004E69"/>
                </a:solidFill>
                <a:latin typeface="Arial" charset="0"/>
                <a:ea typeface="Arial Unicode MS" pitchFamily="34" charset="-128"/>
                <a:cs typeface="Arial Unicode MS" pitchFamily="34" charset="-128"/>
              </a:rPr>
              <a:t> – y)</a:t>
            </a:r>
          </a:p>
        </p:txBody>
      </p:sp>
      <p:sp>
        <p:nvSpPr>
          <p:cNvPr id="146439" name="Line 25"/>
          <p:cNvSpPr>
            <a:spLocks noChangeShapeType="1"/>
          </p:cNvSpPr>
          <p:nvPr/>
        </p:nvSpPr>
        <p:spPr bwMode="auto">
          <a:xfrm flipV="1">
            <a:off x="4486275" y="2547938"/>
            <a:ext cx="2052638" cy="0"/>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6440" name="Text Box 27"/>
          <p:cNvSpPr txBox="1">
            <a:spLocks noChangeArrowheads="1"/>
          </p:cNvSpPr>
          <p:nvPr/>
        </p:nvSpPr>
        <p:spPr bwMode="auto">
          <a:xfrm>
            <a:off x="5037138" y="2560638"/>
            <a:ext cx="946150" cy="4572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n – 1 </a:t>
            </a:r>
            <a:endParaRPr lang="en-GB" sz="2400" i="1" baseline="30000">
              <a:solidFill>
                <a:srgbClr val="004E69"/>
              </a:solidFill>
              <a:latin typeface="Arial" charset="0"/>
              <a:ea typeface="Arial Unicode MS" pitchFamily="34" charset="-128"/>
              <a:cs typeface="Arial Unicode MS" pitchFamily="34" charset="-128"/>
            </a:endParaRPr>
          </a:p>
        </p:txBody>
      </p:sp>
      <p:sp>
        <p:nvSpPr>
          <p:cNvPr id="146441" name="Line 15"/>
          <p:cNvSpPr>
            <a:spLocks noChangeShapeType="1"/>
          </p:cNvSpPr>
          <p:nvPr/>
        </p:nvSpPr>
        <p:spPr bwMode="auto">
          <a:xfrm flipH="1" flipV="1">
            <a:off x="6232526" y="2235200"/>
            <a:ext cx="142875"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6442" name="Line 15"/>
          <p:cNvSpPr>
            <a:spLocks noChangeShapeType="1"/>
          </p:cNvSpPr>
          <p:nvPr/>
        </p:nvSpPr>
        <p:spPr bwMode="auto">
          <a:xfrm flipH="1" flipV="1">
            <a:off x="5322889" y="2235200"/>
            <a:ext cx="142875"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6443" name="Text Box 21"/>
          <p:cNvSpPr txBox="1">
            <a:spLocks noChangeArrowheads="1"/>
          </p:cNvSpPr>
          <p:nvPr/>
        </p:nvSpPr>
        <p:spPr bwMode="auto">
          <a:xfrm>
            <a:off x="1735138" y="4275138"/>
            <a:ext cx="2324100" cy="4572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cov (</a:t>
            </a:r>
            <a:r>
              <a:rPr lang="en-GB" sz="2400" i="1">
                <a:solidFill>
                  <a:srgbClr val="004E69"/>
                </a:solidFill>
                <a:latin typeface="Arial" charset="0"/>
                <a:ea typeface="Arial Unicode MS" pitchFamily="34" charset="-128"/>
                <a:cs typeface="Arial Unicode MS" pitchFamily="34" charset="-128"/>
              </a:rPr>
              <a:t>x,y</a:t>
            </a:r>
            <a:r>
              <a:rPr lang="en-GB" sz="2400">
                <a:solidFill>
                  <a:srgbClr val="004E69"/>
                </a:solidFill>
                <a:latin typeface="Arial" charset="0"/>
                <a:ea typeface="Arial Unicode MS" pitchFamily="34" charset="-128"/>
                <a:cs typeface="Arial Unicode MS" pitchFamily="34" charset="-128"/>
              </a:rPr>
              <a:t>)  =  </a:t>
            </a:r>
          </a:p>
        </p:txBody>
      </p:sp>
      <p:sp>
        <p:nvSpPr>
          <p:cNvPr id="146444" name="Text Box 23"/>
          <p:cNvSpPr txBox="1">
            <a:spLocks noChangeArrowheads="1"/>
          </p:cNvSpPr>
          <p:nvPr/>
        </p:nvSpPr>
        <p:spPr bwMode="auto">
          <a:xfrm>
            <a:off x="3878263" y="4016376"/>
            <a:ext cx="6261100" cy="461963"/>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l-GR" sz="2400">
                <a:solidFill>
                  <a:srgbClr val="004E69"/>
                </a:solidFill>
                <a:latin typeface="Arial" charset="0"/>
                <a:ea typeface="Arial Unicode MS" pitchFamily="34" charset="-128"/>
                <a:cs typeface="Arial Unicode MS" pitchFamily="34" charset="-128"/>
              </a:rPr>
              <a:t>Σ</a:t>
            </a:r>
            <a:r>
              <a:rPr lang="en-GB" sz="2400">
                <a:solidFill>
                  <a:srgbClr val="004E69"/>
                </a:solidFill>
                <a:latin typeface="Arial" charset="0"/>
                <a:ea typeface="Arial Unicode MS" pitchFamily="34" charset="-128"/>
                <a:cs typeface="Arial Unicode MS" pitchFamily="34" charset="-128"/>
              </a:rPr>
              <a:t> (</a:t>
            </a:r>
            <a:r>
              <a:rPr lang="en-GB" sz="1600">
                <a:solidFill>
                  <a:srgbClr val="004E69"/>
                </a:solidFill>
                <a:latin typeface="Arial" charset="0"/>
                <a:ea typeface="Arial Unicode MS" pitchFamily="34" charset="-128"/>
                <a:cs typeface="Arial Unicode MS" pitchFamily="34" charset="-128"/>
              </a:rPr>
              <a:t>difference from mean for “x”</a:t>
            </a:r>
            <a:r>
              <a:rPr lang="en-GB" sz="2400">
                <a:solidFill>
                  <a:srgbClr val="004E69"/>
                </a:solidFill>
                <a:latin typeface="Arial" charset="0"/>
                <a:ea typeface="Arial Unicode MS" pitchFamily="34" charset="-128"/>
                <a:cs typeface="Arial Unicode MS" pitchFamily="34" charset="-128"/>
              </a:rPr>
              <a:t>) x (</a:t>
            </a:r>
            <a:r>
              <a:rPr lang="en-GB" sz="1600">
                <a:solidFill>
                  <a:srgbClr val="004E69"/>
                </a:solidFill>
                <a:latin typeface="Arial" charset="0"/>
                <a:ea typeface="Arial Unicode MS" pitchFamily="34" charset="-128"/>
                <a:cs typeface="Arial Unicode MS" pitchFamily="34" charset="-128"/>
              </a:rPr>
              <a:t>difference from mean for “y”</a:t>
            </a:r>
            <a:r>
              <a:rPr lang="en-GB" sz="2400">
                <a:solidFill>
                  <a:srgbClr val="004E69"/>
                </a:solidFill>
                <a:latin typeface="Arial" charset="0"/>
                <a:ea typeface="Arial Unicode MS" pitchFamily="34" charset="-128"/>
                <a:cs typeface="Arial Unicode MS" pitchFamily="34" charset="-128"/>
              </a:rPr>
              <a:t>)</a:t>
            </a:r>
          </a:p>
        </p:txBody>
      </p:sp>
      <p:sp>
        <p:nvSpPr>
          <p:cNvPr id="146445" name="Line 25"/>
          <p:cNvSpPr>
            <a:spLocks noChangeShapeType="1"/>
          </p:cNvSpPr>
          <p:nvPr/>
        </p:nvSpPr>
        <p:spPr bwMode="auto">
          <a:xfrm>
            <a:off x="3911600" y="4508500"/>
            <a:ext cx="6165850" cy="0"/>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6446" name="Text Box 27"/>
          <p:cNvSpPr txBox="1">
            <a:spLocks noChangeArrowheads="1"/>
          </p:cNvSpPr>
          <p:nvPr/>
        </p:nvSpPr>
        <p:spPr bwMode="auto">
          <a:xfrm>
            <a:off x="6702425" y="4529138"/>
            <a:ext cx="946150" cy="4572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n – 1 </a:t>
            </a:r>
            <a:endParaRPr lang="en-GB" sz="2400" i="1" baseline="30000">
              <a:solidFill>
                <a:srgbClr val="004E69"/>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2574808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gray">
          <a:xfrm>
            <a:off x="1938338" y="280988"/>
            <a:ext cx="7726362"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What would our covariance look like?</a:t>
            </a:r>
          </a:p>
        </p:txBody>
      </p:sp>
      <p:graphicFrame>
        <p:nvGraphicFramePr>
          <p:cNvPr id="17410" name="Chart 3"/>
          <p:cNvGraphicFramePr>
            <a:graphicFrameLocks/>
          </p:cNvGraphicFramePr>
          <p:nvPr/>
        </p:nvGraphicFramePr>
        <p:xfrm>
          <a:off x="2616200" y="2768600"/>
          <a:ext cx="3886200" cy="3429000"/>
        </p:xfrm>
        <a:graphic>
          <a:graphicData uri="http://schemas.openxmlformats.org/presentationml/2006/ole">
            <mc:AlternateContent xmlns:mc="http://schemas.openxmlformats.org/markup-compatibility/2006">
              <mc:Choice xmlns:v="urn:schemas-microsoft-com:vml" Requires="v">
                <p:oleObj spid="_x0000_s18442" r:id="rId4" imgW="3889585" imgH="3432345" progId="Excel.Sheet.8">
                  <p:embed/>
                </p:oleObj>
              </mc:Choice>
              <mc:Fallback>
                <p:oleObj r:id="rId4" imgW="3889585" imgH="3432345" progId="Excel.Sheet.8">
                  <p:embed/>
                  <p:pic>
                    <p:nvPicPr>
                      <p:cNvPr id="17410" name="Char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200" y="2768600"/>
                        <a:ext cx="3886200"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2"/>
          <p:cNvSpPr>
            <a:spLocks noChangeArrowheads="1"/>
          </p:cNvSpPr>
          <p:nvPr/>
        </p:nvSpPr>
        <p:spPr bwMode="auto">
          <a:xfrm>
            <a:off x="2024063" y="881064"/>
            <a:ext cx="8159750" cy="1519237"/>
          </a:xfrm>
          <a:prstGeom prst="rect">
            <a:avLst/>
          </a:prstGeom>
          <a:noFill/>
          <a:ln w="9525">
            <a:noFill/>
            <a:miter lim="800000"/>
            <a:headEnd/>
            <a:tailEnd/>
          </a:ln>
        </p:spPr>
        <p:txBody>
          <a:bodyPr lIns="0" tIns="0" rIns="0" bIns="0"/>
          <a:lstStyle/>
          <a:p>
            <a:pPr marL="858838" lvl="1" indent="-381000" defTabSz="973138" fontAlgn="base">
              <a:spcBef>
                <a:spcPct val="0"/>
              </a:spcBef>
              <a:spcAft>
                <a:spcPct val="0"/>
              </a:spcAft>
              <a:buClr>
                <a:srgbClr val="003256"/>
              </a:buClr>
              <a:defRPr/>
            </a:pPr>
            <a:endParaRPr lang="en-GB" sz="2000" dirty="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defRPr/>
            </a:pPr>
            <a:r>
              <a:rPr lang="en-GB" sz="2000" dirty="0">
                <a:solidFill>
                  <a:srgbClr val="004E69"/>
                </a:solidFill>
                <a:latin typeface="Arial" charset="0"/>
                <a:ea typeface="Arial Unicode MS" pitchFamily="34" charset="-128"/>
                <a:cs typeface="Arial Unicode MS" pitchFamily="34" charset="-128"/>
              </a:rPr>
              <a:t>Often, the best way to visualise a relationship in your data is to show the x and y values in a scatter plot, and add the </a:t>
            </a:r>
            <a:r>
              <a:rPr lang="en-GB" sz="2000" u="sng" dirty="0">
                <a:solidFill>
                  <a:srgbClr val="004E69"/>
                </a:solidFill>
                <a:latin typeface="Arial" charset="0"/>
                <a:ea typeface="Arial Unicode MS" pitchFamily="34" charset="-128"/>
                <a:cs typeface="Arial Unicode MS" pitchFamily="34" charset="-128"/>
              </a:rPr>
              <a:t>line of best fit</a:t>
            </a:r>
          </a:p>
          <a:p>
            <a:pPr marL="419100" indent="-419100" defTabSz="973138" fontAlgn="base">
              <a:spcBef>
                <a:spcPct val="0"/>
              </a:spcBef>
              <a:spcAft>
                <a:spcPct val="0"/>
              </a:spcAft>
              <a:buClr>
                <a:srgbClr val="FF8923"/>
              </a:buClr>
              <a:buFontTx/>
              <a:buChar char="•"/>
              <a:defRPr/>
            </a:pPr>
            <a:endParaRPr lang="en-GB" sz="2000" dirty="0">
              <a:solidFill>
                <a:srgbClr val="004E69"/>
              </a:solidFill>
              <a:latin typeface="Arial" charset="0"/>
              <a:ea typeface="Arial Unicode MS" pitchFamily="34" charset="-128"/>
              <a:cs typeface="Arial Unicode MS" pitchFamily="34" charset="-128"/>
            </a:endParaRPr>
          </a:p>
          <a:p>
            <a:pPr marL="876300" lvl="1" indent="-419100" defTabSz="973138" fontAlgn="base">
              <a:spcBef>
                <a:spcPct val="0"/>
              </a:spcBef>
              <a:spcAft>
                <a:spcPct val="0"/>
              </a:spcAft>
              <a:buClr>
                <a:srgbClr val="FF8923"/>
              </a:buClr>
              <a:buFontTx/>
              <a:buChar char="•"/>
              <a:defRPr/>
            </a:pPr>
            <a:r>
              <a:rPr lang="en-GB" sz="2000" dirty="0">
                <a:solidFill>
                  <a:srgbClr val="004E69"/>
                </a:solidFill>
                <a:latin typeface="Arial" charset="0"/>
                <a:ea typeface="Arial Unicode MS" pitchFamily="34" charset="-128"/>
                <a:cs typeface="Arial Unicode MS" pitchFamily="34" charset="-128"/>
              </a:rPr>
              <a:t>But what does this line tell us?</a:t>
            </a:r>
          </a:p>
        </p:txBody>
      </p:sp>
      <p:sp>
        <p:nvSpPr>
          <p:cNvPr id="17413" name="TextBox 7"/>
          <p:cNvSpPr txBox="1">
            <a:spLocks noChangeArrowheads="1"/>
          </p:cNvSpPr>
          <p:nvPr/>
        </p:nvSpPr>
        <p:spPr bwMode="auto">
          <a:xfrm rot="16200000">
            <a:off x="1630363" y="4265613"/>
            <a:ext cx="1700213" cy="338138"/>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600">
                <a:solidFill>
                  <a:srgbClr val="004E69"/>
                </a:solidFill>
                <a:latin typeface="Arial" charset="0"/>
                <a:ea typeface="Arial Unicode MS" pitchFamily="34" charset="-128"/>
                <a:cs typeface="Arial Unicode MS" pitchFamily="34" charset="-128"/>
              </a:rPr>
              <a:t>Adverts watched</a:t>
            </a:r>
          </a:p>
        </p:txBody>
      </p:sp>
      <p:sp>
        <p:nvSpPr>
          <p:cNvPr id="17414" name="TextBox 8"/>
          <p:cNvSpPr txBox="1">
            <a:spLocks noChangeArrowheads="1"/>
          </p:cNvSpPr>
          <p:nvPr/>
        </p:nvSpPr>
        <p:spPr bwMode="auto">
          <a:xfrm>
            <a:off x="3557589" y="6145214"/>
            <a:ext cx="2111375" cy="338137"/>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600">
                <a:solidFill>
                  <a:srgbClr val="004E69"/>
                </a:solidFill>
                <a:latin typeface="Arial" charset="0"/>
                <a:ea typeface="Arial Unicode MS" pitchFamily="34" charset="-128"/>
                <a:cs typeface="Arial Unicode MS" pitchFamily="34" charset="-128"/>
              </a:rPr>
              <a:t>Crisp packets bought</a:t>
            </a:r>
          </a:p>
        </p:txBody>
      </p:sp>
      <p:pic>
        <p:nvPicPr>
          <p:cNvPr id="17415" name="Picture 2" descr="C:\Documents and Settings\Neil.Martin\Local Settings\Temporary Internet Files\Content.IE5\WJ9V4PYV\MCj04061620000[1].wmf"/>
          <p:cNvPicPr>
            <a:picLocks noChangeAspect="1" noChangeArrowheads="1"/>
          </p:cNvPicPr>
          <p:nvPr/>
        </p:nvPicPr>
        <p:blipFill>
          <a:blip r:embed="rId6" cstate="print"/>
          <a:srcRect/>
          <a:stretch>
            <a:fillRect/>
          </a:stretch>
        </p:blipFill>
        <p:spPr bwMode="auto">
          <a:xfrm>
            <a:off x="7489825" y="3101976"/>
            <a:ext cx="2235200" cy="2455863"/>
          </a:xfrm>
          <a:prstGeom prst="rect">
            <a:avLst/>
          </a:prstGeom>
          <a:noFill/>
          <a:ln w="9525">
            <a:noFill/>
            <a:miter lim="800000"/>
            <a:headEnd/>
            <a:tailEnd/>
          </a:ln>
        </p:spPr>
      </p:pic>
    </p:spTree>
    <p:extLst>
      <p:ext uri="{BB962C8B-B14F-4D97-AF65-F5344CB8AC3E}">
        <p14:creationId xmlns:p14="http://schemas.microsoft.com/office/powerpoint/2010/main" val="389070866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Line 5"/>
          <p:cNvSpPr>
            <a:spLocks noChangeShapeType="1"/>
          </p:cNvSpPr>
          <p:nvPr/>
        </p:nvSpPr>
        <p:spPr bwMode="auto">
          <a:xfrm>
            <a:off x="7091363" y="2955926"/>
            <a:ext cx="0" cy="1503363"/>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7459" name="Line 6"/>
          <p:cNvSpPr>
            <a:spLocks noChangeShapeType="1"/>
          </p:cNvSpPr>
          <p:nvPr/>
        </p:nvSpPr>
        <p:spPr bwMode="auto">
          <a:xfrm>
            <a:off x="7081838" y="4449763"/>
            <a:ext cx="1706562" cy="0"/>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7460" name="Line 7"/>
          <p:cNvSpPr>
            <a:spLocks noChangeShapeType="1"/>
          </p:cNvSpPr>
          <p:nvPr/>
        </p:nvSpPr>
        <p:spPr bwMode="auto">
          <a:xfrm>
            <a:off x="7243764" y="3087689"/>
            <a:ext cx="1260475" cy="1258887"/>
          </a:xfrm>
          <a:prstGeom prst="line">
            <a:avLst/>
          </a:prstGeom>
          <a:noFill/>
          <a:ln w="9525">
            <a:solidFill>
              <a:srgbClr val="FF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7461" name="Line 11"/>
          <p:cNvSpPr>
            <a:spLocks noChangeShapeType="1"/>
          </p:cNvSpPr>
          <p:nvPr/>
        </p:nvSpPr>
        <p:spPr bwMode="auto">
          <a:xfrm>
            <a:off x="7069138" y="971551"/>
            <a:ext cx="0" cy="1503363"/>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7462" name="Line 12"/>
          <p:cNvSpPr>
            <a:spLocks noChangeShapeType="1"/>
          </p:cNvSpPr>
          <p:nvPr/>
        </p:nvSpPr>
        <p:spPr bwMode="auto">
          <a:xfrm>
            <a:off x="7059613" y="2465388"/>
            <a:ext cx="1706562" cy="0"/>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7463" name="Line 13"/>
          <p:cNvSpPr>
            <a:spLocks noChangeShapeType="1"/>
          </p:cNvSpPr>
          <p:nvPr/>
        </p:nvSpPr>
        <p:spPr bwMode="auto">
          <a:xfrm flipV="1">
            <a:off x="7161214" y="1071564"/>
            <a:ext cx="1443037" cy="1311275"/>
          </a:xfrm>
          <a:prstGeom prst="line">
            <a:avLst/>
          </a:prstGeom>
          <a:noFill/>
          <a:ln w="9525">
            <a:solidFill>
              <a:srgbClr val="FF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7464" name="Line 14"/>
          <p:cNvSpPr>
            <a:spLocks noChangeShapeType="1"/>
          </p:cNvSpPr>
          <p:nvPr/>
        </p:nvSpPr>
        <p:spPr bwMode="auto">
          <a:xfrm>
            <a:off x="7104063" y="4805363"/>
            <a:ext cx="0" cy="1503362"/>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7465" name="Line 15"/>
          <p:cNvSpPr>
            <a:spLocks noChangeShapeType="1"/>
          </p:cNvSpPr>
          <p:nvPr/>
        </p:nvSpPr>
        <p:spPr bwMode="auto">
          <a:xfrm>
            <a:off x="7094538" y="6299200"/>
            <a:ext cx="1706562" cy="0"/>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7466" name="Line 16"/>
          <p:cNvSpPr>
            <a:spLocks noChangeShapeType="1"/>
          </p:cNvSpPr>
          <p:nvPr/>
        </p:nvSpPr>
        <p:spPr bwMode="auto">
          <a:xfrm flipV="1">
            <a:off x="7258050" y="5616575"/>
            <a:ext cx="1460500" cy="1588"/>
          </a:xfrm>
          <a:prstGeom prst="line">
            <a:avLst/>
          </a:prstGeom>
          <a:noFill/>
          <a:ln w="9525">
            <a:solidFill>
              <a:srgbClr val="FF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7467" name="Text Box 17"/>
          <p:cNvSpPr txBox="1">
            <a:spLocks noChangeArrowheads="1"/>
          </p:cNvSpPr>
          <p:nvPr/>
        </p:nvSpPr>
        <p:spPr bwMode="auto">
          <a:xfrm>
            <a:off x="8474075" y="3395663"/>
            <a:ext cx="1804988" cy="309562"/>
          </a:xfrm>
          <a:prstGeom prst="rect">
            <a:avLst/>
          </a:prstGeom>
          <a:noFill/>
          <a:ln w="9525" algn="ctr">
            <a:noFill/>
            <a:miter lim="800000"/>
            <a:headEnd/>
            <a:tailEnd/>
          </a:ln>
        </p:spPr>
        <p:txBody>
          <a:bodyPr wrap="none" lIns="90000" tIns="46800" rIns="90000" bIns="46800">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Negative covariance</a:t>
            </a:r>
          </a:p>
        </p:txBody>
      </p:sp>
      <p:sp>
        <p:nvSpPr>
          <p:cNvPr id="147468" name="Text Box 18"/>
          <p:cNvSpPr txBox="1">
            <a:spLocks noChangeArrowheads="1"/>
          </p:cNvSpPr>
          <p:nvPr/>
        </p:nvSpPr>
        <p:spPr bwMode="auto">
          <a:xfrm>
            <a:off x="8478838" y="1544638"/>
            <a:ext cx="1725612" cy="311150"/>
          </a:xfrm>
          <a:prstGeom prst="rect">
            <a:avLst/>
          </a:prstGeom>
          <a:noFill/>
          <a:ln w="9525" algn="ctr">
            <a:noFill/>
            <a:miter lim="800000"/>
            <a:headEnd/>
            <a:tailEnd/>
          </a:ln>
        </p:spPr>
        <p:txBody>
          <a:bodyPr wrap="none" lIns="90000" tIns="46800" rIns="90000" bIns="46800">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Positive covariance</a:t>
            </a:r>
          </a:p>
        </p:txBody>
      </p:sp>
      <p:sp>
        <p:nvSpPr>
          <p:cNvPr id="147469" name="Text Box 19"/>
          <p:cNvSpPr txBox="1">
            <a:spLocks noChangeArrowheads="1"/>
          </p:cNvSpPr>
          <p:nvPr/>
        </p:nvSpPr>
        <p:spPr bwMode="auto">
          <a:xfrm>
            <a:off x="8397876" y="4948238"/>
            <a:ext cx="1952625" cy="525462"/>
          </a:xfrm>
          <a:prstGeom prst="rect">
            <a:avLst/>
          </a:prstGeom>
          <a:noFill/>
          <a:ln w="9525" algn="ctr">
            <a:noFill/>
            <a:miter lim="800000"/>
            <a:headEnd/>
            <a:tailEnd/>
          </a:ln>
        </p:spPr>
        <p:txBody>
          <a:bodyPr wrap="none" lIns="90000" tIns="46800" rIns="90000" bIns="46800">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Zero covariance</a:t>
            </a:r>
          </a:p>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(no linear relationship)</a:t>
            </a:r>
          </a:p>
        </p:txBody>
      </p:sp>
      <p:sp>
        <p:nvSpPr>
          <p:cNvPr id="147470" name="Rectangle 2"/>
          <p:cNvSpPr>
            <a:spLocks noChangeArrowheads="1"/>
          </p:cNvSpPr>
          <p:nvPr/>
        </p:nvSpPr>
        <p:spPr bwMode="gray">
          <a:xfrm>
            <a:off x="1938339" y="314326"/>
            <a:ext cx="5857875" cy="627063"/>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Covariance and types of relationship</a:t>
            </a:r>
          </a:p>
        </p:txBody>
      </p:sp>
      <p:sp>
        <p:nvSpPr>
          <p:cNvPr id="147471" name="TextBox 16"/>
          <p:cNvSpPr txBox="1">
            <a:spLocks noChangeArrowheads="1"/>
          </p:cNvSpPr>
          <p:nvPr/>
        </p:nvSpPr>
        <p:spPr bwMode="auto">
          <a:xfrm>
            <a:off x="3275014" y="1433513"/>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7472" name="TextBox 17"/>
          <p:cNvSpPr txBox="1">
            <a:spLocks noChangeArrowheads="1"/>
          </p:cNvSpPr>
          <p:nvPr/>
        </p:nvSpPr>
        <p:spPr bwMode="auto">
          <a:xfrm>
            <a:off x="3876676" y="1435100"/>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19" name="Straight Arrow Connector 18"/>
          <p:cNvCxnSpPr/>
          <p:nvPr/>
        </p:nvCxnSpPr>
        <p:spPr>
          <a:xfrm rot="16200000" flipV="1">
            <a:off x="3476626" y="1646239"/>
            <a:ext cx="600075" cy="3175"/>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V="1">
            <a:off x="4040189" y="1649414"/>
            <a:ext cx="600075" cy="3175"/>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147475" name="TextBox 20"/>
          <p:cNvSpPr txBox="1">
            <a:spLocks noChangeArrowheads="1"/>
          </p:cNvSpPr>
          <p:nvPr/>
        </p:nvSpPr>
        <p:spPr bwMode="auto">
          <a:xfrm>
            <a:off x="4605339" y="1419225"/>
            <a:ext cx="75882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and </a:t>
            </a:r>
          </a:p>
        </p:txBody>
      </p:sp>
      <p:sp>
        <p:nvSpPr>
          <p:cNvPr id="147476" name="TextBox 21"/>
          <p:cNvSpPr txBox="1">
            <a:spLocks noChangeArrowheads="1"/>
          </p:cNvSpPr>
          <p:nvPr/>
        </p:nvSpPr>
        <p:spPr bwMode="auto">
          <a:xfrm>
            <a:off x="5468939" y="1425575"/>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7477" name="TextBox 22"/>
          <p:cNvSpPr txBox="1">
            <a:spLocks noChangeArrowheads="1"/>
          </p:cNvSpPr>
          <p:nvPr/>
        </p:nvSpPr>
        <p:spPr bwMode="auto">
          <a:xfrm>
            <a:off x="6070601" y="1427163"/>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grpSp>
        <p:nvGrpSpPr>
          <p:cNvPr id="147478" name="Group 25"/>
          <p:cNvGrpSpPr>
            <a:grpSpLocks/>
          </p:cNvGrpSpPr>
          <p:nvPr/>
        </p:nvGrpSpPr>
        <p:grpSpPr bwMode="auto">
          <a:xfrm rot="10800000">
            <a:off x="5970588" y="1339850"/>
            <a:ext cx="565150" cy="603250"/>
            <a:chOff x="4671872" y="1339799"/>
            <a:chExt cx="565972" cy="603846"/>
          </a:xfrm>
        </p:grpSpPr>
        <p:cxnSp>
          <p:nvCxnSpPr>
            <p:cNvPr id="24" name="Straight Arrow Connector 23"/>
            <p:cNvCxnSpPr/>
            <p:nvPr/>
          </p:nvCxnSpPr>
          <p:spPr>
            <a:xfrm rot="16200000" flipV="1">
              <a:off x="4383462" y="1639338"/>
              <a:ext cx="600668" cy="15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V="1">
              <a:off x="4947845" y="1642515"/>
              <a:ext cx="600668" cy="15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47479" name="TextBox 26"/>
          <p:cNvSpPr txBox="1">
            <a:spLocks noChangeArrowheads="1"/>
          </p:cNvSpPr>
          <p:nvPr/>
        </p:nvSpPr>
        <p:spPr bwMode="auto">
          <a:xfrm>
            <a:off x="2068513" y="1420813"/>
            <a:ext cx="982662"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When:</a:t>
            </a:r>
          </a:p>
        </p:txBody>
      </p:sp>
      <p:sp>
        <p:nvSpPr>
          <p:cNvPr id="147480" name="TextBox 38"/>
          <p:cNvSpPr txBox="1">
            <a:spLocks noChangeArrowheads="1"/>
          </p:cNvSpPr>
          <p:nvPr/>
        </p:nvSpPr>
        <p:spPr bwMode="auto">
          <a:xfrm>
            <a:off x="3276601" y="3478213"/>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7481" name="TextBox 39"/>
          <p:cNvSpPr txBox="1">
            <a:spLocks noChangeArrowheads="1"/>
          </p:cNvSpPr>
          <p:nvPr/>
        </p:nvSpPr>
        <p:spPr bwMode="auto">
          <a:xfrm>
            <a:off x="3878264" y="3481388"/>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41" name="Straight Arrow Connector 40"/>
          <p:cNvCxnSpPr/>
          <p:nvPr/>
        </p:nvCxnSpPr>
        <p:spPr>
          <a:xfrm rot="16200000" flipV="1">
            <a:off x="3477420" y="3691732"/>
            <a:ext cx="601662" cy="3175"/>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6224588" y="3663950"/>
            <a:ext cx="601662" cy="1588"/>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147484" name="TextBox 42"/>
          <p:cNvSpPr txBox="1">
            <a:spLocks noChangeArrowheads="1"/>
          </p:cNvSpPr>
          <p:nvPr/>
        </p:nvSpPr>
        <p:spPr bwMode="auto">
          <a:xfrm>
            <a:off x="4606926" y="3465513"/>
            <a:ext cx="75882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and </a:t>
            </a:r>
          </a:p>
        </p:txBody>
      </p:sp>
      <p:sp>
        <p:nvSpPr>
          <p:cNvPr id="147485" name="TextBox 43"/>
          <p:cNvSpPr txBox="1">
            <a:spLocks noChangeArrowheads="1"/>
          </p:cNvSpPr>
          <p:nvPr/>
        </p:nvSpPr>
        <p:spPr bwMode="auto">
          <a:xfrm>
            <a:off x="5470526" y="3471863"/>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7486" name="TextBox 44"/>
          <p:cNvSpPr txBox="1">
            <a:spLocks noChangeArrowheads="1"/>
          </p:cNvSpPr>
          <p:nvPr/>
        </p:nvSpPr>
        <p:spPr bwMode="auto">
          <a:xfrm>
            <a:off x="6073776" y="3473450"/>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47" name="Straight Arrow Connector 46"/>
          <p:cNvCxnSpPr/>
          <p:nvPr/>
        </p:nvCxnSpPr>
        <p:spPr>
          <a:xfrm rot="5400000" flipV="1">
            <a:off x="5666582" y="3688557"/>
            <a:ext cx="600075"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V="1">
            <a:off x="4069557" y="3685382"/>
            <a:ext cx="600075"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7489" name="TextBox 48"/>
          <p:cNvSpPr txBox="1">
            <a:spLocks noChangeArrowheads="1"/>
          </p:cNvSpPr>
          <p:nvPr/>
        </p:nvSpPr>
        <p:spPr bwMode="auto">
          <a:xfrm>
            <a:off x="2070101" y="3467100"/>
            <a:ext cx="982663"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When:</a:t>
            </a:r>
          </a:p>
        </p:txBody>
      </p:sp>
      <p:sp>
        <p:nvSpPr>
          <p:cNvPr id="147490" name="TextBox 49"/>
          <p:cNvSpPr txBox="1">
            <a:spLocks noChangeArrowheads="1"/>
          </p:cNvSpPr>
          <p:nvPr/>
        </p:nvSpPr>
        <p:spPr bwMode="auto">
          <a:xfrm>
            <a:off x="3309939" y="5373688"/>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7491" name="TextBox 50"/>
          <p:cNvSpPr txBox="1">
            <a:spLocks noChangeArrowheads="1"/>
          </p:cNvSpPr>
          <p:nvPr/>
        </p:nvSpPr>
        <p:spPr bwMode="auto">
          <a:xfrm>
            <a:off x="3913189" y="5375275"/>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52" name="Straight Arrow Connector 51"/>
          <p:cNvCxnSpPr/>
          <p:nvPr/>
        </p:nvCxnSpPr>
        <p:spPr>
          <a:xfrm rot="16200000" flipV="1">
            <a:off x="4045745" y="5579270"/>
            <a:ext cx="600075" cy="1587"/>
          </a:xfrm>
          <a:prstGeom prst="straightConnector1">
            <a:avLst/>
          </a:prstGeom>
          <a:ln>
            <a:solidFill>
              <a:srgbClr val="008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492875" y="5594350"/>
            <a:ext cx="260350" cy="1588"/>
          </a:xfrm>
          <a:prstGeom prst="straightConnector1">
            <a:avLst/>
          </a:prstGeom>
          <a:ln>
            <a:solidFill>
              <a:schemeClr val="accent4">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7494" name="TextBox 53"/>
          <p:cNvSpPr txBox="1">
            <a:spLocks noChangeArrowheads="1"/>
          </p:cNvSpPr>
          <p:nvPr/>
        </p:nvSpPr>
        <p:spPr bwMode="auto">
          <a:xfrm>
            <a:off x="4640264" y="5360988"/>
            <a:ext cx="75882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and </a:t>
            </a:r>
          </a:p>
        </p:txBody>
      </p:sp>
      <p:sp>
        <p:nvSpPr>
          <p:cNvPr id="147495" name="TextBox 54"/>
          <p:cNvSpPr txBox="1">
            <a:spLocks noChangeArrowheads="1"/>
          </p:cNvSpPr>
          <p:nvPr/>
        </p:nvSpPr>
        <p:spPr bwMode="auto">
          <a:xfrm>
            <a:off x="5505451" y="5365750"/>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7496" name="TextBox 55"/>
          <p:cNvSpPr txBox="1">
            <a:spLocks noChangeArrowheads="1"/>
          </p:cNvSpPr>
          <p:nvPr/>
        </p:nvSpPr>
        <p:spPr bwMode="auto">
          <a:xfrm>
            <a:off x="6107114" y="5368925"/>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57" name="Straight Arrow Connector 56"/>
          <p:cNvCxnSpPr/>
          <p:nvPr/>
        </p:nvCxnSpPr>
        <p:spPr>
          <a:xfrm rot="5400000" flipV="1">
            <a:off x="5699920" y="5582445"/>
            <a:ext cx="601663" cy="3175"/>
          </a:xfrm>
          <a:prstGeom prst="straightConnector1">
            <a:avLst/>
          </a:prstGeom>
          <a:ln>
            <a:solidFill>
              <a:srgbClr val="008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7498" name="TextBox 58"/>
          <p:cNvSpPr txBox="1">
            <a:spLocks noChangeArrowheads="1"/>
          </p:cNvSpPr>
          <p:nvPr/>
        </p:nvSpPr>
        <p:spPr bwMode="auto">
          <a:xfrm>
            <a:off x="2103438" y="5362575"/>
            <a:ext cx="984250"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When:</a:t>
            </a:r>
          </a:p>
        </p:txBody>
      </p:sp>
      <p:cxnSp>
        <p:nvCxnSpPr>
          <p:cNvPr id="66" name="Straight Arrow Connector 65"/>
          <p:cNvCxnSpPr/>
          <p:nvPr/>
        </p:nvCxnSpPr>
        <p:spPr>
          <a:xfrm>
            <a:off x="3698875" y="5581650"/>
            <a:ext cx="260350" cy="1588"/>
          </a:xfrm>
          <a:prstGeom prst="straightConnector1">
            <a:avLst/>
          </a:prstGeom>
          <a:ln>
            <a:solidFill>
              <a:schemeClr val="accent4">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060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Chart 9"/>
          <p:cNvGraphicFramePr>
            <a:graphicFrameLocks/>
          </p:cNvGraphicFramePr>
          <p:nvPr/>
        </p:nvGraphicFramePr>
        <p:xfrm>
          <a:off x="2319338" y="2173288"/>
          <a:ext cx="3605212" cy="4227512"/>
        </p:xfrm>
        <a:graphic>
          <a:graphicData uri="http://schemas.openxmlformats.org/presentationml/2006/ole">
            <mc:AlternateContent xmlns:mc="http://schemas.openxmlformats.org/markup-compatibility/2006">
              <mc:Choice xmlns:v="urn:schemas-microsoft-com:vml" Requires="v">
                <p:oleObj spid="_x0000_s19466" r:id="rId4" imgW="3603048" imgH="4230991" progId="Excel.Sheet.8">
                  <p:embed/>
                </p:oleObj>
              </mc:Choice>
              <mc:Fallback>
                <p:oleObj r:id="rId4" imgW="3603048" imgH="4230991" progId="Excel.Sheet.8">
                  <p:embed/>
                  <p:pic>
                    <p:nvPicPr>
                      <p:cNvPr id="18434" name="Char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338" y="2173288"/>
                        <a:ext cx="3605212" cy="422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72"/>
          <p:cNvGrpSpPr>
            <a:grpSpLocks/>
          </p:cNvGrpSpPr>
          <p:nvPr/>
        </p:nvGrpSpPr>
        <p:grpSpPr bwMode="auto">
          <a:xfrm>
            <a:off x="3363913" y="2422526"/>
            <a:ext cx="2068512" cy="2359025"/>
            <a:chOff x="1839559" y="2422264"/>
            <a:chExt cx="2069057" cy="2359289"/>
          </a:xfrm>
        </p:grpSpPr>
        <p:cxnSp>
          <p:nvCxnSpPr>
            <p:cNvPr id="19" name="Straight Connector 18"/>
            <p:cNvCxnSpPr/>
            <p:nvPr/>
          </p:nvCxnSpPr>
          <p:spPr>
            <a:xfrm rot="5400000">
              <a:off x="1527580" y="3550309"/>
              <a:ext cx="62395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2157966" y="3437584"/>
              <a:ext cx="396919" cy="1588"/>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780414" y="3329623"/>
              <a:ext cx="182583"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186143" y="3044634"/>
              <a:ext cx="385805" cy="1588"/>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3503757" y="2823947"/>
              <a:ext cx="804953" cy="1588"/>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3634741" y="4233010"/>
              <a:ext cx="544574" cy="3176"/>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343324" y="4460842"/>
              <a:ext cx="95261"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1824476" y="4531494"/>
              <a:ext cx="33342"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2742311" y="4642631"/>
              <a:ext cx="266730" cy="1587"/>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2223061" y="4647394"/>
              <a:ext cx="266730" cy="1588"/>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3" name="Group 71"/>
          <p:cNvGrpSpPr>
            <a:grpSpLocks/>
          </p:cNvGrpSpPr>
          <p:nvPr/>
        </p:nvGrpSpPr>
        <p:grpSpPr bwMode="auto">
          <a:xfrm>
            <a:off x="2935288" y="2705101"/>
            <a:ext cx="2544762" cy="2047875"/>
            <a:chOff x="1410835" y="2705100"/>
            <a:chExt cx="2544848" cy="2048649"/>
          </a:xfrm>
        </p:grpSpPr>
        <p:sp>
          <p:nvSpPr>
            <p:cNvPr id="18503" name="TextBox 48"/>
            <p:cNvSpPr txBox="1">
              <a:spLocks noChangeArrowheads="1"/>
            </p:cNvSpPr>
            <p:nvPr/>
          </p:nvSpPr>
          <p:spPr bwMode="auto">
            <a:xfrm>
              <a:off x="1532105" y="3390900"/>
              <a:ext cx="320922"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-3</a:t>
              </a:r>
            </a:p>
          </p:txBody>
        </p:sp>
        <p:sp>
          <p:nvSpPr>
            <p:cNvPr id="18504" name="TextBox 49"/>
            <p:cNvSpPr txBox="1">
              <a:spLocks noChangeArrowheads="1"/>
            </p:cNvSpPr>
            <p:nvPr/>
          </p:nvSpPr>
          <p:spPr bwMode="auto">
            <a:xfrm>
              <a:off x="2046455" y="3314700"/>
              <a:ext cx="320922"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-2</a:t>
              </a:r>
            </a:p>
          </p:txBody>
        </p:sp>
        <p:sp>
          <p:nvSpPr>
            <p:cNvPr id="18505" name="TextBox 50"/>
            <p:cNvSpPr txBox="1">
              <a:spLocks noChangeArrowheads="1"/>
            </p:cNvSpPr>
            <p:nvPr/>
          </p:nvSpPr>
          <p:spPr bwMode="auto">
            <a:xfrm>
              <a:off x="2579855" y="3200400"/>
              <a:ext cx="320922"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-1</a:t>
              </a:r>
            </a:p>
          </p:txBody>
        </p:sp>
        <p:sp>
          <p:nvSpPr>
            <p:cNvPr id="18506" name="TextBox 51"/>
            <p:cNvSpPr txBox="1">
              <a:spLocks noChangeArrowheads="1"/>
            </p:cNvSpPr>
            <p:nvPr/>
          </p:nvSpPr>
          <p:spPr bwMode="auto">
            <a:xfrm>
              <a:off x="3027344" y="2895600"/>
              <a:ext cx="359394"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+2</a:t>
              </a:r>
            </a:p>
          </p:txBody>
        </p:sp>
        <p:sp>
          <p:nvSpPr>
            <p:cNvPr id="18507" name="TextBox 52"/>
            <p:cNvSpPr txBox="1">
              <a:spLocks noChangeArrowheads="1"/>
            </p:cNvSpPr>
            <p:nvPr/>
          </p:nvSpPr>
          <p:spPr bwMode="auto">
            <a:xfrm>
              <a:off x="3541694" y="2705100"/>
              <a:ext cx="359394"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+4</a:t>
              </a:r>
            </a:p>
          </p:txBody>
        </p:sp>
        <p:sp>
          <p:nvSpPr>
            <p:cNvPr id="18508" name="TextBox 53"/>
            <p:cNvSpPr txBox="1">
              <a:spLocks noChangeArrowheads="1"/>
            </p:cNvSpPr>
            <p:nvPr/>
          </p:nvSpPr>
          <p:spPr bwMode="auto">
            <a:xfrm>
              <a:off x="3468049" y="4086225"/>
              <a:ext cx="487634"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+2.6</a:t>
              </a:r>
            </a:p>
          </p:txBody>
        </p:sp>
        <p:sp>
          <p:nvSpPr>
            <p:cNvPr id="18509" name="TextBox 54"/>
            <p:cNvSpPr txBox="1">
              <a:spLocks noChangeArrowheads="1"/>
            </p:cNvSpPr>
            <p:nvPr/>
          </p:nvSpPr>
          <p:spPr bwMode="auto">
            <a:xfrm>
              <a:off x="2953699" y="4286250"/>
              <a:ext cx="487634"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+0.6</a:t>
              </a:r>
            </a:p>
          </p:txBody>
        </p:sp>
        <p:sp>
          <p:nvSpPr>
            <p:cNvPr id="18510" name="TextBox 55"/>
            <p:cNvSpPr txBox="1">
              <a:spLocks noChangeArrowheads="1"/>
            </p:cNvSpPr>
            <p:nvPr/>
          </p:nvSpPr>
          <p:spPr bwMode="auto">
            <a:xfrm>
              <a:off x="2458585" y="4476750"/>
              <a:ext cx="449161"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-1.4</a:t>
              </a:r>
            </a:p>
          </p:txBody>
        </p:sp>
        <p:sp>
          <p:nvSpPr>
            <p:cNvPr id="18511" name="TextBox 56"/>
            <p:cNvSpPr txBox="1">
              <a:spLocks noChangeArrowheads="1"/>
            </p:cNvSpPr>
            <p:nvPr/>
          </p:nvSpPr>
          <p:spPr bwMode="auto">
            <a:xfrm>
              <a:off x="1963285" y="4476750"/>
              <a:ext cx="449161"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-1.4</a:t>
              </a:r>
            </a:p>
          </p:txBody>
        </p:sp>
        <p:sp>
          <p:nvSpPr>
            <p:cNvPr id="18512" name="TextBox 57"/>
            <p:cNvSpPr txBox="1">
              <a:spLocks noChangeArrowheads="1"/>
            </p:cNvSpPr>
            <p:nvPr/>
          </p:nvSpPr>
          <p:spPr bwMode="auto">
            <a:xfrm>
              <a:off x="1410835" y="4448175"/>
              <a:ext cx="449161"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-0.4</a:t>
              </a:r>
            </a:p>
          </p:txBody>
        </p:sp>
      </p:grpSp>
      <p:sp>
        <p:nvSpPr>
          <p:cNvPr id="18437" name="TextBox 10"/>
          <p:cNvSpPr txBox="1">
            <a:spLocks noChangeArrowheads="1"/>
          </p:cNvSpPr>
          <p:nvPr/>
        </p:nvSpPr>
        <p:spPr bwMode="auto">
          <a:xfrm>
            <a:off x="3622675" y="6249989"/>
            <a:ext cx="1150938" cy="307975"/>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Respondent</a:t>
            </a:r>
          </a:p>
        </p:txBody>
      </p:sp>
      <p:sp>
        <p:nvSpPr>
          <p:cNvPr id="18438" name="TextBox 11"/>
          <p:cNvSpPr txBox="1">
            <a:spLocks noChangeArrowheads="1"/>
          </p:cNvSpPr>
          <p:nvPr/>
        </p:nvSpPr>
        <p:spPr bwMode="auto">
          <a:xfrm rot="16200000">
            <a:off x="629445" y="3937795"/>
            <a:ext cx="2881313" cy="307975"/>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Packets bought / Adverts watched</a:t>
            </a:r>
          </a:p>
        </p:txBody>
      </p:sp>
      <p:grpSp>
        <p:nvGrpSpPr>
          <p:cNvPr id="18439" name="Group 20"/>
          <p:cNvGrpSpPr>
            <a:grpSpLocks/>
          </p:cNvGrpSpPr>
          <p:nvPr/>
        </p:nvGrpSpPr>
        <p:grpSpPr bwMode="auto">
          <a:xfrm>
            <a:off x="2943225" y="3238500"/>
            <a:ext cx="2840038" cy="1270000"/>
            <a:chOff x="1914850" y="3108951"/>
            <a:chExt cx="2012008" cy="1271232"/>
          </a:xfrm>
        </p:grpSpPr>
        <p:cxnSp>
          <p:nvCxnSpPr>
            <p:cNvPr id="8" name="Straight Connector 7"/>
            <p:cNvCxnSpPr/>
            <p:nvPr/>
          </p:nvCxnSpPr>
          <p:spPr>
            <a:xfrm>
              <a:off x="1914850" y="3108951"/>
              <a:ext cx="201200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14850" y="4380183"/>
              <a:ext cx="201200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8440" name="TextBox 13"/>
          <p:cNvSpPr txBox="1">
            <a:spLocks noChangeArrowheads="1"/>
          </p:cNvSpPr>
          <p:nvPr/>
        </p:nvSpPr>
        <p:spPr bwMode="auto">
          <a:xfrm>
            <a:off x="5710238" y="4270376"/>
            <a:ext cx="1363662" cy="461963"/>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Adverts watched,</a:t>
            </a:r>
          </a:p>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Mean = 5.4</a:t>
            </a:r>
          </a:p>
        </p:txBody>
      </p:sp>
      <p:sp>
        <p:nvSpPr>
          <p:cNvPr id="18441" name="TextBox 14"/>
          <p:cNvSpPr txBox="1">
            <a:spLocks noChangeArrowheads="1"/>
          </p:cNvSpPr>
          <p:nvPr/>
        </p:nvSpPr>
        <p:spPr bwMode="auto">
          <a:xfrm>
            <a:off x="5729289" y="3024188"/>
            <a:ext cx="1285875" cy="461962"/>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Packets bought,</a:t>
            </a:r>
          </a:p>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Mean = 11.0</a:t>
            </a:r>
          </a:p>
        </p:txBody>
      </p:sp>
      <p:sp>
        <p:nvSpPr>
          <p:cNvPr id="18442" name="Rectangle 2"/>
          <p:cNvSpPr>
            <a:spLocks noChangeArrowheads="1"/>
          </p:cNvSpPr>
          <p:nvPr/>
        </p:nvSpPr>
        <p:spPr bwMode="gray">
          <a:xfrm>
            <a:off x="1938339" y="433388"/>
            <a:ext cx="7056437"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Exercise: Crisp adverts</a:t>
            </a:r>
          </a:p>
        </p:txBody>
      </p:sp>
      <p:graphicFrame>
        <p:nvGraphicFramePr>
          <p:cNvPr id="16" name="Table 15"/>
          <p:cNvGraphicFramePr>
            <a:graphicFrameLocks noGrp="1"/>
          </p:cNvGraphicFramePr>
          <p:nvPr/>
        </p:nvGraphicFramePr>
        <p:xfrm>
          <a:off x="2062164" y="1095375"/>
          <a:ext cx="7853085" cy="862104"/>
        </p:xfrm>
        <a:graphic>
          <a:graphicData uri="http://schemas.openxmlformats.org/drawingml/2006/table">
            <a:tbl>
              <a:tblPr firstRow="1" bandRow="1">
                <a:tableStyleId>{00A15C55-8517-42AA-B614-E9B94910E393}</a:tableStyleId>
              </a:tblPr>
              <a:tblGrid>
                <a:gridCol w="1925619">
                  <a:extLst>
                    <a:ext uri="{9D8B030D-6E8A-4147-A177-3AD203B41FA5}">
                      <a16:colId xmlns:a16="http://schemas.microsoft.com/office/drawing/2014/main" val="20000"/>
                    </a:ext>
                  </a:extLst>
                </a:gridCol>
                <a:gridCol w="753035">
                  <a:extLst>
                    <a:ext uri="{9D8B030D-6E8A-4147-A177-3AD203B41FA5}">
                      <a16:colId xmlns:a16="http://schemas.microsoft.com/office/drawing/2014/main" val="20001"/>
                    </a:ext>
                  </a:extLst>
                </a:gridCol>
                <a:gridCol w="839098">
                  <a:extLst>
                    <a:ext uri="{9D8B030D-6E8A-4147-A177-3AD203B41FA5}">
                      <a16:colId xmlns:a16="http://schemas.microsoft.com/office/drawing/2014/main" val="20002"/>
                    </a:ext>
                  </a:extLst>
                </a:gridCol>
                <a:gridCol w="845073">
                  <a:extLst>
                    <a:ext uri="{9D8B030D-6E8A-4147-A177-3AD203B41FA5}">
                      <a16:colId xmlns:a16="http://schemas.microsoft.com/office/drawing/2014/main" val="20003"/>
                    </a:ext>
                  </a:extLst>
                </a:gridCol>
                <a:gridCol w="872565">
                  <a:extLst>
                    <a:ext uri="{9D8B030D-6E8A-4147-A177-3AD203B41FA5}">
                      <a16:colId xmlns:a16="http://schemas.microsoft.com/office/drawing/2014/main" val="20004"/>
                    </a:ext>
                  </a:extLst>
                </a:gridCol>
                <a:gridCol w="872565">
                  <a:extLst>
                    <a:ext uri="{9D8B030D-6E8A-4147-A177-3AD203B41FA5}">
                      <a16:colId xmlns:a16="http://schemas.microsoft.com/office/drawing/2014/main" val="20005"/>
                    </a:ext>
                  </a:extLst>
                </a:gridCol>
                <a:gridCol w="872565">
                  <a:extLst>
                    <a:ext uri="{9D8B030D-6E8A-4147-A177-3AD203B41FA5}">
                      <a16:colId xmlns:a16="http://schemas.microsoft.com/office/drawing/2014/main" val="20006"/>
                    </a:ext>
                  </a:extLst>
                </a:gridCol>
                <a:gridCol w="872565">
                  <a:extLst>
                    <a:ext uri="{9D8B030D-6E8A-4147-A177-3AD203B41FA5}">
                      <a16:colId xmlns:a16="http://schemas.microsoft.com/office/drawing/2014/main" val="20007"/>
                    </a:ext>
                  </a:extLst>
                </a:gridCol>
              </a:tblGrid>
              <a:tr h="287368">
                <a:tc>
                  <a:txBody>
                    <a:bodyPr/>
                    <a:lstStyle/>
                    <a:p>
                      <a:pPr algn="ctr"/>
                      <a:r>
                        <a:rPr lang="en-GB" sz="1200" dirty="0"/>
                        <a:t>Respondent</a:t>
                      </a:r>
                    </a:p>
                  </a:txBody>
                  <a:tcPr anchor="ctr"/>
                </a:tc>
                <a:tc>
                  <a:txBody>
                    <a:bodyPr/>
                    <a:lstStyle/>
                    <a:p>
                      <a:pPr algn="ctr"/>
                      <a:r>
                        <a:rPr lang="en-GB" sz="1200" dirty="0"/>
                        <a:t>1</a:t>
                      </a:r>
                    </a:p>
                  </a:txBody>
                  <a:tcPr anchor="ctr"/>
                </a:tc>
                <a:tc>
                  <a:txBody>
                    <a:bodyPr/>
                    <a:lstStyle/>
                    <a:p>
                      <a:pPr algn="ctr"/>
                      <a:r>
                        <a:rPr lang="en-GB" sz="1200" dirty="0"/>
                        <a:t>2</a:t>
                      </a:r>
                    </a:p>
                  </a:txBody>
                  <a:tcPr anchor="ctr"/>
                </a:tc>
                <a:tc>
                  <a:txBody>
                    <a:bodyPr/>
                    <a:lstStyle/>
                    <a:p>
                      <a:pPr algn="ctr"/>
                      <a:r>
                        <a:rPr lang="en-GB" sz="1200" dirty="0"/>
                        <a:t>3</a:t>
                      </a:r>
                    </a:p>
                  </a:txBody>
                  <a:tcPr anchor="ctr"/>
                </a:tc>
                <a:tc>
                  <a:txBody>
                    <a:bodyPr/>
                    <a:lstStyle/>
                    <a:p>
                      <a:pPr algn="ctr"/>
                      <a:r>
                        <a:rPr lang="en-GB" sz="1200" dirty="0"/>
                        <a:t>4</a:t>
                      </a:r>
                    </a:p>
                  </a:txBody>
                  <a:tcPr anchor="ctr"/>
                </a:tc>
                <a:tc>
                  <a:txBody>
                    <a:bodyPr/>
                    <a:lstStyle/>
                    <a:p>
                      <a:pPr algn="ctr"/>
                      <a:r>
                        <a:rPr lang="en-GB" sz="1200" dirty="0"/>
                        <a:t>5</a:t>
                      </a:r>
                    </a:p>
                  </a:txBody>
                  <a:tcPr anchor="ctr"/>
                </a:tc>
                <a:tc>
                  <a:txBody>
                    <a:bodyPr/>
                    <a:lstStyle/>
                    <a:p>
                      <a:pPr algn="ctr"/>
                      <a:r>
                        <a:rPr lang="en-GB" sz="1200" dirty="0"/>
                        <a:t>Mean</a:t>
                      </a:r>
                    </a:p>
                  </a:txBody>
                  <a:tcPr anchor="ctr"/>
                </a:tc>
                <a:tc>
                  <a:txBody>
                    <a:bodyPr/>
                    <a:lstStyle/>
                    <a:p>
                      <a:pPr algn="ctr"/>
                      <a:r>
                        <a:rPr lang="en-GB" sz="1200" dirty="0"/>
                        <a:t>Std</a:t>
                      </a:r>
                      <a:r>
                        <a:rPr lang="en-GB" sz="1200" baseline="0" dirty="0"/>
                        <a:t> Dev.</a:t>
                      </a:r>
                      <a:endParaRPr lang="en-GB" sz="1200" dirty="0"/>
                    </a:p>
                  </a:txBody>
                  <a:tcPr anchor="ctr"/>
                </a:tc>
                <a:extLst>
                  <a:ext uri="{0D108BD9-81ED-4DB2-BD59-A6C34878D82A}">
                    <a16:rowId xmlns:a16="http://schemas.microsoft.com/office/drawing/2014/main" val="10000"/>
                  </a:ext>
                </a:extLst>
              </a:tr>
              <a:tr h="287368">
                <a:tc>
                  <a:txBody>
                    <a:bodyPr/>
                    <a:lstStyle/>
                    <a:p>
                      <a:pPr algn="ctr"/>
                      <a:r>
                        <a:rPr lang="en-GB" sz="1200" dirty="0"/>
                        <a:t>Crisp packets bought (x)</a:t>
                      </a:r>
                    </a:p>
                  </a:txBody>
                  <a:tcPr anchor="ctr"/>
                </a:tc>
                <a:tc>
                  <a:txBody>
                    <a:bodyPr/>
                    <a:lstStyle/>
                    <a:p>
                      <a:pPr algn="ctr"/>
                      <a:r>
                        <a:rPr lang="en-GB" sz="1200" dirty="0"/>
                        <a:t>8</a:t>
                      </a:r>
                    </a:p>
                  </a:txBody>
                  <a:tcPr anchor="ctr"/>
                </a:tc>
                <a:tc>
                  <a:txBody>
                    <a:bodyPr/>
                    <a:lstStyle/>
                    <a:p>
                      <a:pPr algn="ctr"/>
                      <a:r>
                        <a:rPr lang="en-GB" sz="1200" dirty="0"/>
                        <a:t>9</a:t>
                      </a:r>
                    </a:p>
                  </a:txBody>
                  <a:tcPr anchor="ctr"/>
                </a:tc>
                <a:tc>
                  <a:txBody>
                    <a:bodyPr/>
                    <a:lstStyle/>
                    <a:p>
                      <a:pPr algn="ctr"/>
                      <a:r>
                        <a:rPr lang="en-GB" sz="1200" dirty="0"/>
                        <a:t>10</a:t>
                      </a:r>
                    </a:p>
                  </a:txBody>
                  <a:tcPr anchor="ctr"/>
                </a:tc>
                <a:tc>
                  <a:txBody>
                    <a:bodyPr/>
                    <a:lstStyle/>
                    <a:p>
                      <a:pPr algn="ctr"/>
                      <a:r>
                        <a:rPr lang="en-GB" sz="1200" dirty="0"/>
                        <a:t>13</a:t>
                      </a:r>
                    </a:p>
                  </a:txBody>
                  <a:tcPr anchor="ctr"/>
                </a:tc>
                <a:tc>
                  <a:txBody>
                    <a:bodyPr/>
                    <a:lstStyle/>
                    <a:p>
                      <a:pPr algn="ctr"/>
                      <a:r>
                        <a:rPr lang="en-GB" sz="1200" dirty="0"/>
                        <a:t>15</a:t>
                      </a:r>
                    </a:p>
                  </a:txBody>
                  <a:tcPr anchor="ctr"/>
                </a:tc>
                <a:tc>
                  <a:txBody>
                    <a:bodyPr/>
                    <a:lstStyle/>
                    <a:p>
                      <a:pPr algn="ctr"/>
                      <a:r>
                        <a:rPr lang="en-GB" sz="1200" dirty="0"/>
                        <a:t>11.0</a:t>
                      </a:r>
                    </a:p>
                  </a:txBody>
                  <a:tcPr anchor="ctr"/>
                </a:tc>
                <a:tc>
                  <a:txBody>
                    <a:bodyPr/>
                    <a:lstStyle/>
                    <a:p>
                      <a:pPr algn="ctr"/>
                      <a:r>
                        <a:rPr lang="en-GB" sz="1200" dirty="0"/>
                        <a:t>2.92</a:t>
                      </a:r>
                    </a:p>
                  </a:txBody>
                  <a:tcPr anchor="ctr"/>
                </a:tc>
                <a:extLst>
                  <a:ext uri="{0D108BD9-81ED-4DB2-BD59-A6C34878D82A}">
                    <a16:rowId xmlns:a16="http://schemas.microsoft.com/office/drawing/2014/main" val="10001"/>
                  </a:ext>
                </a:extLst>
              </a:tr>
              <a:tr h="287368">
                <a:tc>
                  <a:txBody>
                    <a:bodyPr/>
                    <a:lstStyle/>
                    <a:p>
                      <a:pPr algn="ctr"/>
                      <a:r>
                        <a:rPr lang="en-GB" sz="1200" dirty="0"/>
                        <a:t>Adverts watched (y)</a:t>
                      </a:r>
                    </a:p>
                  </a:txBody>
                  <a:tcPr anchor="ctr"/>
                </a:tc>
                <a:tc>
                  <a:txBody>
                    <a:bodyPr/>
                    <a:lstStyle/>
                    <a:p>
                      <a:pPr algn="ctr"/>
                      <a:r>
                        <a:rPr lang="en-GB" sz="1200" dirty="0"/>
                        <a:t>5</a:t>
                      </a:r>
                    </a:p>
                  </a:txBody>
                  <a:tcPr anchor="ctr"/>
                </a:tc>
                <a:tc>
                  <a:txBody>
                    <a:bodyPr/>
                    <a:lstStyle/>
                    <a:p>
                      <a:pPr algn="ctr"/>
                      <a:r>
                        <a:rPr lang="en-GB" sz="1200" dirty="0"/>
                        <a:t>4</a:t>
                      </a:r>
                    </a:p>
                  </a:txBody>
                  <a:tcPr anchor="ctr"/>
                </a:tc>
                <a:tc>
                  <a:txBody>
                    <a:bodyPr/>
                    <a:lstStyle/>
                    <a:p>
                      <a:pPr algn="ctr"/>
                      <a:r>
                        <a:rPr lang="en-GB" sz="1200" dirty="0"/>
                        <a:t>4</a:t>
                      </a:r>
                    </a:p>
                  </a:txBody>
                  <a:tcPr anchor="ctr"/>
                </a:tc>
                <a:tc>
                  <a:txBody>
                    <a:bodyPr/>
                    <a:lstStyle/>
                    <a:p>
                      <a:pPr algn="ctr"/>
                      <a:r>
                        <a:rPr lang="en-GB" sz="1200" dirty="0"/>
                        <a:t>6</a:t>
                      </a:r>
                    </a:p>
                  </a:txBody>
                  <a:tcPr anchor="ctr"/>
                </a:tc>
                <a:tc>
                  <a:txBody>
                    <a:bodyPr/>
                    <a:lstStyle/>
                    <a:p>
                      <a:pPr algn="ctr"/>
                      <a:r>
                        <a:rPr lang="en-GB" sz="1200" dirty="0"/>
                        <a:t>8</a:t>
                      </a:r>
                    </a:p>
                  </a:txBody>
                  <a:tcPr anchor="ctr"/>
                </a:tc>
                <a:tc>
                  <a:txBody>
                    <a:bodyPr/>
                    <a:lstStyle/>
                    <a:p>
                      <a:pPr algn="ctr"/>
                      <a:r>
                        <a:rPr lang="en-GB" sz="1200" dirty="0"/>
                        <a:t>5.4</a:t>
                      </a:r>
                    </a:p>
                  </a:txBody>
                  <a:tcPr anchor="ctr"/>
                </a:tc>
                <a:tc>
                  <a:txBody>
                    <a:bodyPr/>
                    <a:lstStyle/>
                    <a:p>
                      <a:pPr algn="ctr"/>
                      <a:r>
                        <a:rPr lang="en-GB" sz="1200" dirty="0"/>
                        <a:t>1.67</a:t>
                      </a:r>
                    </a:p>
                  </a:txBody>
                  <a:tcPr anchor="ctr"/>
                </a:tc>
                <a:extLst>
                  <a:ext uri="{0D108BD9-81ED-4DB2-BD59-A6C34878D82A}">
                    <a16:rowId xmlns:a16="http://schemas.microsoft.com/office/drawing/2014/main" val="10002"/>
                  </a:ext>
                </a:extLst>
              </a:tr>
            </a:tbl>
          </a:graphicData>
        </a:graphic>
      </p:graphicFrame>
      <p:grpSp>
        <p:nvGrpSpPr>
          <p:cNvPr id="5" name="Group 70"/>
          <p:cNvGrpSpPr>
            <a:grpSpLocks/>
          </p:cNvGrpSpPr>
          <p:nvPr/>
        </p:nvGrpSpPr>
        <p:grpSpPr bwMode="auto">
          <a:xfrm>
            <a:off x="7353300" y="2425701"/>
            <a:ext cx="3005138" cy="2386013"/>
            <a:chOff x="5829516" y="2425700"/>
            <a:chExt cx="3005149" cy="2386358"/>
          </a:xfrm>
        </p:grpSpPr>
        <p:sp>
          <p:nvSpPr>
            <p:cNvPr id="18490" name="Text Box 21"/>
            <p:cNvSpPr txBox="1">
              <a:spLocks noChangeArrowheads="1"/>
            </p:cNvSpPr>
            <p:nvPr/>
          </p:nvSpPr>
          <p:spPr bwMode="auto">
            <a:xfrm>
              <a:off x="5861050" y="3515269"/>
              <a:ext cx="1138831" cy="307777"/>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cov (</a:t>
              </a:r>
              <a:r>
                <a:rPr lang="en-GB" sz="1400" i="1">
                  <a:solidFill>
                    <a:srgbClr val="004E69"/>
                  </a:solidFill>
                  <a:latin typeface="Arial" charset="0"/>
                  <a:ea typeface="Arial Unicode MS" pitchFamily="34" charset="-128"/>
                  <a:cs typeface="Arial Unicode MS" pitchFamily="34" charset="-128"/>
                </a:rPr>
                <a:t>x,y</a:t>
              </a:r>
              <a:r>
                <a:rPr lang="en-GB" sz="1400">
                  <a:solidFill>
                    <a:srgbClr val="004E69"/>
                  </a:solidFill>
                  <a:latin typeface="Arial" charset="0"/>
                  <a:ea typeface="Arial Unicode MS" pitchFamily="34" charset="-128"/>
                  <a:cs typeface="Arial Unicode MS" pitchFamily="34" charset="-128"/>
                </a:rPr>
                <a:t>)  =  </a:t>
              </a:r>
            </a:p>
          </p:txBody>
        </p:sp>
        <p:sp>
          <p:nvSpPr>
            <p:cNvPr id="18491" name="Text Box 23"/>
            <p:cNvSpPr txBox="1">
              <a:spLocks noChangeArrowheads="1"/>
            </p:cNvSpPr>
            <p:nvPr/>
          </p:nvSpPr>
          <p:spPr bwMode="auto">
            <a:xfrm>
              <a:off x="6905080" y="3343819"/>
              <a:ext cx="1356462" cy="307777"/>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l-GR" sz="1400">
                  <a:solidFill>
                    <a:srgbClr val="004E69"/>
                  </a:solidFill>
                  <a:latin typeface="Arial" charset="0"/>
                  <a:ea typeface="Arial Unicode MS" pitchFamily="34" charset="-128"/>
                  <a:cs typeface="Arial Unicode MS" pitchFamily="34" charset="-128"/>
                </a:rPr>
                <a:t>Σ</a:t>
              </a:r>
              <a:r>
                <a:rPr lang="en-GB" sz="1400">
                  <a:solidFill>
                    <a:srgbClr val="004E69"/>
                  </a:solidFill>
                  <a:latin typeface="Arial" charset="0"/>
                  <a:ea typeface="Arial Unicode MS" pitchFamily="34" charset="-128"/>
                  <a:cs typeface="Arial Unicode MS" pitchFamily="34" charset="-128"/>
                </a:rPr>
                <a:t>(x</a:t>
              </a:r>
              <a:r>
                <a:rPr lang="en-GB" sz="1400" b="1" i="1" baseline="-25000">
                  <a:solidFill>
                    <a:srgbClr val="004E69"/>
                  </a:solidFill>
                  <a:latin typeface="Arial" charset="0"/>
                  <a:ea typeface="Arial Unicode MS" pitchFamily="34" charset="-128"/>
                  <a:cs typeface="Arial Unicode MS" pitchFamily="34" charset="-128"/>
                </a:rPr>
                <a:t>i</a:t>
              </a:r>
              <a:r>
                <a:rPr lang="en-GB" sz="1400">
                  <a:solidFill>
                    <a:srgbClr val="004E69"/>
                  </a:solidFill>
                  <a:latin typeface="Arial" charset="0"/>
                  <a:ea typeface="Arial Unicode MS" pitchFamily="34" charset="-128"/>
                  <a:cs typeface="Arial Unicode MS" pitchFamily="34" charset="-128"/>
                </a:rPr>
                <a:t> – x)(y</a:t>
              </a:r>
              <a:r>
                <a:rPr lang="en-GB" sz="1400" b="1" i="1" baseline="-25000">
                  <a:solidFill>
                    <a:srgbClr val="004E69"/>
                  </a:solidFill>
                  <a:latin typeface="Arial" charset="0"/>
                  <a:ea typeface="Arial Unicode MS" pitchFamily="34" charset="-128"/>
                  <a:cs typeface="Arial Unicode MS" pitchFamily="34" charset="-128"/>
                </a:rPr>
                <a:t>i</a:t>
              </a:r>
              <a:r>
                <a:rPr lang="en-GB" sz="1400">
                  <a:solidFill>
                    <a:srgbClr val="004E69"/>
                  </a:solidFill>
                  <a:latin typeface="Arial" charset="0"/>
                  <a:ea typeface="Arial Unicode MS" pitchFamily="34" charset="-128"/>
                  <a:cs typeface="Arial Unicode MS" pitchFamily="34" charset="-128"/>
                </a:rPr>
                <a:t> – y)</a:t>
              </a:r>
            </a:p>
          </p:txBody>
        </p:sp>
        <p:sp>
          <p:nvSpPr>
            <p:cNvPr id="18492" name="Line 25"/>
            <p:cNvSpPr>
              <a:spLocks noChangeShapeType="1"/>
            </p:cNvSpPr>
            <p:nvPr/>
          </p:nvSpPr>
          <p:spPr bwMode="auto">
            <a:xfrm>
              <a:off x="6927850" y="3663948"/>
              <a:ext cx="1266826" cy="1"/>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8493" name="Text Box 27"/>
            <p:cNvSpPr txBox="1">
              <a:spLocks noChangeArrowheads="1"/>
            </p:cNvSpPr>
            <p:nvPr/>
          </p:nvSpPr>
          <p:spPr bwMode="auto">
            <a:xfrm>
              <a:off x="7286410" y="3653381"/>
              <a:ext cx="631904" cy="307777"/>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n – 1 </a:t>
              </a:r>
              <a:endParaRPr lang="en-GB" sz="1400" i="1" baseline="30000">
                <a:solidFill>
                  <a:srgbClr val="004E69"/>
                </a:solidFill>
                <a:latin typeface="Arial" charset="0"/>
                <a:ea typeface="Arial Unicode MS" pitchFamily="34" charset="-128"/>
                <a:cs typeface="Arial Unicode MS" pitchFamily="34" charset="-128"/>
              </a:endParaRPr>
            </a:p>
          </p:txBody>
        </p:sp>
        <p:sp>
          <p:nvSpPr>
            <p:cNvPr id="18494" name="Line 15"/>
            <p:cNvSpPr>
              <a:spLocks noChangeShapeType="1"/>
            </p:cNvSpPr>
            <p:nvPr/>
          </p:nvSpPr>
          <p:spPr bwMode="auto">
            <a:xfrm flipH="1">
              <a:off x="8020050" y="3441698"/>
              <a:ext cx="76199" cy="1"/>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8495" name="Line 15"/>
            <p:cNvSpPr>
              <a:spLocks noChangeShapeType="1"/>
            </p:cNvSpPr>
            <p:nvPr/>
          </p:nvSpPr>
          <p:spPr bwMode="auto">
            <a:xfrm flipH="1">
              <a:off x="7499350" y="3438523"/>
              <a:ext cx="76199" cy="1"/>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8496" name="Text Box 21"/>
            <p:cNvSpPr txBox="1">
              <a:spLocks noChangeArrowheads="1"/>
            </p:cNvSpPr>
            <p:nvPr/>
          </p:nvSpPr>
          <p:spPr bwMode="auto">
            <a:xfrm>
              <a:off x="6134100" y="4356101"/>
              <a:ext cx="446681" cy="317846"/>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  </a:t>
              </a:r>
            </a:p>
          </p:txBody>
        </p:sp>
        <p:sp>
          <p:nvSpPr>
            <p:cNvPr id="18497" name="Text Box 23"/>
            <p:cNvSpPr txBox="1">
              <a:spLocks noChangeArrowheads="1"/>
            </p:cNvSpPr>
            <p:nvPr/>
          </p:nvSpPr>
          <p:spPr bwMode="auto">
            <a:xfrm>
              <a:off x="6281167" y="4182019"/>
              <a:ext cx="2553498" cy="307822"/>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(-0.4 x -3) + (-1.4 x -2) ….. etc</a:t>
              </a:r>
            </a:p>
          </p:txBody>
        </p:sp>
        <p:sp>
          <p:nvSpPr>
            <p:cNvPr id="18498" name="Line 25"/>
            <p:cNvSpPr>
              <a:spLocks noChangeShapeType="1"/>
            </p:cNvSpPr>
            <p:nvPr/>
          </p:nvSpPr>
          <p:spPr bwMode="auto">
            <a:xfrm>
              <a:off x="6470650" y="4514848"/>
              <a:ext cx="1543050" cy="2"/>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8499" name="Text Box 27"/>
            <p:cNvSpPr txBox="1">
              <a:spLocks noChangeArrowheads="1"/>
            </p:cNvSpPr>
            <p:nvPr/>
          </p:nvSpPr>
          <p:spPr bwMode="auto">
            <a:xfrm>
              <a:off x="6867310" y="4504281"/>
              <a:ext cx="631904" cy="307777"/>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n – 1 </a:t>
              </a:r>
              <a:endParaRPr lang="en-GB" sz="1400" i="1" baseline="30000">
                <a:solidFill>
                  <a:srgbClr val="004E69"/>
                </a:solidFill>
                <a:latin typeface="Arial" charset="0"/>
                <a:ea typeface="Arial Unicode MS" pitchFamily="34" charset="-128"/>
                <a:cs typeface="Arial Unicode MS" pitchFamily="34" charset="-128"/>
              </a:endParaRPr>
            </a:p>
          </p:txBody>
        </p:sp>
        <p:sp>
          <p:nvSpPr>
            <p:cNvPr id="18500" name="TextBox 69"/>
            <p:cNvSpPr txBox="1">
              <a:spLocks noChangeArrowheads="1"/>
            </p:cNvSpPr>
            <p:nvPr/>
          </p:nvSpPr>
          <p:spPr bwMode="auto">
            <a:xfrm>
              <a:off x="5829516" y="2425700"/>
              <a:ext cx="2775119" cy="646331"/>
            </a:xfrm>
            <a:prstGeom prst="rect">
              <a:avLst/>
            </a:prstGeom>
            <a:noFill/>
            <a:ln w="9525">
              <a:noFill/>
              <a:miter lim="800000"/>
              <a:headEnd/>
              <a:tailEnd/>
            </a:ln>
          </p:spPr>
          <p:txBody>
            <a:bodyPr wrap="none">
              <a:spAutoFit/>
            </a:bodyPr>
            <a:lstStyle/>
            <a:p>
              <a:pPr algn="ctr" fontAlgn="base">
                <a:spcBef>
                  <a:spcPct val="0"/>
                </a:spcBef>
                <a:spcAft>
                  <a:spcPct val="0"/>
                </a:spcAft>
              </a:pPr>
              <a:r>
                <a:rPr lang="en-GB">
                  <a:solidFill>
                    <a:srgbClr val="004E69"/>
                  </a:solidFill>
                  <a:latin typeface="Arial" charset="0"/>
                  <a:ea typeface="Arial Unicode MS" pitchFamily="34" charset="-128"/>
                  <a:cs typeface="Arial Unicode MS" pitchFamily="34" charset="-128"/>
                </a:rPr>
                <a:t>Calculate the covariance </a:t>
              </a:r>
            </a:p>
            <a:p>
              <a:pPr algn="ctr" fontAlgn="base">
                <a:spcBef>
                  <a:spcPct val="0"/>
                </a:spcBef>
                <a:spcAft>
                  <a:spcPct val="0"/>
                </a:spcAft>
              </a:pPr>
              <a:r>
                <a:rPr lang="en-GB">
                  <a:solidFill>
                    <a:srgbClr val="004E69"/>
                  </a:solidFill>
                  <a:latin typeface="Arial" charset="0"/>
                  <a:ea typeface="Arial Unicode MS" pitchFamily="34" charset="-128"/>
                  <a:cs typeface="Arial Unicode MS" pitchFamily="34" charset="-128"/>
                </a:rPr>
                <a:t>for these variables</a:t>
              </a:r>
            </a:p>
          </p:txBody>
        </p:sp>
      </p:grpSp>
      <p:grpSp>
        <p:nvGrpSpPr>
          <p:cNvPr id="6" name="Group 60"/>
          <p:cNvGrpSpPr>
            <a:grpSpLocks/>
          </p:cNvGrpSpPr>
          <p:nvPr/>
        </p:nvGrpSpPr>
        <p:grpSpPr bwMode="auto">
          <a:xfrm>
            <a:off x="7670801" y="5337176"/>
            <a:ext cx="2570163" cy="1038225"/>
            <a:chOff x="6146634" y="5337465"/>
            <a:chExt cx="2569552" cy="1037957"/>
          </a:xfrm>
        </p:grpSpPr>
        <p:sp>
          <p:nvSpPr>
            <p:cNvPr id="18484" name="Text Box 21"/>
            <p:cNvSpPr txBox="1">
              <a:spLocks noChangeArrowheads="1"/>
            </p:cNvSpPr>
            <p:nvPr/>
          </p:nvSpPr>
          <p:spPr bwMode="auto">
            <a:xfrm>
              <a:off x="6146634" y="5498822"/>
              <a:ext cx="446752" cy="3178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  </a:t>
              </a:r>
            </a:p>
          </p:txBody>
        </p:sp>
        <p:sp>
          <p:nvSpPr>
            <p:cNvPr id="18485" name="Text Box 23"/>
            <p:cNvSpPr txBox="1">
              <a:spLocks noChangeArrowheads="1"/>
            </p:cNvSpPr>
            <p:nvPr/>
          </p:nvSpPr>
          <p:spPr bwMode="auto">
            <a:xfrm>
              <a:off x="6425174" y="5337465"/>
              <a:ext cx="2291012" cy="307777"/>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dirty="0">
                  <a:solidFill>
                    <a:srgbClr val="004E69"/>
                  </a:solidFill>
                  <a:latin typeface="Arial" charset="0"/>
                  <a:ea typeface="Arial Unicode MS" pitchFamily="34" charset="-128"/>
                  <a:cs typeface="Arial Unicode MS" pitchFamily="34" charset="-128"/>
                </a:rPr>
                <a:t>1.2 + 2.8 + 1.4 +1.2 + 10.4</a:t>
              </a:r>
            </a:p>
          </p:txBody>
        </p:sp>
        <p:sp>
          <p:nvSpPr>
            <p:cNvPr id="18486" name="Line 25"/>
            <p:cNvSpPr>
              <a:spLocks noChangeShapeType="1"/>
            </p:cNvSpPr>
            <p:nvPr/>
          </p:nvSpPr>
          <p:spPr bwMode="auto">
            <a:xfrm>
              <a:off x="6483238" y="5657545"/>
              <a:ext cx="2098042" cy="511"/>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8487" name="Text Box 27"/>
            <p:cNvSpPr txBox="1">
              <a:spLocks noChangeArrowheads="1"/>
            </p:cNvSpPr>
            <p:nvPr/>
          </p:nvSpPr>
          <p:spPr bwMode="auto">
            <a:xfrm>
              <a:off x="7485737" y="5646980"/>
              <a:ext cx="284052" cy="307777"/>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4</a:t>
              </a:r>
              <a:endParaRPr lang="en-GB" sz="1400" i="1" baseline="30000">
                <a:solidFill>
                  <a:srgbClr val="004E69"/>
                </a:solidFill>
                <a:latin typeface="Arial" charset="0"/>
                <a:ea typeface="Arial Unicode MS" pitchFamily="34" charset="-128"/>
                <a:cs typeface="Arial Unicode MS" pitchFamily="34" charset="-128"/>
              </a:endParaRPr>
            </a:p>
          </p:txBody>
        </p:sp>
        <p:sp>
          <p:nvSpPr>
            <p:cNvPr id="18488" name="Text Box 21"/>
            <p:cNvSpPr txBox="1">
              <a:spLocks noChangeArrowheads="1"/>
            </p:cNvSpPr>
            <p:nvPr/>
          </p:nvSpPr>
          <p:spPr bwMode="auto">
            <a:xfrm>
              <a:off x="6159334" y="6057622"/>
              <a:ext cx="446752" cy="3178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  </a:t>
              </a:r>
            </a:p>
          </p:txBody>
        </p:sp>
        <p:sp>
          <p:nvSpPr>
            <p:cNvPr id="18489" name="Text Box 27"/>
            <p:cNvSpPr txBox="1">
              <a:spLocks noChangeArrowheads="1"/>
            </p:cNvSpPr>
            <p:nvPr/>
          </p:nvSpPr>
          <p:spPr bwMode="auto">
            <a:xfrm>
              <a:off x="6324600" y="6066080"/>
              <a:ext cx="774700" cy="307777"/>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FF0000"/>
                  </a:solidFill>
                  <a:latin typeface="Arial" charset="0"/>
                  <a:ea typeface="Arial Unicode MS" pitchFamily="34" charset="-128"/>
                  <a:cs typeface="Arial Unicode MS" pitchFamily="34" charset="-128"/>
                </a:rPr>
                <a:t>4.25</a:t>
              </a:r>
              <a:endParaRPr lang="en-GB" sz="1400" i="1" baseline="30000">
                <a:solidFill>
                  <a:srgbClr val="FF0000"/>
                </a:solidFill>
                <a:latin typeface="Arial"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42851219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gray">
          <a:xfrm>
            <a:off x="1938338" y="433388"/>
            <a:ext cx="7726362"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Standardisation and the correlation coefficient</a:t>
            </a:r>
          </a:p>
        </p:txBody>
      </p:sp>
      <p:sp>
        <p:nvSpPr>
          <p:cNvPr id="137219" name="Rectangle 2"/>
          <p:cNvSpPr>
            <a:spLocks noChangeArrowheads="1"/>
          </p:cNvSpPr>
          <p:nvPr/>
        </p:nvSpPr>
        <p:spPr bwMode="auto">
          <a:xfrm>
            <a:off x="2024063" y="1046164"/>
            <a:ext cx="8159750" cy="1519237"/>
          </a:xfrm>
          <a:prstGeom prst="rect">
            <a:avLst/>
          </a:prstGeom>
          <a:noFill/>
          <a:ln w="9525">
            <a:noFill/>
            <a:miter lim="800000"/>
            <a:headEnd/>
            <a:tailEnd/>
          </a:ln>
        </p:spPr>
        <p:txBody>
          <a:bodyPr lIns="0" tIns="0" rIns="0" bIns="0"/>
          <a:lstStyle/>
          <a:p>
            <a:pPr marL="858838" lvl="1" indent="-381000" defTabSz="973138" fontAlgn="base">
              <a:spcBef>
                <a:spcPct val="0"/>
              </a:spcBef>
              <a:spcAft>
                <a:spcPct val="0"/>
              </a:spcAft>
              <a:buClr>
                <a:srgbClr val="003256"/>
              </a:buClr>
              <a:defRPr/>
            </a:pPr>
            <a:endParaRPr lang="en-GB" sz="2000" dirty="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defRPr/>
            </a:pPr>
            <a:r>
              <a:rPr lang="en-GB" sz="2000" dirty="0">
                <a:solidFill>
                  <a:srgbClr val="004E69"/>
                </a:solidFill>
                <a:latin typeface="Arial" charset="0"/>
                <a:ea typeface="Arial Unicode MS" pitchFamily="34" charset="-128"/>
                <a:cs typeface="Arial Unicode MS" pitchFamily="34" charset="-128"/>
              </a:rPr>
              <a:t>Covariance is useful in that it tells us whether there is a relationship between 2 variables and whether it is positive or negative</a:t>
            </a:r>
          </a:p>
          <a:p>
            <a:pPr marL="419100" indent="-419100" defTabSz="973138" fontAlgn="base">
              <a:spcBef>
                <a:spcPct val="0"/>
              </a:spcBef>
              <a:spcAft>
                <a:spcPct val="0"/>
              </a:spcAft>
              <a:buClr>
                <a:srgbClr val="FF8923"/>
              </a:buClr>
              <a:buFontTx/>
              <a:buChar char="•"/>
              <a:defRPr/>
            </a:pPr>
            <a:endParaRPr lang="en-GB" sz="2000" dirty="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defRPr/>
            </a:pPr>
            <a:r>
              <a:rPr lang="en-GB" sz="2000" dirty="0">
                <a:solidFill>
                  <a:srgbClr val="004E69"/>
                </a:solidFill>
                <a:latin typeface="Arial" charset="0"/>
                <a:ea typeface="Arial Unicode MS" pitchFamily="34" charset="-128"/>
                <a:cs typeface="Arial Unicode MS" pitchFamily="34" charset="-128"/>
              </a:rPr>
              <a:t>However, one major problem with covariance is that the result is entirely dependent on the scale of the variables used.</a:t>
            </a:r>
          </a:p>
          <a:p>
            <a:pPr marL="876300" lvl="1" indent="-419100" defTabSz="973138" fontAlgn="base">
              <a:spcBef>
                <a:spcPct val="0"/>
              </a:spcBef>
              <a:spcAft>
                <a:spcPct val="0"/>
              </a:spcAft>
              <a:buClr>
                <a:srgbClr val="FF8923"/>
              </a:buClr>
              <a:buFontTx/>
              <a:buChar char="•"/>
              <a:defRPr/>
            </a:pPr>
            <a:r>
              <a:rPr lang="en-GB" sz="2000" dirty="0">
                <a:solidFill>
                  <a:srgbClr val="004E69"/>
                </a:solidFill>
                <a:latin typeface="Arial" charset="0"/>
                <a:ea typeface="Arial Unicode MS" pitchFamily="34" charset="-128"/>
                <a:cs typeface="Arial Unicode MS" pitchFamily="34" charset="-128"/>
              </a:rPr>
              <a:t>One covariance result cannot be compared to another</a:t>
            </a:r>
          </a:p>
        </p:txBody>
      </p:sp>
      <p:sp>
        <p:nvSpPr>
          <p:cNvPr id="148484" name="Rectangle 2"/>
          <p:cNvSpPr>
            <a:spLocks noChangeArrowheads="1"/>
          </p:cNvSpPr>
          <p:nvPr/>
        </p:nvSpPr>
        <p:spPr bwMode="auto">
          <a:xfrm>
            <a:off x="2019300" y="4176714"/>
            <a:ext cx="8159750" cy="839787"/>
          </a:xfrm>
          <a:prstGeom prst="rect">
            <a:avLst/>
          </a:prstGeom>
          <a:noFill/>
          <a:ln w="9525">
            <a:noFill/>
            <a:miter lim="800000"/>
            <a:headEnd/>
            <a:tailEnd/>
          </a:ln>
        </p:spPr>
        <p:txBody>
          <a:bodyPr lIns="0" tIns="0" rIns="0" bIns="0"/>
          <a:lstStyle/>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The easiest way to account for the differences in units used is to standardise the measures based on their standard deviations</a:t>
            </a:r>
          </a:p>
        </p:txBody>
      </p:sp>
      <p:sp>
        <p:nvSpPr>
          <p:cNvPr id="148485" name="Rectangle 2"/>
          <p:cNvSpPr>
            <a:spLocks noChangeArrowheads="1"/>
          </p:cNvSpPr>
          <p:nvPr/>
        </p:nvSpPr>
        <p:spPr bwMode="auto">
          <a:xfrm>
            <a:off x="2006600" y="5192714"/>
            <a:ext cx="8159750" cy="839787"/>
          </a:xfrm>
          <a:prstGeom prst="rect">
            <a:avLst/>
          </a:prstGeom>
          <a:noFill/>
          <a:ln w="9525">
            <a:noFill/>
            <a:miter lim="800000"/>
            <a:headEnd/>
            <a:tailEnd/>
          </a:ln>
        </p:spPr>
        <p:txBody>
          <a:bodyPr lIns="0" tIns="0" rIns="0" bIns="0"/>
          <a:lstStyle/>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This gives us the </a:t>
            </a:r>
            <a:r>
              <a:rPr lang="en-GB" sz="2000">
                <a:solidFill>
                  <a:srgbClr val="FF0000"/>
                </a:solidFill>
                <a:latin typeface="Arial" charset="0"/>
                <a:ea typeface="Arial Unicode MS" pitchFamily="34" charset="-128"/>
                <a:cs typeface="Arial Unicode MS" pitchFamily="34" charset="-128"/>
              </a:rPr>
              <a:t>correlation coefficient (r) </a:t>
            </a:r>
            <a:r>
              <a:rPr lang="en-GB" sz="2000">
                <a:solidFill>
                  <a:srgbClr val="004E69"/>
                </a:solidFill>
                <a:latin typeface="Arial" charset="0"/>
                <a:ea typeface="Arial Unicode MS" pitchFamily="34" charset="-128"/>
                <a:cs typeface="Arial Unicode MS" pitchFamily="34" charset="-128"/>
              </a:rPr>
              <a:t>between the two variables</a:t>
            </a:r>
          </a:p>
        </p:txBody>
      </p:sp>
    </p:spTree>
    <p:extLst>
      <p:ext uri="{BB962C8B-B14F-4D97-AF65-F5344CB8AC3E}">
        <p14:creationId xmlns:p14="http://schemas.microsoft.com/office/powerpoint/2010/main" val="2770221670"/>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Chart 9"/>
          <p:cNvGraphicFramePr>
            <a:graphicFrameLocks/>
          </p:cNvGraphicFramePr>
          <p:nvPr/>
        </p:nvGraphicFramePr>
        <p:xfrm>
          <a:off x="2319338" y="2173288"/>
          <a:ext cx="3605212" cy="4227512"/>
        </p:xfrm>
        <a:graphic>
          <a:graphicData uri="http://schemas.openxmlformats.org/presentationml/2006/ole">
            <mc:AlternateContent xmlns:mc="http://schemas.openxmlformats.org/markup-compatibility/2006">
              <mc:Choice xmlns:v="urn:schemas-microsoft-com:vml" Requires="v">
                <p:oleObj spid="_x0000_s20490" r:id="rId4" imgW="3603048" imgH="4230991" progId="Excel.Sheet.8">
                  <p:embed/>
                </p:oleObj>
              </mc:Choice>
              <mc:Fallback>
                <p:oleObj r:id="rId4" imgW="3603048" imgH="4230991" progId="Excel.Sheet.8">
                  <p:embed/>
                  <p:pic>
                    <p:nvPicPr>
                      <p:cNvPr id="19458" name="Char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338" y="2173288"/>
                        <a:ext cx="3605212" cy="422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9459" name="Group 72"/>
          <p:cNvGrpSpPr>
            <a:grpSpLocks/>
          </p:cNvGrpSpPr>
          <p:nvPr/>
        </p:nvGrpSpPr>
        <p:grpSpPr bwMode="auto">
          <a:xfrm>
            <a:off x="3363913" y="2422526"/>
            <a:ext cx="2068512" cy="2359025"/>
            <a:chOff x="1839559" y="2422264"/>
            <a:chExt cx="2069057" cy="2359289"/>
          </a:xfrm>
        </p:grpSpPr>
        <p:cxnSp>
          <p:nvCxnSpPr>
            <p:cNvPr id="19" name="Straight Connector 18"/>
            <p:cNvCxnSpPr/>
            <p:nvPr/>
          </p:nvCxnSpPr>
          <p:spPr>
            <a:xfrm rot="5400000">
              <a:off x="1527580" y="3550309"/>
              <a:ext cx="62395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2157966" y="3437584"/>
              <a:ext cx="396919" cy="1588"/>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780414" y="3329623"/>
              <a:ext cx="182583"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186143" y="3044634"/>
              <a:ext cx="385805" cy="1588"/>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3503757" y="2823947"/>
              <a:ext cx="804953" cy="1588"/>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3634741" y="4233010"/>
              <a:ext cx="544574" cy="3176"/>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343324" y="4460842"/>
              <a:ext cx="95261"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1824476" y="4531494"/>
              <a:ext cx="33342"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2742311" y="4642631"/>
              <a:ext cx="266730" cy="1587"/>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2223061" y="4647394"/>
              <a:ext cx="266730" cy="1588"/>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9460" name="Group 71"/>
          <p:cNvGrpSpPr>
            <a:grpSpLocks/>
          </p:cNvGrpSpPr>
          <p:nvPr/>
        </p:nvGrpSpPr>
        <p:grpSpPr bwMode="auto">
          <a:xfrm>
            <a:off x="2935288" y="2705101"/>
            <a:ext cx="2544762" cy="2047875"/>
            <a:chOff x="1410835" y="2705100"/>
            <a:chExt cx="2544848" cy="2048649"/>
          </a:xfrm>
        </p:grpSpPr>
        <p:sp>
          <p:nvSpPr>
            <p:cNvPr id="19526" name="TextBox 48"/>
            <p:cNvSpPr txBox="1">
              <a:spLocks noChangeArrowheads="1"/>
            </p:cNvSpPr>
            <p:nvPr/>
          </p:nvSpPr>
          <p:spPr bwMode="auto">
            <a:xfrm>
              <a:off x="1532105" y="3390900"/>
              <a:ext cx="320922"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-3</a:t>
              </a:r>
            </a:p>
          </p:txBody>
        </p:sp>
        <p:sp>
          <p:nvSpPr>
            <p:cNvPr id="19527" name="TextBox 49"/>
            <p:cNvSpPr txBox="1">
              <a:spLocks noChangeArrowheads="1"/>
            </p:cNvSpPr>
            <p:nvPr/>
          </p:nvSpPr>
          <p:spPr bwMode="auto">
            <a:xfrm>
              <a:off x="2046455" y="3314700"/>
              <a:ext cx="320922"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-2</a:t>
              </a:r>
            </a:p>
          </p:txBody>
        </p:sp>
        <p:sp>
          <p:nvSpPr>
            <p:cNvPr id="19528" name="TextBox 50"/>
            <p:cNvSpPr txBox="1">
              <a:spLocks noChangeArrowheads="1"/>
            </p:cNvSpPr>
            <p:nvPr/>
          </p:nvSpPr>
          <p:spPr bwMode="auto">
            <a:xfrm>
              <a:off x="2579855" y="3200400"/>
              <a:ext cx="320922"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-1</a:t>
              </a:r>
            </a:p>
          </p:txBody>
        </p:sp>
        <p:sp>
          <p:nvSpPr>
            <p:cNvPr id="19529" name="TextBox 51"/>
            <p:cNvSpPr txBox="1">
              <a:spLocks noChangeArrowheads="1"/>
            </p:cNvSpPr>
            <p:nvPr/>
          </p:nvSpPr>
          <p:spPr bwMode="auto">
            <a:xfrm>
              <a:off x="3027344" y="2895600"/>
              <a:ext cx="359394"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+2</a:t>
              </a:r>
            </a:p>
          </p:txBody>
        </p:sp>
        <p:sp>
          <p:nvSpPr>
            <p:cNvPr id="19530" name="TextBox 52"/>
            <p:cNvSpPr txBox="1">
              <a:spLocks noChangeArrowheads="1"/>
            </p:cNvSpPr>
            <p:nvPr/>
          </p:nvSpPr>
          <p:spPr bwMode="auto">
            <a:xfrm>
              <a:off x="3541694" y="2705100"/>
              <a:ext cx="359394"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+4</a:t>
              </a:r>
            </a:p>
          </p:txBody>
        </p:sp>
        <p:sp>
          <p:nvSpPr>
            <p:cNvPr id="19531" name="TextBox 53"/>
            <p:cNvSpPr txBox="1">
              <a:spLocks noChangeArrowheads="1"/>
            </p:cNvSpPr>
            <p:nvPr/>
          </p:nvSpPr>
          <p:spPr bwMode="auto">
            <a:xfrm>
              <a:off x="3468049" y="4086225"/>
              <a:ext cx="487634"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+2.6</a:t>
              </a:r>
            </a:p>
          </p:txBody>
        </p:sp>
        <p:sp>
          <p:nvSpPr>
            <p:cNvPr id="19532" name="TextBox 54"/>
            <p:cNvSpPr txBox="1">
              <a:spLocks noChangeArrowheads="1"/>
            </p:cNvSpPr>
            <p:nvPr/>
          </p:nvSpPr>
          <p:spPr bwMode="auto">
            <a:xfrm>
              <a:off x="2953699" y="4286250"/>
              <a:ext cx="487634"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+0.6</a:t>
              </a:r>
            </a:p>
          </p:txBody>
        </p:sp>
        <p:sp>
          <p:nvSpPr>
            <p:cNvPr id="19533" name="TextBox 55"/>
            <p:cNvSpPr txBox="1">
              <a:spLocks noChangeArrowheads="1"/>
            </p:cNvSpPr>
            <p:nvPr/>
          </p:nvSpPr>
          <p:spPr bwMode="auto">
            <a:xfrm>
              <a:off x="2458585" y="4476750"/>
              <a:ext cx="449161"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-1.4</a:t>
              </a:r>
            </a:p>
          </p:txBody>
        </p:sp>
        <p:sp>
          <p:nvSpPr>
            <p:cNvPr id="19534" name="TextBox 56"/>
            <p:cNvSpPr txBox="1">
              <a:spLocks noChangeArrowheads="1"/>
            </p:cNvSpPr>
            <p:nvPr/>
          </p:nvSpPr>
          <p:spPr bwMode="auto">
            <a:xfrm>
              <a:off x="1963285" y="4476750"/>
              <a:ext cx="449161"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-1.4</a:t>
              </a:r>
            </a:p>
          </p:txBody>
        </p:sp>
        <p:sp>
          <p:nvSpPr>
            <p:cNvPr id="19535" name="TextBox 57"/>
            <p:cNvSpPr txBox="1">
              <a:spLocks noChangeArrowheads="1"/>
            </p:cNvSpPr>
            <p:nvPr/>
          </p:nvSpPr>
          <p:spPr bwMode="auto">
            <a:xfrm>
              <a:off x="1410835" y="4448175"/>
              <a:ext cx="449161" cy="276999"/>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0000"/>
                  </a:solidFill>
                  <a:latin typeface="Arial" charset="0"/>
                  <a:ea typeface="Arial Unicode MS" pitchFamily="34" charset="-128"/>
                  <a:cs typeface="Arial Unicode MS" pitchFamily="34" charset="-128"/>
                </a:rPr>
                <a:t>-0.4</a:t>
              </a:r>
            </a:p>
          </p:txBody>
        </p:sp>
      </p:grpSp>
      <p:sp>
        <p:nvSpPr>
          <p:cNvPr id="19461" name="TextBox 10"/>
          <p:cNvSpPr txBox="1">
            <a:spLocks noChangeArrowheads="1"/>
          </p:cNvSpPr>
          <p:nvPr/>
        </p:nvSpPr>
        <p:spPr bwMode="auto">
          <a:xfrm>
            <a:off x="3622675" y="6249989"/>
            <a:ext cx="1150938" cy="307975"/>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Respondent</a:t>
            </a:r>
          </a:p>
        </p:txBody>
      </p:sp>
      <p:sp>
        <p:nvSpPr>
          <p:cNvPr id="19462" name="TextBox 11"/>
          <p:cNvSpPr txBox="1">
            <a:spLocks noChangeArrowheads="1"/>
          </p:cNvSpPr>
          <p:nvPr/>
        </p:nvSpPr>
        <p:spPr bwMode="auto">
          <a:xfrm rot="16200000">
            <a:off x="629445" y="3937795"/>
            <a:ext cx="2881313" cy="307975"/>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Packets bought / Adverts watched</a:t>
            </a:r>
          </a:p>
        </p:txBody>
      </p:sp>
      <p:grpSp>
        <p:nvGrpSpPr>
          <p:cNvPr id="19463" name="Group 20"/>
          <p:cNvGrpSpPr>
            <a:grpSpLocks/>
          </p:cNvGrpSpPr>
          <p:nvPr/>
        </p:nvGrpSpPr>
        <p:grpSpPr bwMode="auto">
          <a:xfrm>
            <a:off x="2943225" y="3238500"/>
            <a:ext cx="2840038" cy="1270000"/>
            <a:chOff x="1914850" y="3108951"/>
            <a:chExt cx="2012008" cy="1271232"/>
          </a:xfrm>
        </p:grpSpPr>
        <p:cxnSp>
          <p:nvCxnSpPr>
            <p:cNvPr id="8" name="Straight Connector 7"/>
            <p:cNvCxnSpPr/>
            <p:nvPr/>
          </p:nvCxnSpPr>
          <p:spPr>
            <a:xfrm>
              <a:off x="1914850" y="3108951"/>
              <a:ext cx="201200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14850" y="4380183"/>
              <a:ext cx="2012008"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9464" name="TextBox 13"/>
          <p:cNvSpPr txBox="1">
            <a:spLocks noChangeArrowheads="1"/>
          </p:cNvSpPr>
          <p:nvPr/>
        </p:nvSpPr>
        <p:spPr bwMode="auto">
          <a:xfrm>
            <a:off x="5710238" y="4270376"/>
            <a:ext cx="1363662" cy="461963"/>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Adverts watched,</a:t>
            </a:r>
          </a:p>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Mean = 5.4</a:t>
            </a:r>
          </a:p>
        </p:txBody>
      </p:sp>
      <p:sp>
        <p:nvSpPr>
          <p:cNvPr id="19465" name="TextBox 14"/>
          <p:cNvSpPr txBox="1">
            <a:spLocks noChangeArrowheads="1"/>
          </p:cNvSpPr>
          <p:nvPr/>
        </p:nvSpPr>
        <p:spPr bwMode="auto">
          <a:xfrm>
            <a:off x="5729289" y="3024188"/>
            <a:ext cx="1285875" cy="461962"/>
          </a:xfrm>
          <a:prstGeom prst="rect">
            <a:avLst/>
          </a:prstGeom>
          <a:noFill/>
          <a:ln w="9525">
            <a:noFill/>
            <a:miter lim="800000"/>
            <a:headEnd/>
            <a:tailEnd/>
          </a:ln>
        </p:spPr>
        <p:txBody>
          <a:bodyPr wrap="none">
            <a:spAutoFit/>
          </a:bodyPr>
          <a:lstStyle/>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Packets bought,</a:t>
            </a:r>
          </a:p>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Mean = 11.0</a:t>
            </a:r>
          </a:p>
        </p:txBody>
      </p:sp>
      <p:sp>
        <p:nvSpPr>
          <p:cNvPr id="19466" name="Rectangle 2"/>
          <p:cNvSpPr>
            <a:spLocks noChangeArrowheads="1"/>
          </p:cNvSpPr>
          <p:nvPr/>
        </p:nvSpPr>
        <p:spPr bwMode="gray">
          <a:xfrm>
            <a:off x="1938339" y="433388"/>
            <a:ext cx="7056437"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Correlation: Crisp adverts</a:t>
            </a:r>
          </a:p>
        </p:txBody>
      </p:sp>
      <p:graphicFrame>
        <p:nvGraphicFramePr>
          <p:cNvPr id="16" name="Table 15"/>
          <p:cNvGraphicFramePr>
            <a:graphicFrameLocks noGrp="1"/>
          </p:cNvGraphicFramePr>
          <p:nvPr/>
        </p:nvGraphicFramePr>
        <p:xfrm>
          <a:off x="2062164" y="1095375"/>
          <a:ext cx="7853085" cy="862104"/>
        </p:xfrm>
        <a:graphic>
          <a:graphicData uri="http://schemas.openxmlformats.org/drawingml/2006/table">
            <a:tbl>
              <a:tblPr firstRow="1" bandRow="1">
                <a:tableStyleId>{00A15C55-8517-42AA-B614-E9B94910E393}</a:tableStyleId>
              </a:tblPr>
              <a:tblGrid>
                <a:gridCol w="1925619">
                  <a:extLst>
                    <a:ext uri="{9D8B030D-6E8A-4147-A177-3AD203B41FA5}">
                      <a16:colId xmlns:a16="http://schemas.microsoft.com/office/drawing/2014/main" val="20000"/>
                    </a:ext>
                  </a:extLst>
                </a:gridCol>
                <a:gridCol w="753035">
                  <a:extLst>
                    <a:ext uri="{9D8B030D-6E8A-4147-A177-3AD203B41FA5}">
                      <a16:colId xmlns:a16="http://schemas.microsoft.com/office/drawing/2014/main" val="20001"/>
                    </a:ext>
                  </a:extLst>
                </a:gridCol>
                <a:gridCol w="839098">
                  <a:extLst>
                    <a:ext uri="{9D8B030D-6E8A-4147-A177-3AD203B41FA5}">
                      <a16:colId xmlns:a16="http://schemas.microsoft.com/office/drawing/2014/main" val="20002"/>
                    </a:ext>
                  </a:extLst>
                </a:gridCol>
                <a:gridCol w="845073">
                  <a:extLst>
                    <a:ext uri="{9D8B030D-6E8A-4147-A177-3AD203B41FA5}">
                      <a16:colId xmlns:a16="http://schemas.microsoft.com/office/drawing/2014/main" val="20003"/>
                    </a:ext>
                  </a:extLst>
                </a:gridCol>
                <a:gridCol w="872565">
                  <a:extLst>
                    <a:ext uri="{9D8B030D-6E8A-4147-A177-3AD203B41FA5}">
                      <a16:colId xmlns:a16="http://schemas.microsoft.com/office/drawing/2014/main" val="20004"/>
                    </a:ext>
                  </a:extLst>
                </a:gridCol>
                <a:gridCol w="872565">
                  <a:extLst>
                    <a:ext uri="{9D8B030D-6E8A-4147-A177-3AD203B41FA5}">
                      <a16:colId xmlns:a16="http://schemas.microsoft.com/office/drawing/2014/main" val="20005"/>
                    </a:ext>
                  </a:extLst>
                </a:gridCol>
                <a:gridCol w="872565">
                  <a:extLst>
                    <a:ext uri="{9D8B030D-6E8A-4147-A177-3AD203B41FA5}">
                      <a16:colId xmlns:a16="http://schemas.microsoft.com/office/drawing/2014/main" val="20006"/>
                    </a:ext>
                  </a:extLst>
                </a:gridCol>
                <a:gridCol w="872565">
                  <a:extLst>
                    <a:ext uri="{9D8B030D-6E8A-4147-A177-3AD203B41FA5}">
                      <a16:colId xmlns:a16="http://schemas.microsoft.com/office/drawing/2014/main" val="20007"/>
                    </a:ext>
                  </a:extLst>
                </a:gridCol>
              </a:tblGrid>
              <a:tr h="287368">
                <a:tc>
                  <a:txBody>
                    <a:bodyPr/>
                    <a:lstStyle/>
                    <a:p>
                      <a:pPr algn="ctr"/>
                      <a:r>
                        <a:rPr lang="en-GB" sz="1200" dirty="0"/>
                        <a:t>Respondent</a:t>
                      </a:r>
                    </a:p>
                  </a:txBody>
                  <a:tcPr anchor="ctr"/>
                </a:tc>
                <a:tc>
                  <a:txBody>
                    <a:bodyPr/>
                    <a:lstStyle/>
                    <a:p>
                      <a:pPr algn="ctr"/>
                      <a:r>
                        <a:rPr lang="en-GB" sz="1200" dirty="0"/>
                        <a:t>1</a:t>
                      </a:r>
                    </a:p>
                  </a:txBody>
                  <a:tcPr anchor="ctr"/>
                </a:tc>
                <a:tc>
                  <a:txBody>
                    <a:bodyPr/>
                    <a:lstStyle/>
                    <a:p>
                      <a:pPr algn="ctr"/>
                      <a:r>
                        <a:rPr lang="en-GB" sz="1200" dirty="0"/>
                        <a:t>2</a:t>
                      </a:r>
                    </a:p>
                  </a:txBody>
                  <a:tcPr anchor="ctr"/>
                </a:tc>
                <a:tc>
                  <a:txBody>
                    <a:bodyPr/>
                    <a:lstStyle/>
                    <a:p>
                      <a:pPr algn="ctr"/>
                      <a:r>
                        <a:rPr lang="en-GB" sz="1200" dirty="0"/>
                        <a:t>3</a:t>
                      </a:r>
                    </a:p>
                  </a:txBody>
                  <a:tcPr anchor="ctr"/>
                </a:tc>
                <a:tc>
                  <a:txBody>
                    <a:bodyPr/>
                    <a:lstStyle/>
                    <a:p>
                      <a:pPr algn="ctr"/>
                      <a:r>
                        <a:rPr lang="en-GB" sz="1200" dirty="0"/>
                        <a:t>4</a:t>
                      </a:r>
                    </a:p>
                  </a:txBody>
                  <a:tcPr anchor="ctr"/>
                </a:tc>
                <a:tc>
                  <a:txBody>
                    <a:bodyPr/>
                    <a:lstStyle/>
                    <a:p>
                      <a:pPr algn="ctr"/>
                      <a:r>
                        <a:rPr lang="en-GB" sz="1200" dirty="0"/>
                        <a:t>5</a:t>
                      </a:r>
                    </a:p>
                  </a:txBody>
                  <a:tcPr anchor="ctr"/>
                </a:tc>
                <a:tc>
                  <a:txBody>
                    <a:bodyPr/>
                    <a:lstStyle/>
                    <a:p>
                      <a:pPr algn="ctr"/>
                      <a:r>
                        <a:rPr lang="en-GB" sz="1200" dirty="0"/>
                        <a:t>Mean</a:t>
                      </a:r>
                    </a:p>
                  </a:txBody>
                  <a:tcPr anchor="ctr"/>
                </a:tc>
                <a:tc>
                  <a:txBody>
                    <a:bodyPr/>
                    <a:lstStyle/>
                    <a:p>
                      <a:pPr algn="ctr"/>
                      <a:r>
                        <a:rPr lang="en-GB" sz="1200" dirty="0"/>
                        <a:t>Std</a:t>
                      </a:r>
                      <a:r>
                        <a:rPr lang="en-GB" sz="1200" baseline="0" dirty="0"/>
                        <a:t> Dev.</a:t>
                      </a:r>
                      <a:endParaRPr lang="en-GB" sz="1200" dirty="0"/>
                    </a:p>
                  </a:txBody>
                  <a:tcPr anchor="ctr"/>
                </a:tc>
                <a:extLst>
                  <a:ext uri="{0D108BD9-81ED-4DB2-BD59-A6C34878D82A}">
                    <a16:rowId xmlns:a16="http://schemas.microsoft.com/office/drawing/2014/main" val="10000"/>
                  </a:ext>
                </a:extLst>
              </a:tr>
              <a:tr h="287368">
                <a:tc>
                  <a:txBody>
                    <a:bodyPr/>
                    <a:lstStyle/>
                    <a:p>
                      <a:pPr algn="ctr"/>
                      <a:r>
                        <a:rPr lang="en-GB" sz="1200" dirty="0"/>
                        <a:t>Crisp packets bought (x)</a:t>
                      </a:r>
                    </a:p>
                  </a:txBody>
                  <a:tcPr anchor="ctr"/>
                </a:tc>
                <a:tc>
                  <a:txBody>
                    <a:bodyPr/>
                    <a:lstStyle/>
                    <a:p>
                      <a:pPr algn="ctr"/>
                      <a:r>
                        <a:rPr lang="en-GB" sz="1200" dirty="0"/>
                        <a:t>8</a:t>
                      </a:r>
                    </a:p>
                  </a:txBody>
                  <a:tcPr anchor="ctr"/>
                </a:tc>
                <a:tc>
                  <a:txBody>
                    <a:bodyPr/>
                    <a:lstStyle/>
                    <a:p>
                      <a:pPr algn="ctr"/>
                      <a:r>
                        <a:rPr lang="en-GB" sz="1200" dirty="0"/>
                        <a:t>9</a:t>
                      </a:r>
                    </a:p>
                  </a:txBody>
                  <a:tcPr anchor="ctr"/>
                </a:tc>
                <a:tc>
                  <a:txBody>
                    <a:bodyPr/>
                    <a:lstStyle/>
                    <a:p>
                      <a:pPr algn="ctr"/>
                      <a:r>
                        <a:rPr lang="en-GB" sz="1200" dirty="0"/>
                        <a:t>10</a:t>
                      </a:r>
                    </a:p>
                  </a:txBody>
                  <a:tcPr anchor="ctr"/>
                </a:tc>
                <a:tc>
                  <a:txBody>
                    <a:bodyPr/>
                    <a:lstStyle/>
                    <a:p>
                      <a:pPr algn="ctr"/>
                      <a:r>
                        <a:rPr lang="en-GB" sz="1200" dirty="0"/>
                        <a:t>13</a:t>
                      </a:r>
                    </a:p>
                  </a:txBody>
                  <a:tcPr anchor="ctr"/>
                </a:tc>
                <a:tc>
                  <a:txBody>
                    <a:bodyPr/>
                    <a:lstStyle/>
                    <a:p>
                      <a:pPr algn="ctr"/>
                      <a:r>
                        <a:rPr lang="en-GB" sz="1200" dirty="0"/>
                        <a:t>15</a:t>
                      </a:r>
                    </a:p>
                  </a:txBody>
                  <a:tcPr anchor="ctr"/>
                </a:tc>
                <a:tc>
                  <a:txBody>
                    <a:bodyPr/>
                    <a:lstStyle/>
                    <a:p>
                      <a:pPr algn="ctr"/>
                      <a:r>
                        <a:rPr lang="en-GB" sz="1200" dirty="0"/>
                        <a:t>11.0</a:t>
                      </a:r>
                    </a:p>
                  </a:txBody>
                  <a:tcPr anchor="ctr"/>
                </a:tc>
                <a:tc>
                  <a:txBody>
                    <a:bodyPr/>
                    <a:lstStyle/>
                    <a:p>
                      <a:pPr algn="ctr"/>
                      <a:r>
                        <a:rPr lang="en-GB" sz="1200" dirty="0"/>
                        <a:t>2.92</a:t>
                      </a:r>
                    </a:p>
                  </a:txBody>
                  <a:tcPr anchor="ctr"/>
                </a:tc>
                <a:extLst>
                  <a:ext uri="{0D108BD9-81ED-4DB2-BD59-A6C34878D82A}">
                    <a16:rowId xmlns:a16="http://schemas.microsoft.com/office/drawing/2014/main" val="10001"/>
                  </a:ext>
                </a:extLst>
              </a:tr>
              <a:tr h="287368">
                <a:tc>
                  <a:txBody>
                    <a:bodyPr/>
                    <a:lstStyle/>
                    <a:p>
                      <a:pPr algn="ctr"/>
                      <a:r>
                        <a:rPr lang="en-GB" sz="1200" dirty="0"/>
                        <a:t>Adverts watched (y)</a:t>
                      </a:r>
                    </a:p>
                  </a:txBody>
                  <a:tcPr anchor="ctr"/>
                </a:tc>
                <a:tc>
                  <a:txBody>
                    <a:bodyPr/>
                    <a:lstStyle/>
                    <a:p>
                      <a:pPr algn="ctr"/>
                      <a:r>
                        <a:rPr lang="en-GB" sz="1200" dirty="0"/>
                        <a:t>5</a:t>
                      </a:r>
                    </a:p>
                  </a:txBody>
                  <a:tcPr anchor="ctr"/>
                </a:tc>
                <a:tc>
                  <a:txBody>
                    <a:bodyPr/>
                    <a:lstStyle/>
                    <a:p>
                      <a:pPr algn="ctr"/>
                      <a:r>
                        <a:rPr lang="en-GB" sz="1200" dirty="0"/>
                        <a:t>4</a:t>
                      </a:r>
                    </a:p>
                  </a:txBody>
                  <a:tcPr anchor="ctr"/>
                </a:tc>
                <a:tc>
                  <a:txBody>
                    <a:bodyPr/>
                    <a:lstStyle/>
                    <a:p>
                      <a:pPr algn="ctr"/>
                      <a:r>
                        <a:rPr lang="en-GB" sz="1200" dirty="0"/>
                        <a:t>4</a:t>
                      </a:r>
                    </a:p>
                  </a:txBody>
                  <a:tcPr anchor="ctr"/>
                </a:tc>
                <a:tc>
                  <a:txBody>
                    <a:bodyPr/>
                    <a:lstStyle/>
                    <a:p>
                      <a:pPr algn="ctr"/>
                      <a:r>
                        <a:rPr lang="en-GB" sz="1200" dirty="0"/>
                        <a:t>6</a:t>
                      </a:r>
                    </a:p>
                  </a:txBody>
                  <a:tcPr anchor="ctr"/>
                </a:tc>
                <a:tc>
                  <a:txBody>
                    <a:bodyPr/>
                    <a:lstStyle/>
                    <a:p>
                      <a:pPr algn="ctr"/>
                      <a:r>
                        <a:rPr lang="en-GB" sz="1200" dirty="0"/>
                        <a:t>8</a:t>
                      </a:r>
                    </a:p>
                  </a:txBody>
                  <a:tcPr anchor="ctr"/>
                </a:tc>
                <a:tc>
                  <a:txBody>
                    <a:bodyPr/>
                    <a:lstStyle/>
                    <a:p>
                      <a:pPr algn="ctr"/>
                      <a:r>
                        <a:rPr lang="en-GB" sz="1200" dirty="0"/>
                        <a:t>5.4</a:t>
                      </a:r>
                    </a:p>
                  </a:txBody>
                  <a:tcPr anchor="ctr"/>
                </a:tc>
                <a:tc>
                  <a:txBody>
                    <a:bodyPr/>
                    <a:lstStyle/>
                    <a:p>
                      <a:pPr algn="ctr"/>
                      <a:r>
                        <a:rPr lang="en-GB" sz="1200" dirty="0"/>
                        <a:t>1.67</a:t>
                      </a:r>
                    </a:p>
                  </a:txBody>
                  <a:tcPr anchor="ctr"/>
                </a:tc>
                <a:extLst>
                  <a:ext uri="{0D108BD9-81ED-4DB2-BD59-A6C34878D82A}">
                    <a16:rowId xmlns:a16="http://schemas.microsoft.com/office/drawing/2014/main" val="10002"/>
                  </a:ext>
                </a:extLst>
              </a:tr>
            </a:tbl>
          </a:graphicData>
        </a:graphic>
      </p:graphicFrame>
      <p:grpSp>
        <p:nvGrpSpPr>
          <p:cNvPr id="19505" name="Group 70"/>
          <p:cNvGrpSpPr>
            <a:grpSpLocks/>
          </p:cNvGrpSpPr>
          <p:nvPr/>
        </p:nvGrpSpPr>
        <p:grpSpPr bwMode="auto">
          <a:xfrm>
            <a:off x="7297738" y="2425701"/>
            <a:ext cx="3060700" cy="2386013"/>
            <a:chOff x="5774128" y="2425700"/>
            <a:chExt cx="3060537" cy="2386402"/>
          </a:xfrm>
        </p:grpSpPr>
        <p:sp>
          <p:nvSpPr>
            <p:cNvPr id="19513" name="Text Box 21"/>
            <p:cNvSpPr txBox="1">
              <a:spLocks noChangeArrowheads="1"/>
            </p:cNvSpPr>
            <p:nvPr/>
          </p:nvSpPr>
          <p:spPr bwMode="auto">
            <a:xfrm>
              <a:off x="5861050" y="3515269"/>
              <a:ext cx="1138831" cy="307777"/>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r  =  </a:t>
              </a:r>
            </a:p>
          </p:txBody>
        </p:sp>
        <p:sp>
          <p:nvSpPr>
            <p:cNvPr id="19514" name="Text Box 23"/>
            <p:cNvSpPr txBox="1">
              <a:spLocks noChangeArrowheads="1"/>
            </p:cNvSpPr>
            <p:nvPr/>
          </p:nvSpPr>
          <p:spPr bwMode="auto">
            <a:xfrm>
              <a:off x="6905080" y="3343819"/>
              <a:ext cx="1356462" cy="307777"/>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l-GR" sz="1400">
                  <a:solidFill>
                    <a:srgbClr val="004E69"/>
                  </a:solidFill>
                  <a:latin typeface="Arial" charset="0"/>
                  <a:ea typeface="Arial Unicode MS" pitchFamily="34" charset="-128"/>
                  <a:cs typeface="Arial Unicode MS" pitchFamily="34" charset="-128"/>
                </a:rPr>
                <a:t>Σ</a:t>
              </a:r>
              <a:r>
                <a:rPr lang="en-GB" sz="1400">
                  <a:solidFill>
                    <a:srgbClr val="004E69"/>
                  </a:solidFill>
                  <a:latin typeface="Arial" charset="0"/>
                  <a:ea typeface="Arial Unicode MS" pitchFamily="34" charset="-128"/>
                  <a:cs typeface="Arial Unicode MS" pitchFamily="34" charset="-128"/>
                </a:rPr>
                <a:t>(x</a:t>
              </a:r>
              <a:r>
                <a:rPr lang="en-GB" sz="1400" b="1" i="1" baseline="-25000">
                  <a:solidFill>
                    <a:srgbClr val="004E69"/>
                  </a:solidFill>
                  <a:latin typeface="Arial" charset="0"/>
                  <a:ea typeface="Arial Unicode MS" pitchFamily="34" charset="-128"/>
                  <a:cs typeface="Arial Unicode MS" pitchFamily="34" charset="-128"/>
                </a:rPr>
                <a:t>i</a:t>
              </a:r>
              <a:r>
                <a:rPr lang="en-GB" sz="1400">
                  <a:solidFill>
                    <a:srgbClr val="004E69"/>
                  </a:solidFill>
                  <a:latin typeface="Arial" charset="0"/>
                  <a:ea typeface="Arial Unicode MS" pitchFamily="34" charset="-128"/>
                  <a:cs typeface="Arial Unicode MS" pitchFamily="34" charset="-128"/>
                </a:rPr>
                <a:t> – x)(y</a:t>
              </a:r>
              <a:r>
                <a:rPr lang="en-GB" sz="1400" b="1" i="1" baseline="-25000">
                  <a:solidFill>
                    <a:srgbClr val="004E69"/>
                  </a:solidFill>
                  <a:latin typeface="Arial" charset="0"/>
                  <a:ea typeface="Arial Unicode MS" pitchFamily="34" charset="-128"/>
                  <a:cs typeface="Arial Unicode MS" pitchFamily="34" charset="-128"/>
                </a:rPr>
                <a:t>i</a:t>
              </a:r>
              <a:r>
                <a:rPr lang="en-GB" sz="1400">
                  <a:solidFill>
                    <a:srgbClr val="004E69"/>
                  </a:solidFill>
                  <a:latin typeface="Arial" charset="0"/>
                  <a:ea typeface="Arial Unicode MS" pitchFamily="34" charset="-128"/>
                  <a:cs typeface="Arial Unicode MS" pitchFamily="34" charset="-128"/>
                </a:rPr>
                <a:t> – y)</a:t>
              </a:r>
            </a:p>
          </p:txBody>
        </p:sp>
        <p:sp>
          <p:nvSpPr>
            <p:cNvPr id="19515" name="Line 25"/>
            <p:cNvSpPr>
              <a:spLocks noChangeShapeType="1"/>
            </p:cNvSpPr>
            <p:nvPr/>
          </p:nvSpPr>
          <p:spPr bwMode="auto">
            <a:xfrm>
              <a:off x="6927850" y="3663948"/>
              <a:ext cx="1266826" cy="1"/>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9516" name="Text Box 27"/>
            <p:cNvSpPr txBox="1">
              <a:spLocks noChangeArrowheads="1"/>
            </p:cNvSpPr>
            <p:nvPr/>
          </p:nvSpPr>
          <p:spPr bwMode="auto">
            <a:xfrm>
              <a:off x="7078105" y="3653381"/>
              <a:ext cx="1048518" cy="307822"/>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n – 1 </a:t>
              </a:r>
              <a:r>
                <a:rPr lang="en-GB" sz="1400">
                  <a:solidFill>
                    <a:srgbClr val="FF0000"/>
                  </a:solidFill>
                  <a:latin typeface="Arial" charset="0"/>
                  <a:ea typeface="Arial Unicode MS" pitchFamily="34" charset="-128"/>
                  <a:cs typeface="Arial Unicode MS" pitchFamily="34" charset="-128"/>
                </a:rPr>
                <a:t>(s</a:t>
              </a:r>
              <a:r>
                <a:rPr lang="en-GB" sz="1400" baseline="-25000">
                  <a:solidFill>
                    <a:srgbClr val="FF0000"/>
                  </a:solidFill>
                  <a:latin typeface="Arial" charset="0"/>
                  <a:ea typeface="Arial Unicode MS" pitchFamily="34" charset="-128"/>
                  <a:cs typeface="Arial Unicode MS" pitchFamily="34" charset="-128"/>
                </a:rPr>
                <a:t>x</a:t>
              </a:r>
              <a:r>
                <a:rPr lang="en-GB" sz="1400">
                  <a:solidFill>
                    <a:srgbClr val="FF0000"/>
                  </a:solidFill>
                  <a:latin typeface="Arial" charset="0"/>
                  <a:ea typeface="Arial Unicode MS" pitchFamily="34" charset="-128"/>
                  <a:cs typeface="Arial Unicode MS" pitchFamily="34" charset="-128"/>
                </a:rPr>
                <a:t>s</a:t>
              </a:r>
              <a:r>
                <a:rPr lang="en-GB" sz="1400" baseline="-25000">
                  <a:solidFill>
                    <a:srgbClr val="FF0000"/>
                  </a:solidFill>
                  <a:latin typeface="Arial" charset="0"/>
                  <a:ea typeface="Arial Unicode MS" pitchFamily="34" charset="-128"/>
                  <a:cs typeface="Arial Unicode MS" pitchFamily="34" charset="-128"/>
                </a:rPr>
                <a:t>y</a:t>
              </a:r>
              <a:r>
                <a:rPr lang="en-GB" sz="1400">
                  <a:solidFill>
                    <a:srgbClr val="FF0000"/>
                  </a:solidFill>
                  <a:latin typeface="Arial" charset="0"/>
                  <a:ea typeface="Arial Unicode MS" pitchFamily="34" charset="-128"/>
                  <a:cs typeface="Arial Unicode MS" pitchFamily="34" charset="-128"/>
                </a:rPr>
                <a:t>)</a:t>
              </a:r>
              <a:endParaRPr lang="en-GB" sz="1400" i="1" baseline="30000">
                <a:solidFill>
                  <a:srgbClr val="FF0000"/>
                </a:solidFill>
                <a:latin typeface="Arial" charset="0"/>
                <a:ea typeface="Arial Unicode MS" pitchFamily="34" charset="-128"/>
                <a:cs typeface="Arial Unicode MS" pitchFamily="34" charset="-128"/>
              </a:endParaRPr>
            </a:p>
          </p:txBody>
        </p:sp>
        <p:sp>
          <p:nvSpPr>
            <p:cNvPr id="19517" name="Line 15"/>
            <p:cNvSpPr>
              <a:spLocks noChangeShapeType="1"/>
            </p:cNvSpPr>
            <p:nvPr/>
          </p:nvSpPr>
          <p:spPr bwMode="auto">
            <a:xfrm flipH="1">
              <a:off x="8020050" y="3441698"/>
              <a:ext cx="76199" cy="1"/>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9518" name="Line 15"/>
            <p:cNvSpPr>
              <a:spLocks noChangeShapeType="1"/>
            </p:cNvSpPr>
            <p:nvPr/>
          </p:nvSpPr>
          <p:spPr bwMode="auto">
            <a:xfrm flipH="1">
              <a:off x="7499350" y="3438523"/>
              <a:ext cx="76199" cy="1"/>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9519" name="Text Box 21"/>
            <p:cNvSpPr txBox="1">
              <a:spLocks noChangeArrowheads="1"/>
            </p:cNvSpPr>
            <p:nvPr/>
          </p:nvSpPr>
          <p:spPr bwMode="auto">
            <a:xfrm>
              <a:off x="6134100" y="4356101"/>
              <a:ext cx="446681" cy="317846"/>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  </a:t>
              </a:r>
            </a:p>
          </p:txBody>
        </p:sp>
        <p:sp>
          <p:nvSpPr>
            <p:cNvPr id="19520" name="Text Box 23"/>
            <p:cNvSpPr txBox="1">
              <a:spLocks noChangeArrowheads="1"/>
            </p:cNvSpPr>
            <p:nvPr/>
          </p:nvSpPr>
          <p:spPr bwMode="auto">
            <a:xfrm>
              <a:off x="6281167" y="4182019"/>
              <a:ext cx="2553498" cy="307822"/>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(-0.4 x -3) + (-1.4 x -2) ….. etc</a:t>
              </a:r>
            </a:p>
          </p:txBody>
        </p:sp>
        <p:sp>
          <p:nvSpPr>
            <p:cNvPr id="19521" name="Line 25"/>
            <p:cNvSpPr>
              <a:spLocks noChangeShapeType="1"/>
            </p:cNvSpPr>
            <p:nvPr/>
          </p:nvSpPr>
          <p:spPr bwMode="auto">
            <a:xfrm>
              <a:off x="6470650" y="4514848"/>
              <a:ext cx="1543050" cy="2"/>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9522" name="Text Box 27"/>
            <p:cNvSpPr txBox="1">
              <a:spLocks noChangeArrowheads="1"/>
            </p:cNvSpPr>
            <p:nvPr/>
          </p:nvSpPr>
          <p:spPr bwMode="auto">
            <a:xfrm>
              <a:off x="6246299" y="4504280"/>
              <a:ext cx="1873933" cy="307822"/>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n – 1  x  </a:t>
              </a:r>
              <a:r>
                <a:rPr lang="en-GB" sz="1400">
                  <a:solidFill>
                    <a:srgbClr val="FF0000"/>
                  </a:solidFill>
                  <a:latin typeface="Arial" charset="0"/>
                  <a:ea typeface="Arial Unicode MS" pitchFamily="34" charset="-128"/>
                  <a:cs typeface="Arial Unicode MS" pitchFamily="34" charset="-128"/>
                </a:rPr>
                <a:t>(2.92 x 1.67)</a:t>
              </a:r>
              <a:endParaRPr lang="en-GB" sz="1400" i="1" baseline="30000">
                <a:solidFill>
                  <a:srgbClr val="FF0000"/>
                </a:solidFill>
                <a:latin typeface="Arial" charset="0"/>
                <a:ea typeface="Arial Unicode MS" pitchFamily="34" charset="-128"/>
                <a:cs typeface="Arial Unicode MS" pitchFamily="34" charset="-128"/>
              </a:endParaRPr>
            </a:p>
          </p:txBody>
        </p:sp>
        <p:sp>
          <p:nvSpPr>
            <p:cNvPr id="19523" name="TextBox 69"/>
            <p:cNvSpPr txBox="1">
              <a:spLocks noChangeArrowheads="1"/>
            </p:cNvSpPr>
            <p:nvPr/>
          </p:nvSpPr>
          <p:spPr bwMode="auto">
            <a:xfrm>
              <a:off x="5774128" y="2425700"/>
              <a:ext cx="2885909" cy="369385"/>
            </a:xfrm>
            <a:prstGeom prst="rect">
              <a:avLst/>
            </a:prstGeom>
            <a:noFill/>
            <a:ln w="9525">
              <a:noFill/>
              <a:miter lim="800000"/>
              <a:headEnd/>
              <a:tailEnd/>
            </a:ln>
          </p:spPr>
          <p:txBody>
            <a:bodyPr wrap="none">
              <a:spAutoFit/>
            </a:bodyPr>
            <a:lstStyle/>
            <a:p>
              <a:pPr algn="ctr" fontAlgn="base">
                <a:spcBef>
                  <a:spcPct val="0"/>
                </a:spcBef>
                <a:spcAft>
                  <a:spcPct val="0"/>
                </a:spcAft>
              </a:pPr>
              <a:r>
                <a:rPr lang="en-GB">
                  <a:solidFill>
                    <a:srgbClr val="004E69"/>
                  </a:solidFill>
                  <a:latin typeface="Arial" charset="0"/>
                  <a:ea typeface="Arial Unicode MS" pitchFamily="34" charset="-128"/>
                  <a:cs typeface="Arial Unicode MS" pitchFamily="34" charset="-128"/>
                </a:rPr>
                <a:t>The correlation coefficient:</a:t>
              </a:r>
            </a:p>
          </p:txBody>
        </p:sp>
      </p:grpSp>
      <p:grpSp>
        <p:nvGrpSpPr>
          <p:cNvPr id="19506" name="Group 60"/>
          <p:cNvGrpSpPr>
            <a:grpSpLocks/>
          </p:cNvGrpSpPr>
          <p:nvPr/>
        </p:nvGrpSpPr>
        <p:grpSpPr bwMode="auto">
          <a:xfrm>
            <a:off x="7670801" y="5337176"/>
            <a:ext cx="2570163" cy="1038225"/>
            <a:chOff x="6146634" y="5337465"/>
            <a:chExt cx="2569552" cy="1037957"/>
          </a:xfrm>
        </p:grpSpPr>
        <p:sp>
          <p:nvSpPr>
            <p:cNvPr id="19507" name="Text Box 21"/>
            <p:cNvSpPr txBox="1">
              <a:spLocks noChangeArrowheads="1"/>
            </p:cNvSpPr>
            <p:nvPr/>
          </p:nvSpPr>
          <p:spPr bwMode="auto">
            <a:xfrm>
              <a:off x="6146634" y="5498822"/>
              <a:ext cx="446752" cy="3178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  </a:t>
              </a:r>
            </a:p>
          </p:txBody>
        </p:sp>
        <p:sp>
          <p:nvSpPr>
            <p:cNvPr id="19508" name="Text Box 23"/>
            <p:cNvSpPr txBox="1">
              <a:spLocks noChangeArrowheads="1"/>
            </p:cNvSpPr>
            <p:nvPr/>
          </p:nvSpPr>
          <p:spPr bwMode="auto">
            <a:xfrm>
              <a:off x="6425174" y="5337465"/>
              <a:ext cx="2291012" cy="307777"/>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dirty="0">
                  <a:solidFill>
                    <a:srgbClr val="004E69"/>
                  </a:solidFill>
                  <a:latin typeface="Arial" charset="0"/>
                  <a:ea typeface="Arial Unicode MS" pitchFamily="34" charset="-128"/>
                  <a:cs typeface="Arial Unicode MS" pitchFamily="34" charset="-128"/>
                </a:rPr>
                <a:t>1.2 + 2.8 + 1.4 +1.2 + 10.4</a:t>
              </a:r>
            </a:p>
          </p:txBody>
        </p:sp>
        <p:sp>
          <p:nvSpPr>
            <p:cNvPr id="19509" name="Line 25"/>
            <p:cNvSpPr>
              <a:spLocks noChangeShapeType="1"/>
            </p:cNvSpPr>
            <p:nvPr/>
          </p:nvSpPr>
          <p:spPr bwMode="auto">
            <a:xfrm flipV="1">
              <a:off x="6483238" y="5651500"/>
              <a:ext cx="2178162" cy="6046"/>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9510" name="Text Box 27"/>
            <p:cNvSpPr txBox="1">
              <a:spLocks noChangeArrowheads="1"/>
            </p:cNvSpPr>
            <p:nvPr/>
          </p:nvSpPr>
          <p:spPr bwMode="auto">
            <a:xfrm>
              <a:off x="7157924" y="5646980"/>
              <a:ext cx="939681" cy="307777"/>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4 x </a:t>
              </a:r>
              <a:r>
                <a:rPr lang="en-GB" sz="1400">
                  <a:solidFill>
                    <a:srgbClr val="FF0000"/>
                  </a:solidFill>
                  <a:latin typeface="Arial" charset="0"/>
                  <a:ea typeface="Arial Unicode MS" pitchFamily="34" charset="-128"/>
                  <a:cs typeface="Arial Unicode MS" pitchFamily="34" charset="-128"/>
                </a:rPr>
                <a:t>(4.88)</a:t>
              </a:r>
              <a:endParaRPr lang="en-GB" sz="1400" i="1" baseline="30000">
                <a:solidFill>
                  <a:srgbClr val="FF0000"/>
                </a:solidFill>
                <a:latin typeface="Arial" charset="0"/>
                <a:ea typeface="Arial Unicode MS" pitchFamily="34" charset="-128"/>
                <a:cs typeface="Arial Unicode MS" pitchFamily="34" charset="-128"/>
              </a:endParaRPr>
            </a:p>
          </p:txBody>
        </p:sp>
        <p:sp>
          <p:nvSpPr>
            <p:cNvPr id="19511" name="Text Box 21"/>
            <p:cNvSpPr txBox="1">
              <a:spLocks noChangeArrowheads="1"/>
            </p:cNvSpPr>
            <p:nvPr/>
          </p:nvSpPr>
          <p:spPr bwMode="auto">
            <a:xfrm>
              <a:off x="6159334" y="6057622"/>
              <a:ext cx="446752" cy="3178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  </a:t>
              </a:r>
            </a:p>
          </p:txBody>
        </p:sp>
        <p:sp>
          <p:nvSpPr>
            <p:cNvPr id="19512" name="Text Box 27"/>
            <p:cNvSpPr txBox="1">
              <a:spLocks noChangeArrowheads="1"/>
            </p:cNvSpPr>
            <p:nvPr/>
          </p:nvSpPr>
          <p:spPr bwMode="auto">
            <a:xfrm>
              <a:off x="6324600" y="6066080"/>
              <a:ext cx="774700" cy="307777"/>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dirty="0">
                  <a:solidFill>
                    <a:srgbClr val="FF0000"/>
                  </a:solidFill>
                  <a:latin typeface="Arial" charset="0"/>
                  <a:ea typeface="Arial Unicode MS" pitchFamily="34" charset="-128"/>
                  <a:cs typeface="Arial Unicode MS" pitchFamily="34" charset="-128"/>
                </a:rPr>
                <a:t>0.872</a:t>
              </a:r>
              <a:endParaRPr lang="en-GB" sz="1400" i="1" baseline="30000" dirty="0">
                <a:solidFill>
                  <a:srgbClr val="FF0000"/>
                </a:solidFill>
                <a:latin typeface="Arial" charset="0"/>
                <a:ea typeface="Arial Unicode MS" pitchFamily="34" charset="-128"/>
                <a:cs typeface="Arial Unicode MS" pitchFamily="34" charset="-128"/>
              </a:endParaRPr>
            </a:p>
          </p:txBody>
        </p:sp>
      </p:grpSp>
    </p:spTree>
    <p:extLst>
      <p:ext uri="{BB962C8B-B14F-4D97-AF65-F5344CB8AC3E}">
        <p14:creationId xmlns:p14="http://schemas.microsoft.com/office/powerpoint/2010/main" val="31424381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Line 5"/>
          <p:cNvSpPr>
            <a:spLocks noChangeShapeType="1"/>
          </p:cNvSpPr>
          <p:nvPr/>
        </p:nvSpPr>
        <p:spPr bwMode="auto">
          <a:xfrm>
            <a:off x="8332788" y="2955926"/>
            <a:ext cx="0" cy="1503363"/>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9507" name="Line 6"/>
          <p:cNvSpPr>
            <a:spLocks noChangeShapeType="1"/>
          </p:cNvSpPr>
          <p:nvPr/>
        </p:nvSpPr>
        <p:spPr bwMode="auto">
          <a:xfrm>
            <a:off x="8323263" y="4449763"/>
            <a:ext cx="1706562" cy="0"/>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9508" name="Line 7"/>
          <p:cNvSpPr>
            <a:spLocks noChangeShapeType="1"/>
          </p:cNvSpPr>
          <p:nvPr/>
        </p:nvSpPr>
        <p:spPr bwMode="auto">
          <a:xfrm>
            <a:off x="8485189" y="3087689"/>
            <a:ext cx="1260475" cy="1258887"/>
          </a:xfrm>
          <a:prstGeom prst="line">
            <a:avLst/>
          </a:prstGeom>
          <a:noFill/>
          <a:ln w="9525">
            <a:solidFill>
              <a:srgbClr val="FF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9509" name="Line 11"/>
          <p:cNvSpPr>
            <a:spLocks noChangeShapeType="1"/>
          </p:cNvSpPr>
          <p:nvPr/>
        </p:nvSpPr>
        <p:spPr bwMode="auto">
          <a:xfrm>
            <a:off x="8310563" y="971551"/>
            <a:ext cx="0" cy="1503363"/>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9510" name="Line 12"/>
          <p:cNvSpPr>
            <a:spLocks noChangeShapeType="1"/>
          </p:cNvSpPr>
          <p:nvPr/>
        </p:nvSpPr>
        <p:spPr bwMode="auto">
          <a:xfrm>
            <a:off x="8301038" y="2465388"/>
            <a:ext cx="1706562" cy="0"/>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9511" name="Line 13"/>
          <p:cNvSpPr>
            <a:spLocks noChangeShapeType="1"/>
          </p:cNvSpPr>
          <p:nvPr/>
        </p:nvSpPr>
        <p:spPr bwMode="auto">
          <a:xfrm flipV="1">
            <a:off x="8402639" y="1071564"/>
            <a:ext cx="1443037" cy="1311275"/>
          </a:xfrm>
          <a:prstGeom prst="line">
            <a:avLst/>
          </a:prstGeom>
          <a:noFill/>
          <a:ln w="9525">
            <a:solidFill>
              <a:srgbClr val="FF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9512" name="Line 14"/>
          <p:cNvSpPr>
            <a:spLocks noChangeShapeType="1"/>
          </p:cNvSpPr>
          <p:nvPr/>
        </p:nvSpPr>
        <p:spPr bwMode="auto">
          <a:xfrm>
            <a:off x="8345488" y="4805363"/>
            <a:ext cx="0" cy="1503362"/>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9513" name="Line 15"/>
          <p:cNvSpPr>
            <a:spLocks noChangeShapeType="1"/>
          </p:cNvSpPr>
          <p:nvPr/>
        </p:nvSpPr>
        <p:spPr bwMode="auto">
          <a:xfrm>
            <a:off x="8335963" y="6299200"/>
            <a:ext cx="1706562" cy="0"/>
          </a:xfrm>
          <a:prstGeom prst="line">
            <a:avLst/>
          </a:prstGeom>
          <a:noFill/>
          <a:ln w="9525">
            <a:solidFill>
              <a:srgbClr val="00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9514" name="Line 16"/>
          <p:cNvSpPr>
            <a:spLocks noChangeShapeType="1"/>
          </p:cNvSpPr>
          <p:nvPr/>
        </p:nvSpPr>
        <p:spPr bwMode="auto">
          <a:xfrm flipV="1">
            <a:off x="8499475" y="5616575"/>
            <a:ext cx="1460500" cy="1588"/>
          </a:xfrm>
          <a:prstGeom prst="line">
            <a:avLst/>
          </a:prstGeom>
          <a:noFill/>
          <a:ln w="9525">
            <a:solidFill>
              <a:srgbClr val="FF0000"/>
            </a:solidFill>
            <a:round/>
            <a:headEnd/>
            <a:tailEnd/>
          </a:ln>
        </p:spPr>
        <p:txBody>
          <a:bodyPr wrap="none" lIns="90000" tIns="46800" rIns="90000" bIns="46800"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9515" name="Text Box 18"/>
          <p:cNvSpPr txBox="1">
            <a:spLocks noChangeArrowheads="1"/>
          </p:cNvSpPr>
          <p:nvPr/>
        </p:nvSpPr>
        <p:spPr bwMode="auto">
          <a:xfrm>
            <a:off x="2090738" y="2171701"/>
            <a:ext cx="4786312" cy="309563"/>
          </a:xfrm>
          <a:prstGeom prst="rect">
            <a:avLst/>
          </a:prstGeom>
          <a:noFill/>
          <a:ln w="9525" algn="ctr">
            <a:noFill/>
            <a:miter lim="800000"/>
            <a:headEnd/>
            <a:tailEnd/>
          </a:ln>
        </p:spPr>
        <p:txBody>
          <a:bodyPr wrap="none" lIns="90000" tIns="46800" rIns="90000" bIns="46800">
            <a:spAutoFit/>
          </a:bodyPr>
          <a:lstStyle/>
          <a:p>
            <a:pPr fontAlgn="base">
              <a:spcBef>
                <a:spcPct val="0"/>
              </a:spcBef>
              <a:spcAft>
                <a:spcPct val="0"/>
              </a:spcAft>
            </a:pPr>
            <a:r>
              <a:rPr lang="en-GB" sz="1400">
                <a:solidFill>
                  <a:srgbClr val="FF0000"/>
                </a:solidFill>
                <a:latin typeface="Arial" charset="0"/>
                <a:ea typeface="Arial Unicode MS" pitchFamily="34" charset="-128"/>
                <a:cs typeface="Arial Unicode MS" pitchFamily="34" charset="-128"/>
              </a:rPr>
              <a:t>Positive correlation,  r is above 0 and up to maximum of 1 </a:t>
            </a:r>
          </a:p>
        </p:txBody>
      </p:sp>
      <p:sp>
        <p:nvSpPr>
          <p:cNvPr id="149516" name="Rectangle 2"/>
          <p:cNvSpPr>
            <a:spLocks noChangeArrowheads="1"/>
          </p:cNvSpPr>
          <p:nvPr/>
        </p:nvSpPr>
        <p:spPr bwMode="gray">
          <a:xfrm>
            <a:off x="1938338" y="174626"/>
            <a:ext cx="7827962" cy="627063"/>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Correlation behaves in the same way as covariance…..but limited from -1 to +1</a:t>
            </a:r>
          </a:p>
        </p:txBody>
      </p:sp>
      <p:sp>
        <p:nvSpPr>
          <p:cNvPr id="149517" name="TextBox 16"/>
          <p:cNvSpPr txBox="1">
            <a:spLocks noChangeArrowheads="1"/>
          </p:cNvSpPr>
          <p:nvPr/>
        </p:nvSpPr>
        <p:spPr bwMode="auto">
          <a:xfrm>
            <a:off x="3275014" y="1433513"/>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9518" name="TextBox 17"/>
          <p:cNvSpPr txBox="1">
            <a:spLocks noChangeArrowheads="1"/>
          </p:cNvSpPr>
          <p:nvPr/>
        </p:nvSpPr>
        <p:spPr bwMode="auto">
          <a:xfrm>
            <a:off x="3876676" y="1435100"/>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19" name="Straight Arrow Connector 18"/>
          <p:cNvCxnSpPr/>
          <p:nvPr/>
        </p:nvCxnSpPr>
        <p:spPr>
          <a:xfrm rot="16200000" flipV="1">
            <a:off x="3476626" y="1646239"/>
            <a:ext cx="600075" cy="3175"/>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V="1">
            <a:off x="4040189" y="1649414"/>
            <a:ext cx="600075" cy="3175"/>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149521" name="TextBox 20"/>
          <p:cNvSpPr txBox="1">
            <a:spLocks noChangeArrowheads="1"/>
          </p:cNvSpPr>
          <p:nvPr/>
        </p:nvSpPr>
        <p:spPr bwMode="auto">
          <a:xfrm>
            <a:off x="4605339" y="1419225"/>
            <a:ext cx="75882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and </a:t>
            </a:r>
          </a:p>
        </p:txBody>
      </p:sp>
      <p:sp>
        <p:nvSpPr>
          <p:cNvPr id="149522" name="TextBox 21"/>
          <p:cNvSpPr txBox="1">
            <a:spLocks noChangeArrowheads="1"/>
          </p:cNvSpPr>
          <p:nvPr/>
        </p:nvSpPr>
        <p:spPr bwMode="auto">
          <a:xfrm>
            <a:off x="5468939" y="1425575"/>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9523" name="TextBox 22"/>
          <p:cNvSpPr txBox="1">
            <a:spLocks noChangeArrowheads="1"/>
          </p:cNvSpPr>
          <p:nvPr/>
        </p:nvSpPr>
        <p:spPr bwMode="auto">
          <a:xfrm>
            <a:off x="6070601" y="1427163"/>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grpSp>
        <p:nvGrpSpPr>
          <p:cNvPr id="149524" name="Group 25"/>
          <p:cNvGrpSpPr>
            <a:grpSpLocks/>
          </p:cNvGrpSpPr>
          <p:nvPr/>
        </p:nvGrpSpPr>
        <p:grpSpPr bwMode="auto">
          <a:xfrm rot="10800000">
            <a:off x="5970588" y="1339850"/>
            <a:ext cx="565150" cy="603250"/>
            <a:chOff x="4671872" y="1339799"/>
            <a:chExt cx="565972" cy="603846"/>
          </a:xfrm>
        </p:grpSpPr>
        <p:cxnSp>
          <p:nvCxnSpPr>
            <p:cNvPr id="24" name="Straight Arrow Connector 23"/>
            <p:cNvCxnSpPr/>
            <p:nvPr/>
          </p:nvCxnSpPr>
          <p:spPr>
            <a:xfrm rot="16200000" flipV="1">
              <a:off x="4383462" y="1639338"/>
              <a:ext cx="600668" cy="15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V="1">
              <a:off x="4947845" y="1642515"/>
              <a:ext cx="600668" cy="15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49525" name="TextBox 26"/>
          <p:cNvSpPr txBox="1">
            <a:spLocks noChangeArrowheads="1"/>
          </p:cNvSpPr>
          <p:nvPr/>
        </p:nvSpPr>
        <p:spPr bwMode="auto">
          <a:xfrm>
            <a:off x="2068513" y="1420813"/>
            <a:ext cx="982662"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When:</a:t>
            </a:r>
          </a:p>
        </p:txBody>
      </p:sp>
      <p:sp>
        <p:nvSpPr>
          <p:cNvPr id="149526" name="TextBox 38"/>
          <p:cNvSpPr txBox="1">
            <a:spLocks noChangeArrowheads="1"/>
          </p:cNvSpPr>
          <p:nvPr/>
        </p:nvSpPr>
        <p:spPr bwMode="auto">
          <a:xfrm>
            <a:off x="3276601" y="3478213"/>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9527" name="TextBox 39"/>
          <p:cNvSpPr txBox="1">
            <a:spLocks noChangeArrowheads="1"/>
          </p:cNvSpPr>
          <p:nvPr/>
        </p:nvSpPr>
        <p:spPr bwMode="auto">
          <a:xfrm>
            <a:off x="3878264" y="3481388"/>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41" name="Straight Arrow Connector 40"/>
          <p:cNvCxnSpPr/>
          <p:nvPr/>
        </p:nvCxnSpPr>
        <p:spPr>
          <a:xfrm rot="16200000" flipV="1">
            <a:off x="3477420" y="3691732"/>
            <a:ext cx="601662" cy="3175"/>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V="1">
            <a:off x="6224588" y="3663950"/>
            <a:ext cx="601662" cy="1588"/>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149530" name="TextBox 42"/>
          <p:cNvSpPr txBox="1">
            <a:spLocks noChangeArrowheads="1"/>
          </p:cNvSpPr>
          <p:nvPr/>
        </p:nvSpPr>
        <p:spPr bwMode="auto">
          <a:xfrm>
            <a:off x="4606926" y="3465513"/>
            <a:ext cx="75882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and </a:t>
            </a:r>
          </a:p>
        </p:txBody>
      </p:sp>
      <p:sp>
        <p:nvSpPr>
          <p:cNvPr id="149531" name="TextBox 43"/>
          <p:cNvSpPr txBox="1">
            <a:spLocks noChangeArrowheads="1"/>
          </p:cNvSpPr>
          <p:nvPr/>
        </p:nvSpPr>
        <p:spPr bwMode="auto">
          <a:xfrm>
            <a:off x="5470526" y="3471863"/>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9532" name="TextBox 44"/>
          <p:cNvSpPr txBox="1">
            <a:spLocks noChangeArrowheads="1"/>
          </p:cNvSpPr>
          <p:nvPr/>
        </p:nvSpPr>
        <p:spPr bwMode="auto">
          <a:xfrm>
            <a:off x="6073776" y="3473450"/>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47" name="Straight Arrow Connector 46"/>
          <p:cNvCxnSpPr/>
          <p:nvPr/>
        </p:nvCxnSpPr>
        <p:spPr>
          <a:xfrm rot="5400000" flipV="1">
            <a:off x="5666582" y="3688557"/>
            <a:ext cx="600075"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V="1">
            <a:off x="4069557" y="3685382"/>
            <a:ext cx="600075"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9535" name="TextBox 48"/>
          <p:cNvSpPr txBox="1">
            <a:spLocks noChangeArrowheads="1"/>
          </p:cNvSpPr>
          <p:nvPr/>
        </p:nvSpPr>
        <p:spPr bwMode="auto">
          <a:xfrm>
            <a:off x="2070101" y="3467100"/>
            <a:ext cx="982663"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When:</a:t>
            </a:r>
          </a:p>
        </p:txBody>
      </p:sp>
      <p:sp>
        <p:nvSpPr>
          <p:cNvPr id="149536" name="TextBox 49"/>
          <p:cNvSpPr txBox="1">
            <a:spLocks noChangeArrowheads="1"/>
          </p:cNvSpPr>
          <p:nvPr/>
        </p:nvSpPr>
        <p:spPr bwMode="auto">
          <a:xfrm>
            <a:off x="3309939" y="5373688"/>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9537" name="TextBox 50"/>
          <p:cNvSpPr txBox="1">
            <a:spLocks noChangeArrowheads="1"/>
          </p:cNvSpPr>
          <p:nvPr/>
        </p:nvSpPr>
        <p:spPr bwMode="auto">
          <a:xfrm>
            <a:off x="3913189" y="5375275"/>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52" name="Straight Arrow Connector 51"/>
          <p:cNvCxnSpPr/>
          <p:nvPr/>
        </p:nvCxnSpPr>
        <p:spPr>
          <a:xfrm rot="16200000" flipV="1">
            <a:off x="4045745" y="5579270"/>
            <a:ext cx="600075" cy="1587"/>
          </a:xfrm>
          <a:prstGeom prst="straightConnector1">
            <a:avLst/>
          </a:prstGeom>
          <a:ln>
            <a:solidFill>
              <a:srgbClr val="008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492875" y="5594350"/>
            <a:ext cx="260350" cy="1588"/>
          </a:xfrm>
          <a:prstGeom prst="straightConnector1">
            <a:avLst/>
          </a:prstGeom>
          <a:ln>
            <a:solidFill>
              <a:schemeClr val="accent4">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9540" name="TextBox 53"/>
          <p:cNvSpPr txBox="1">
            <a:spLocks noChangeArrowheads="1"/>
          </p:cNvSpPr>
          <p:nvPr/>
        </p:nvSpPr>
        <p:spPr bwMode="auto">
          <a:xfrm>
            <a:off x="4640264" y="5360988"/>
            <a:ext cx="75882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and </a:t>
            </a:r>
          </a:p>
        </p:txBody>
      </p:sp>
      <p:sp>
        <p:nvSpPr>
          <p:cNvPr id="149541" name="TextBox 54"/>
          <p:cNvSpPr txBox="1">
            <a:spLocks noChangeArrowheads="1"/>
          </p:cNvSpPr>
          <p:nvPr/>
        </p:nvSpPr>
        <p:spPr bwMode="auto">
          <a:xfrm>
            <a:off x="5505451" y="5365750"/>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X</a:t>
            </a:r>
          </a:p>
        </p:txBody>
      </p:sp>
      <p:sp>
        <p:nvSpPr>
          <p:cNvPr id="149542" name="TextBox 55"/>
          <p:cNvSpPr txBox="1">
            <a:spLocks noChangeArrowheads="1"/>
          </p:cNvSpPr>
          <p:nvPr/>
        </p:nvSpPr>
        <p:spPr bwMode="auto">
          <a:xfrm>
            <a:off x="6107114" y="5368925"/>
            <a:ext cx="561975"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Y</a:t>
            </a:r>
          </a:p>
        </p:txBody>
      </p:sp>
      <p:cxnSp>
        <p:nvCxnSpPr>
          <p:cNvPr id="57" name="Straight Arrow Connector 56"/>
          <p:cNvCxnSpPr/>
          <p:nvPr/>
        </p:nvCxnSpPr>
        <p:spPr>
          <a:xfrm rot="5400000" flipV="1">
            <a:off x="5699920" y="5582445"/>
            <a:ext cx="601663" cy="3175"/>
          </a:xfrm>
          <a:prstGeom prst="straightConnector1">
            <a:avLst/>
          </a:prstGeom>
          <a:ln>
            <a:solidFill>
              <a:srgbClr val="008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9544" name="TextBox 58"/>
          <p:cNvSpPr txBox="1">
            <a:spLocks noChangeArrowheads="1"/>
          </p:cNvSpPr>
          <p:nvPr/>
        </p:nvSpPr>
        <p:spPr bwMode="auto">
          <a:xfrm>
            <a:off x="2103438" y="5362575"/>
            <a:ext cx="984250" cy="400050"/>
          </a:xfrm>
          <a:prstGeom prst="rect">
            <a:avLst/>
          </a:prstGeom>
          <a:noFill/>
          <a:ln w="9525">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When:</a:t>
            </a:r>
          </a:p>
        </p:txBody>
      </p:sp>
      <p:cxnSp>
        <p:nvCxnSpPr>
          <p:cNvPr id="66" name="Straight Arrow Connector 65"/>
          <p:cNvCxnSpPr/>
          <p:nvPr/>
        </p:nvCxnSpPr>
        <p:spPr>
          <a:xfrm>
            <a:off x="3698875" y="5581650"/>
            <a:ext cx="260350" cy="1588"/>
          </a:xfrm>
          <a:prstGeom prst="straightConnector1">
            <a:avLst/>
          </a:prstGeom>
          <a:ln>
            <a:solidFill>
              <a:schemeClr val="accent4">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9546" name="Text Box 17"/>
          <p:cNvSpPr txBox="1">
            <a:spLocks noChangeArrowheads="1"/>
          </p:cNvSpPr>
          <p:nvPr/>
        </p:nvSpPr>
        <p:spPr bwMode="auto">
          <a:xfrm>
            <a:off x="9158288" y="2006601"/>
            <a:ext cx="1244600" cy="309563"/>
          </a:xfrm>
          <a:prstGeom prst="rect">
            <a:avLst/>
          </a:prstGeom>
          <a:noFill/>
          <a:ln w="9525" algn="ctr">
            <a:noFill/>
            <a:miter lim="800000"/>
            <a:headEnd/>
            <a:tailEnd/>
          </a:ln>
        </p:spPr>
        <p:txBody>
          <a:bodyPr wrap="none" lIns="90000" tIns="46800" rIns="90000" bIns="46800">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r &gt;0, up to +1</a:t>
            </a:r>
          </a:p>
        </p:txBody>
      </p:sp>
      <p:sp>
        <p:nvSpPr>
          <p:cNvPr id="149547" name="Text Box 17"/>
          <p:cNvSpPr txBox="1">
            <a:spLocks noChangeArrowheads="1"/>
          </p:cNvSpPr>
          <p:nvPr/>
        </p:nvSpPr>
        <p:spPr bwMode="auto">
          <a:xfrm>
            <a:off x="9115425" y="3230563"/>
            <a:ext cx="1428750" cy="309562"/>
          </a:xfrm>
          <a:prstGeom prst="rect">
            <a:avLst/>
          </a:prstGeom>
          <a:noFill/>
          <a:ln w="9525" algn="ctr">
            <a:noFill/>
            <a:miter lim="800000"/>
            <a:headEnd/>
            <a:tailEnd/>
          </a:ln>
        </p:spPr>
        <p:txBody>
          <a:bodyPr wrap="none" lIns="90000" tIns="46800" rIns="90000" bIns="46800">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r &lt;0, down to -1</a:t>
            </a:r>
          </a:p>
        </p:txBody>
      </p:sp>
      <p:sp>
        <p:nvSpPr>
          <p:cNvPr id="149548" name="Text Box 18"/>
          <p:cNvSpPr txBox="1">
            <a:spLocks noChangeArrowheads="1"/>
          </p:cNvSpPr>
          <p:nvPr/>
        </p:nvSpPr>
        <p:spPr bwMode="auto">
          <a:xfrm>
            <a:off x="2074864" y="4087813"/>
            <a:ext cx="5076825" cy="309562"/>
          </a:xfrm>
          <a:prstGeom prst="rect">
            <a:avLst/>
          </a:prstGeom>
          <a:noFill/>
          <a:ln w="9525" algn="ctr">
            <a:noFill/>
            <a:miter lim="800000"/>
            <a:headEnd/>
            <a:tailEnd/>
          </a:ln>
        </p:spPr>
        <p:txBody>
          <a:bodyPr wrap="none" lIns="90000" tIns="46800" rIns="90000" bIns="46800">
            <a:spAutoFit/>
          </a:bodyPr>
          <a:lstStyle/>
          <a:p>
            <a:pPr fontAlgn="base">
              <a:spcBef>
                <a:spcPct val="0"/>
              </a:spcBef>
              <a:spcAft>
                <a:spcPct val="0"/>
              </a:spcAft>
            </a:pPr>
            <a:r>
              <a:rPr lang="en-GB" sz="1400">
                <a:solidFill>
                  <a:srgbClr val="FF0000"/>
                </a:solidFill>
                <a:latin typeface="Arial" charset="0"/>
                <a:ea typeface="Arial Unicode MS" pitchFamily="34" charset="-128"/>
                <a:cs typeface="Arial Unicode MS" pitchFamily="34" charset="-128"/>
              </a:rPr>
              <a:t>Negative correlation,  r is below 0 and down to minimum of -1 </a:t>
            </a:r>
          </a:p>
        </p:txBody>
      </p:sp>
      <p:sp>
        <p:nvSpPr>
          <p:cNvPr id="149549" name="Text Box 17"/>
          <p:cNvSpPr txBox="1">
            <a:spLocks noChangeArrowheads="1"/>
          </p:cNvSpPr>
          <p:nvPr/>
        </p:nvSpPr>
        <p:spPr bwMode="auto">
          <a:xfrm>
            <a:off x="9383714" y="4962525"/>
            <a:ext cx="542925" cy="311150"/>
          </a:xfrm>
          <a:prstGeom prst="rect">
            <a:avLst/>
          </a:prstGeom>
          <a:noFill/>
          <a:ln w="9525" algn="ctr">
            <a:noFill/>
            <a:miter lim="800000"/>
            <a:headEnd/>
            <a:tailEnd/>
          </a:ln>
        </p:spPr>
        <p:txBody>
          <a:bodyPr wrap="none" lIns="90000" tIns="46800" rIns="90000" bIns="46800">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r = 0</a:t>
            </a:r>
          </a:p>
        </p:txBody>
      </p:sp>
      <p:sp>
        <p:nvSpPr>
          <p:cNvPr id="149550" name="Text Box 18"/>
          <p:cNvSpPr txBox="1">
            <a:spLocks noChangeArrowheads="1"/>
          </p:cNvSpPr>
          <p:nvPr/>
        </p:nvSpPr>
        <p:spPr bwMode="auto">
          <a:xfrm>
            <a:off x="2124076" y="5924550"/>
            <a:ext cx="3313113" cy="311150"/>
          </a:xfrm>
          <a:prstGeom prst="rect">
            <a:avLst/>
          </a:prstGeom>
          <a:noFill/>
          <a:ln w="9525" algn="ctr">
            <a:noFill/>
            <a:miter lim="800000"/>
            <a:headEnd/>
            <a:tailEnd/>
          </a:ln>
        </p:spPr>
        <p:txBody>
          <a:bodyPr wrap="none" lIns="90000" tIns="46800" rIns="90000" bIns="46800">
            <a:spAutoFit/>
          </a:bodyPr>
          <a:lstStyle/>
          <a:p>
            <a:pPr fontAlgn="base">
              <a:spcBef>
                <a:spcPct val="0"/>
              </a:spcBef>
              <a:spcAft>
                <a:spcPct val="0"/>
              </a:spcAft>
            </a:pPr>
            <a:r>
              <a:rPr lang="en-GB" sz="1400">
                <a:solidFill>
                  <a:srgbClr val="FF0000"/>
                </a:solidFill>
                <a:latin typeface="Arial" charset="0"/>
                <a:ea typeface="Arial Unicode MS" pitchFamily="34" charset="-128"/>
                <a:cs typeface="Arial Unicode MS" pitchFamily="34" charset="-128"/>
              </a:rPr>
              <a:t>No correlation,  r is 0 (or close to zero)</a:t>
            </a:r>
          </a:p>
        </p:txBody>
      </p:sp>
    </p:spTree>
    <p:extLst>
      <p:ext uri="{BB962C8B-B14F-4D97-AF65-F5344CB8AC3E}">
        <p14:creationId xmlns:p14="http://schemas.microsoft.com/office/powerpoint/2010/main" val="37529219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gray">
          <a:xfrm>
            <a:off x="1938338" y="280988"/>
            <a:ext cx="7726362"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Rules of thumb: Correlation strength</a:t>
            </a:r>
          </a:p>
        </p:txBody>
      </p:sp>
      <p:graphicFrame>
        <p:nvGraphicFramePr>
          <p:cNvPr id="20482" name="Chart 5"/>
          <p:cNvGraphicFramePr>
            <a:graphicFrameLocks/>
          </p:cNvGraphicFramePr>
          <p:nvPr/>
        </p:nvGraphicFramePr>
        <p:xfrm>
          <a:off x="2438400" y="1397000"/>
          <a:ext cx="7289800" cy="4216400"/>
        </p:xfrm>
        <a:graphic>
          <a:graphicData uri="http://schemas.openxmlformats.org/presentationml/2006/ole">
            <mc:AlternateContent xmlns:mc="http://schemas.openxmlformats.org/markup-compatibility/2006">
              <mc:Choice xmlns:v="urn:schemas-microsoft-com:vml" Requires="v">
                <p:oleObj spid="_x0000_s21514" r:id="rId4" imgW="7291448" imgH="4218798" progId="Excel.Sheet.8">
                  <p:embed/>
                </p:oleObj>
              </mc:Choice>
              <mc:Fallback>
                <p:oleObj r:id="rId4" imgW="7291448" imgH="4218798" progId="Excel.Sheet.8">
                  <p:embed/>
                  <p:pic>
                    <p:nvPicPr>
                      <p:cNvPr id="20482" name="Char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397000"/>
                        <a:ext cx="7289800" cy="421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Table 9"/>
          <p:cNvGraphicFramePr>
            <a:graphicFrameLocks noGrp="1"/>
          </p:cNvGraphicFramePr>
          <p:nvPr/>
        </p:nvGraphicFramePr>
        <p:xfrm>
          <a:off x="1809750" y="1778000"/>
          <a:ext cx="882650" cy="3657598"/>
        </p:xfrm>
        <a:graphic>
          <a:graphicData uri="http://schemas.openxmlformats.org/drawingml/2006/table">
            <a:tbl>
              <a:tblPr/>
              <a:tblGrid>
                <a:gridCol w="882650">
                  <a:extLst>
                    <a:ext uri="{9D8B030D-6E8A-4147-A177-3AD203B41FA5}">
                      <a16:colId xmlns:a16="http://schemas.microsoft.com/office/drawing/2014/main" val="20000"/>
                    </a:ext>
                  </a:extLst>
                </a:gridCol>
              </a:tblGrid>
              <a:tr h="261257">
                <a:tc>
                  <a:txBody>
                    <a:bodyPr/>
                    <a:lstStyle/>
                    <a:p>
                      <a:pPr algn="l" fontAlgn="b"/>
                      <a:r>
                        <a:rPr lang="en-GB" sz="1200" b="0" i="0" u="none" strike="noStrike" dirty="0">
                          <a:solidFill>
                            <a:srgbClr val="000000"/>
                          </a:solidFill>
                          <a:latin typeface="Arial"/>
                        </a:rPr>
                        <a:t>Attribute 1</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0"/>
                  </a:ext>
                </a:extLst>
              </a:tr>
              <a:tr h="261257">
                <a:tc>
                  <a:txBody>
                    <a:bodyPr/>
                    <a:lstStyle/>
                    <a:p>
                      <a:pPr algn="l" fontAlgn="b"/>
                      <a:r>
                        <a:rPr lang="en-GB" sz="1200" b="0" i="0" u="none" strike="noStrike" dirty="0">
                          <a:solidFill>
                            <a:srgbClr val="000000"/>
                          </a:solidFill>
                          <a:latin typeface="Arial"/>
                        </a:rPr>
                        <a:t>Attribute 2</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1"/>
                  </a:ext>
                </a:extLst>
              </a:tr>
              <a:tr h="261257">
                <a:tc>
                  <a:txBody>
                    <a:bodyPr/>
                    <a:lstStyle/>
                    <a:p>
                      <a:pPr algn="l" fontAlgn="b"/>
                      <a:r>
                        <a:rPr lang="en-GB" sz="1200" b="0" i="0" u="none" strike="noStrike">
                          <a:solidFill>
                            <a:srgbClr val="000000"/>
                          </a:solidFill>
                          <a:latin typeface="Arial"/>
                        </a:rPr>
                        <a:t>Attribute 3</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2"/>
                  </a:ext>
                </a:extLst>
              </a:tr>
              <a:tr h="261257">
                <a:tc>
                  <a:txBody>
                    <a:bodyPr/>
                    <a:lstStyle/>
                    <a:p>
                      <a:pPr algn="l" fontAlgn="b"/>
                      <a:r>
                        <a:rPr lang="en-GB" sz="1200" b="0" i="0" u="none" strike="noStrike" dirty="0">
                          <a:solidFill>
                            <a:srgbClr val="000000"/>
                          </a:solidFill>
                          <a:latin typeface="Arial"/>
                        </a:rPr>
                        <a:t>Attribute 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3"/>
                  </a:ext>
                </a:extLst>
              </a:tr>
              <a:tr h="261257">
                <a:tc>
                  <a:txBody>
                    <a:bodyPr/>
                    <a:lstStyle/>
                    <a:p>
                      <a:pPr algn="l" fontAlgn="b"/>
                      <a:r>
                        <a:rPr lang="en-GB" sz="1200" b="0" i="0" u="none" strike="noStrike" dirty="0">
                          <a:solidFill>
                            <a:srgbClr val="000000"/>
                          </a:solidFill>
                          <a:latin typeface="Arial"/>
                        </a:rPr>
                        <a:t>Attribute 5</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4"/>
                  </a:ext>
                </a:extLst>
              </a:tr>
              <a:tr h="261257">
                <a:tc>
                  <a:txBody>
                    <a:bodyPr/>
                    <a:lstStyle/>
                    <a:p>
                      <a:pPr algn="l" fontAlgn="b"/>
                      <a:r>
                        <a:rPr lang="en-GB" sz="1200" b="0" i="0" u="none" strike="noStrike" dirty="0">
                          <a:solidFill>
                            <a:srgbClr val="000000"/>
                          </a:solidFill>
                          <a:latin typeface="Arial"/>
                        </a:rPr>
                        <a:t>Attribute 6</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5"/>
                  </a:ext>
                </a:extLst>
              </a:tr>
              <a:tr h="261257">
                <a:tc>
                  <a:txBody>
                    <a:bodyPr/>
                    <a:lstStyle/>
                    <a:p>
                      <a:pPr algn="l" fontAlgn="b"/>
                      <a:r>
                        <a:rPr lang="en-GB" sz="1200" b="0" i="0" u="none" strike="noStrike" dirty="0">
                          <a:solidFill>
                            <a:srgbClr val="000000"/>
                          </a:solidFill>
                          <a:latin typeface="Arial"/>
                        </a:rPr>
                        <a:t>Attribute 7</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6"/>
                  </a:ext>
                </a:extLst>
              </a:tr>
              <a:tr h="261257">
                <a:tc>
                  <a:txBody>
                    <a:bodyPr/>
                    <a:lstStyle/>
                    <a:p>
                      <a:pPr algn="l" fontAlgn="b"/>
                      <a:r>
                        <a:rPr lang="en-GB" sz="1200" b="0" i="0" u="none" strike="noStrike" dirty="0">
                          <a:solidFill>
                            <a:srgbClr val="000000"/>
                          </a:solidFill>
                          <a:latin typeface="Arial"/>
                        </a:rPr>
                        <a:t>Attribute 8</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7"/>
                  </a:ext>
                </a:extLst>
              </a:tr>
              <a:tr h="261257">
                <a:tc>
                  <a:txBody>
                    <a:bodyPr/>
                    <a:lstStyle/>
                    <a:p>
                      <a:pPr algn="l" fontAlgn="b"/>
                      <a:r>
                        <a:rPr lang="en-GB" sz="1200" b="0" i="0" u="none" strike="noStrike" dirty="0">
                          <a:solidFill>
                            <a:srgbClr val="000000"/>
                          </a:solidFill>
                          <a:latin typeface="Arial"/>
                        </a:rPr>
                        <a:t>Attribute 9</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8"/>
                  </a:ext>
                </a:extLst>
              </a:tr>
              <a:tr h="261257">
                <a:tc>
                  <a:txBody>
                    <a:bodyPr/>
                    <a:lstStyle/>
                    <a:p>
                      <a:pPr algn="l" fontAlgn="b"/>
                      <a:r>
                        <a:rPr lang="en-GB" sz="1200" b="0" i="0" u="none" strike="noStrike" dirty="0">
                          <a:solidFill>
                            <a:srgbClr val="000000"/>
                          </a:solidFill>
                          <a:latin typeface="Arial"/>
                        </a:rPr>
                        <a:t>Attribute 10</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09"/>
                  </a:ext>
                </a:extLst>
              </a:tr>
              <a:tr h="261257">
                <a:tc>
                  <a:txBody>
                    <a:bodyPr/>
                    <a:lstStyle/>
                    <a:p>
                      <a:pPr algn="l" fontAlgn="b"/>
                      <a:r>
                        <a:rPr lang="en-GB" sz="1200" b="0" i="0" u="none" strike="noStrike" dirty="0">
                          <a:solidFill>
                            <a:srgbClr val="000000"/>
                          </a:solidFill>
                          <a:latin typeface="Arial"/>
                        </a:rPr>
                        <a:t>Attribute 11</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10"/>
                  </a:ext>
                </a:extLst>
              </a:tr>
              <a:tr h="261257">
                <a:tc>
                  <a:txBody>
                    <a:bodyPr/>
                    <a:lstStyle/>
                    <a:p>
                      <a:pPr algn="l" fontAlgn="b"/>
                      <a:r>
                        <a:rPr lang="en-GB" sz="1200" b="0" i="0" u="none" strike="noStrike" dirty="0">
                          <a:solidFill>
                            <a:srgbClr val="000000"/>
                          </a:solidFill>
                          <a:latin typeface="Arial"/>
                        </a:rPr>
                        <a:t>Attribute 12</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11"/>
                  </a:ext>
                </a:extLst>
              </a:tr>
              <a:tr h="261257">
                <a:tc>
                  <a:txBody>
                    <a:bodyPr/>
                    <a:lstStyle/>
                    <a:p>
                      <a:pPr algn="l" fontAlgn="b"/>
                      <a:r>
                        <a:rPr lang="en-GB" sz="1200" b="0" i="0" u="none" strike="noStrike" dirty="0">
                          <a:solidFill>
                            <a:srgbClr val="000000"/>
                          </a:solidFill>
                          <a:latin typeface="Arial"/>
                        </a:rPr>
                        <a:t>Attribute 13</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12"/>
                  </a:ext>
                </a:extLst>
              </a:tr>
              <a:tr h="261257">
                <a:tc>
                  <a:txBody>
                    <a:bodyPr/>
                    <a:lstStyle/>
                    <a:p>
                      <a:pPr algn="l" fontAlgn="b"/>
                      <a:r>
                        <a:rPr lang="en-GB" sz="1200" b="0" i="0" u="none" strike="noStrike" dirty="0">
                          <a:solidFill>
                            <a:srgbClr val="000000"/>
                          </a:solidFill>
                          <a:latin typeface="Arial"/>
                        </a:rPr>
                        <a:t>Attribute 14</a:t>
                      </a:r>
                    </a:p>
                  </a:txBody>
                  <a:tcPr marL="0" marR="0" marT="0" marB="0" anchor="b">
                    <a:lnL>
                      <a:noFill/>
                    </a:lnL>
                    <a:lnR>
                      <a:noFill/>
                    </a:lnR>
                    <a:lnT>
                      <a:noFill/>
                    </a:lnT>
                    <a:lnB>
                      <a:noFill/>
                    </a:lnB>
                    <a:solidFill>
                      <a:schemeClr val="bg1"/>
                    </a:solidFill>
                  </a:tcPr>
                </a:tc>
                <a:extLst>
                  <a:ext uri="{0D108BD9-81ED-4DB2-BD59-A6C34878D82A}">
                    <a16:rowId xmlns:a16="http://schemas.microsoft.com/office/drawing/2014/main" val="10013"/>
                  </a:ext>
                </a:extLst>
              </a:tr>
            </a:tbl>
          </a:graphicData>
        </a:graphic>
      </p:graphicFrame>
      <p:sp>
        <p:nvSpPr>
          <p:cNvPr id="14" name="Rectangle 13"/>
          <p:cNvSpPr/>
          <p:nvPr/>
        </p:nvSpPr>
        <p:spPr>
          <a:xfrm>
            <a:off x="2717800" y="1841501"/>
            <a:ext cx="5118100" cy="3686175"/>
          </a:xfrm>
          <a:prstGeom prst="rect">
            <a:avLst/>
          </a:prstGeom>
          <a:solidFill>
            <a:schemeClr val="bg1">
              <a:alpha val="4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GB" sz="2400">
              <a:solidFill>
                <a:srgbClr val="FFFFFF"/>
              </a:solidFill>
              <a:latin typeface="Arial"/>
              <a:ea typeface="Arial Unicode MS"/>
              <a:cs typeface="Arial Unicode MS"/>
            </a:endParaRPr>
          </a:p>
        </p:txBody>
      </p:sp>
      <p:sp>
        <p:nvSpPr>
          <p:cNvPr id="13" name="Rectangle 12"/>
          <p:cNvSpPr/>
          <p:nvPr/>
        </p:nvSpPr>
        <p:spPr>
          <a:xfrm>
            <a:off x="3568700" y="1841501"/>
            <a:ext cx="3416300" cy="3686175"/>
          </a:xfrm>
          <a:prstGeom prst="rect">
            <a:avLst/>
          </a:prstGeom>
          <a:solidFill>
            <a:schemeClr val="bg1">
              <a:alpha val="4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GB" sz="2400">
              <a:solidFill>
                <a:srgbClr val="FFFFFF"/>
              </a:solidFill>
              <a:latin typeface="Arial"/>
              <a:ea typeface="Arial Unicode MS"/>
              <a:cs typeface="Arial Unicode MS"/>
            </a:endParaRPr>
          </a:p>
        </p:txBody>
      </p:sp>
      <p:sp>
        <p:nvSpPr>
          <p:cNvPr id="11" name="Rectangle 10"/>
          <p:cNvSpPr/>
          <p:nvPr/>
        </p:nvSpPr>
        <p:spPr>
          <a:xfrm>
            <a:off x="4419600" y="1841501"/>
            <a:ext cx="1701800" cy="3686175"/>
          </a:xfrm>
          <a:prstGeom prst="rect">
            <a:avLst/>
          </a:prstGeom>
          <a:solidFill>
            <a:schemeClr val="bg1">
              <a:alpha val="4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GB" sz="2400">
              <a:solidFill>
                <a:srgbClr val="FFFFFF"/>
              </a:solidFill>
              <a:latin typeface="Arial"/>
              <a:ea typeface="Arial Unicode MS"/>
              <a:cs typeface="Arial Unicode MS"/>
            </a:endParaRPr>
          </a:p>
        </p:txBody>
      </p:sp>
      <p:sp>
        <p:nvSpPr>
          <p:cNvPr id="16" name="TextBox 15"/>
          <p:cNvSpPr txBox="1"/>
          <p:nvPr/>
        </p:nvSpPr>
        <p:spPr>
          <a:xfrm>
            <a:off x="4448176" y="1143001"/>
            <a:ext cx="1647825" cy="276225"/>
          </a:xfrm>
          <a:prstGeom prst="rect">
            <a:avLst/>
          </a:prstGeom>
          <a:solidFill>
            <a:schemeClr val="bg1">
              <a:lumMod val="95000"/>
            </a:schemeClr>
          </a:solidFill>
        </p:spPr>
        <p:txBody>
          <a:bodyPr>
            <a:spAutoFit/>
          </a:bodyPr>
          <a:lstStyle/>
          <a:p>
            <a:pPr algn="ctr" fontAlgn="base">
              <a:spcBef>
                <a:spcPct val="0"/>
              </a:spcBef>
              <a:spcAft>
                <a:spcPct val="0"/>
              </a:spcAft>
              <a:defRPr/>
            </a:pPr>
            <a:r>
              <a:rPr lang="en-GB" sz="1200" dirty="0">
                <a:solidFill>
                  <a:srgbClr val="004E69"/>
                </a:solidFill>
                <a:latin typeface="Arial" charset="0"/>
                <a:ea typeface="Arial Unicode MS" pitchFamily="34" charset="-128"/>
                <a:cs typeface="Arial Unicode MS" pitchFamily="34" charset="-128"/>
              </a:rPr>
              <a:t>Negligible</a:t>
            </a:r>
          </a:p>
        </p:txBody>
      </p:sp>
      <p:sp>
        <p:nvSpPr>
          <p:cNvPr id="17" name="TextBox 16"/>
          <p:cNvSpPr txBox="1"/>
          <p:nvPr/>
        </p:nvSpPr>
        <p:spPr>
          <a:xfrm>
            <a:off x="6108700" y="1143001"/>
            <a:ext cx="863600" cy="276225"/>
          </a:xfrm>
          <a:prstGeom prst="rect">
            <a:avLst/>
          </a:prstGeom>
          <a:solidFill>
            <a:schemeClr val="bg1">
              <a:lumMod val="85000"/>
            </a:schemeClr>
          </a:solidFill>
        </p:spPr>
        <p:txBody>
          <a:bodyPr>
            <a:spAutoFit/>
          </a:bodyPr>
          <a:lstStyle/>
          <a:p>
            <a:pPr algn="ctr" fontAlgn="base">
              <a:spcBef>
                <a:spcPct val="0"/>
              </a:spcBef>
              <a:spcAft>
                <a:spcPct val="0"/>
              </a:spcAft>
              <a:defRPr/>
            </a:pPr>
            <a:r>
              <a:rPr lang="en-GB" sz="1200" dirty="0">
                <a:solidFill>
                  <a:srgbClr val="004E69"/>
                </a:solidFill>
                <a:latin typeface="Arial" charset="0"/>
                <a:ea typeface="Arial Unicode MS" pitchFamily="34" charset="-128"/>
                <a:cs typeface="Arial Unicode MS" pitchFamily="34" charset="-128"/>
              </a:rPr>
              <a:t>Mild</a:t>
            </a:r>
          </a:p>
        </p:txBody>
      </p:sp>
      <p:sp>
        <p:nvSpPr>
          <p:cNvPr id="18" name="TextBox 17"/>
          <p:cNvSpPr txBox="1"/>
          <p:nvPr/>
        </p:nvSpPr>
        <p:spPr>
          <a:xfrm>
            <a:off x="6985000" y="1143001"/>
            <a:ext cx="863600" cy="276225"/>
          </a:xfrm>
          <a:prstGeom prst="rect">
            <a:avLst/>
          </a:prstGeom>
          <a:solidFill>
            <a:schemeClr val="bg1">
              <a:lumMod val="75000"/>
            </a:schemeClr>
          </a:solidFill>
        </p:spPr>
        <p:txBody>
          <a:bodyPr>
            <a:spAutoFit/>
          </a:bodyPr>
          <a:lstStyle/>
          <a:p>
            <a:pPr algn="ctr" fontAlgn="base">
              <a:spcBef>
                <a:spcPct val="0"/>
              </a:spcBef>
              <a:spcAft>
                <a:spcPct val="0"/>
              </a:spcAft>
              <a:defRPr/>
            </a:pPr>
            <a:r>
              <a:rPr lang="en-GB" sz="1200" dirty="0">
                <a:solidFill>
                  <a:srgbClr val="004E69"/>
                </a:solidFill>
                <a:latin typeface="Arial" charset="0"/>
                <a:ea typeface="Arial Unicode MS" pitchFamily="34" charset="-128"/>
                <a:cs typeface="Arial Unicode MS" pitchFamily="34" charset="-128"/>
              </a:rPr>
              <a:t>Moderate</a:t>
            </a:r>
          </a:p>
        </p:txBody>
      </p:sp>
      <p:sp>
        <p:nvSpPr>
          <p:cNvPr id="19" name="TextBox 18"/>
          <p:cNvSpPr txBox="1"/>
          <p:nvPr/>
        </p:nvSpPr>
        <p:spPr>
          <a:xfrm>
            <a:off x="7861300" y="1143001"/>
            <a:ext cx="1689100" cy="276225"/>
          </a:xfrm>
          <a:prstGeom prst="rect">
            <a:avLst/>
          </a:prstGeom>
          <a:solidFill>
            <a:schemeClr val="bg1">
              <a:lumMod val="65000"/>
            </a:schemeClr>
          </a:solidFill>
        </p:spPr>
        <p:txBody>
          <a:bodyPr>
            <a:spAutoFit/>
          </a:bodyPr>
          <a:lstStyle/>
          <a:p>
            <a:pPr algn="ctr" fontAlgn="base">
              <a:spcBef>
                <a:spcPct val="0"/>
              </a:spcBef>
              <a:spcAft>
                <a:spcPct val="0"/>
              </a:spcAft>
              <a:defRPr/>
            </a:pPr>
            <a:r>
              <a:rPr lang="en-GB" sz="1200" dirty="0">
                <a:solidFill>
                  <a:srgbClr val="FFFFFF"/>
                </a:solidFill>
                <a:latin typeface="Arial" charset="0"/>
                <a:ea typeface="Arial Unicode MS" pitchFamily="34" charset="-128"/>
                <a:cs typeface="Arial Unicode MS" pitchFamily="34" charset="-128"/>
              </a:rPr>
              <a:t>Strong</a:t>
            </a:r>
          </a:p>
        </p:txBody>
      </p:sp>
      <p:sp>
        <p:nvSpPr>
          <p:cNvPr id="20" name="TextBox 19"/>
          <p:cNvSpPr txBox="1"/>
          <p:nvPr/>
        </p:nvSpPr>
        <p:spPr>
          <a:xfrm>
            <a:off x="3568700" y="1143001"/>
            <a:ext cx="863600" cy="276225"/>
          </a:xfrm>
          <a:prstGeom prst="rect">
            <a:avLst/>
          </a:prstGeom>
          <a:solidFill>
            <a:schemeClr val="bg1">
              <a:lumMod val="85000"/>
            </a:schemeClr>
          </a:solidFill>
        </p:spPr>
        <p:txBody>
          <a:bodyPr>
            <a:spAutoFit/>
          </a:bodyPr>
          <a:lstStyle/>
          <a:p>
            <a:pPr algn="ctr" fontAlgn="base">
              <a:spcBef>
                <a:spcPct val="0"/>
              </a:spcBef>
              <a:spcAft>
                <a:spcPct val="0"/>
              </a:spcAft>
              <a:defRPr/>
            </a:pPr>
            <a:r>
              <a:rPr lang="en-GB" sz="1200" dirty="0">
                <a:solidFill>
                  <a:srgbClr val="004E69"/>
                </a:solidFill>
                <a:latin typeface="Arial" charset="0"/>
                <a:ea typeface="Arial Unicode MS" pitchFamily="34" charset="-128"/>
                <a:cs typeface="Arial Unicode MS" pitchFamily="34" charset="-128"/>
              </a:rPr>
              <a:t>Mild</a:t>
            </a:r>
          </a:p>
        </p:txBody>
      </p:sp>
      <p:sp>
        <p:nvSpPr>
          <p:cNvPr id="21" name="TextBox 20"/>
          <p:cNvSpPr txBox="1"/>
          <p:nvPr/>
        </p:nvSpPr>
        <p:spPr>
          <a:xfrm>
            <a:off x="2692400" y="1143001"/>
            <a:ext cx="863600" cy="276225"/>
          </a:xfrm>
          <a:prstGeom prst="rect">
            <a:avLst/>
          </a:prstGeom>
          <a:solidFill>
            <a:schemeClr val="bg1">
              <a:lumMod val="75000"/>
            </a:schemeClr>
          </a:solidFill>
        </p:spPr>
        <p:txBody>
          <a:bodyPr>
            <a:spAutoFit/>
          </a:bodyPr>
          <a:lstStyle/>
          <a:p>
            <a:pPr algn="ctr" fontAlgn="base">
              <a:spcBef>
                <a:spcPct val="0"/>
              </a:spcBef>
              <a:spcAft>
                <a:spcPct val="0"/>
              </a:spcAft>
              <a:defRPr/>
            </a:pPr>
            <a:r>
              <a:rPr lang="en-GB" sz="1200" dirty="0">
                <a:solidFill>
                  <a:srgbClr val="004E69"/>
                </a:solidFill>
                <a:latin typeface="Arial" charset="0"/>
                <a:ea typeface="Arial Unicode MS" pitchFamily="34" charset="-128"/>
                <a:cs typeface="Arial Unicode MS" pitchFamily="34" charset="-128"/>
              </a:rPr>
              <a:t>Moderate</a:t>
            </a:r>
          </a:p>
        </p:txBody>
      </p:sp>
      <p:sp>
        <p:nvSpPr>
          <p:cNvPr id="20508" name="Rectangle 2"/>
          <p:cNvSpPr>
            <a:spLocks noChangeArrowheads="1"/>
          </p:cNvSpPr>
          <p:nvPr/>
        </p:nvSpPr>
        <p:spPr bwMode="auto">
          <a:xfrm>
            <a:off x="1828800" y="5764214"/>
            <a:ext cx="8369300" cy="839787"/>
          </a:xfrm>
          <a:prstGeom prst="rect">
            <a:avLst/>
          </a:prstGeom>
          <a:noFill/>
          <a:ln w="9525">
            <a:noFill/>
            <a:miter lim="800000"/>
            <a:headEnd/>
            <a:tailEnd/>
          </a:ln>
        </p:spPr>
        <p:txBody>
          <a:bodyPr lIns="0" tIns="0" rIns="0" bIns="0"/>
          <a:lstStyle/>
          <a:p>
            <a:pPr defTabSz="973138" fontAlgn="base">
              <a:spcBef>
                <a:spcPct val="0"/>
              </a:spcBef>
              <a:spcAft>
                <a:spcPct val="0"/>
              </a:spcAft>
              <a:buClr>
                <a:srgbClr val="FF8923"/>
              </a:buClr>
            </a:pPr>
            <a:r>
              <a:rPr lang="en-GB" sz="2000">
                <a:solidFill>
                  <a:srgbClr val="004E69"/>
                </a:solidFill>
                <a:latin typeface="Arial" charset="0"/>
                <a:ea typeface="Arial Unicode MS" pitchFamily="34" charset="-128"/>
                <a:cs typeface="Arial Unicode MS" pitchFamily="34" charset="-128"/>
              </a:rPr>
              <a:t>A value of </a:t>
            </a:r>
            <a:r>
              <a:rPr lang="en-GB" sz="2000">
                <a:solidFill>
                  <a:srgbClr val="FF0000"/>
                </a:solidFill>
                <a:latin typeface="Arial" charset="0"/>
                <a:ea typeface="Arial Unicode MS" pitchFamily="34" charset="-128"/>
                <a:cs typeface="Arial Unicode MS" pitchFamily="34" charset="-128"/>
              </a:rPr>
              <a:t>r</a:t>
            </a:r>
            <a:r>
              <a:rPr lang="en-GB" sz="2000">
                <a:solidFill>
                  <a:srgbClr val="004E69"/>
                </a:solidFill>
                <a:latin typeface="Arial" charset="0"/>
                <a:ea typeface="Arial Unicode MS" pitchFamily="34" charset="-128"/>
                <a:cs typeface="Arial Unicode MS" pitchFamily="34" charset="-128"/>
              </a:rPr>
              <a:t> below 0.2 is weak or negligible, above 0.2 is mild, above 0.4 is moderate and above 0.6 represents a strong relationship</a:t>
            </a:r>
          </a:p>
        </p:txBody>
      </p:sp>
    </p:spTree>
    <p:extLst>
      <p:ext uri="{BB962C8B-B14F-4D97-AF65-F5344CB8AC3E}">
        <p14:creationId xmlns:p14="http://schemas.microsoft.com/office/powerpoint/2010/main" val="33513523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Discussion (Volume)</a:t>
            </a:r>
          </a:p>
        </p:txBody>
      </p:sp>
      <p:sp>
        <p:nvSpPr>
          <p:cNvPr id="4" name="Content Placeholder 2">
            <a:extLst>
              <a:ext uri="{FF2B5EF4-FFF2-40B4-BE49-F238E27FC236}">
                <a16:creationId xmlns:a16="http://schemas.microsoft.com/office/drawing/2014/main" id="{39ABE64A-A221-4B70-9187-FBAC0FA81B43}"/>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Suppose we have data distributed across 1000 different computers,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How to generate descriptive statistics in parallel</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Frequency, relative frequency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Mean, median, mode, quartiles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Range, IQR, Variance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Detect outliers in parallel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spTree>
    <p:extLst>
      <p:ext uri="{BB962C8B-B14F-4D97-AF65-F5344CB8AC3E}">
        <p14:creationId xmlns:p14="http://schemas.microsoft.com/office/powerpoint/2010/main" val="805900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Discussion 2 (Velocity) </a:t>
            </a:r>
          </a:p>
        </p:txBody>
      </p:sp>
      <p:sp>
        <p:nvSpPr>
          <p:cNvPr id="6" name="Content Placeholder 2">
            <a:extLst>
              <a:ext uri="{FF2B5EF4-FFF2-40B4-BE49-F238E27FC236}">
                <a16:creationId xmlns:a16="http://schemas.microsoft.com/office/drawing/2014/main" id="{28222DF6-381D-4150-AAB0-4D48A939A1F5}"/>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Suppose you have continuous data input for 1000 computers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How to generate descriptive statistics in parallel</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Frequency, relative frequency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Mean, median, mode, quartiles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Range, IQR, Variance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Detect outliers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spTree>
    <p:extLst>
      <p:ext uri="{BB962C8B-B14F-4D97-AF65-F5344CB8AC3E}">
        <p14:creationId xmlns:p14="http://schemas.microsoft.com/office/powerpoint/2010/main" val="13340010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Exercise: Identifying data types</a:t>
            </a:r>
          </a:p>
        </p:txBody>
      </p:sp>
      <p:pic>
        <p:nvPicPr>
          <p:cNvPr id="3" name="Picture 2">
            <a:extLst>
              <a:ext uri="{FF2B5EF4-FFF2-40B4-BE49-F238E27FC236}">
                <a16:creationId xmlns:a16="http://schemas.microsoft.com/office/drawing/2014/main" id="{B7F607F8-0C50-4763-89D5-1DFB5BF64E6A}"/>
              </a:ext>
            </a:extLst>
          </p:cNvPr>
          <p:cNvPicPr>
            <a:picLocks noChangeAspect="1"/>
          </p:cNvPicPr>
          <p:nvPr/>
        </p:nvPicPr>
        <p:blipFill>
          <a:blip r:embed="rId3"/>
          <a:stretch>
            <a:fillRect/>
          </a:stretch>
        </p:blipFill>
        <p:spPr>
          <a:xfrm>
            <a:off x="309838" y="1353932"/>
            <a:ext cx="8085201" cy="356881"/>
          </a:xfrm>
          <a:prstGeom prst="rect">
            <a:avLst/>
          </a:prstGeom>
        </p:spPr>
      </p:pic>
      <p:pic>
        <p:nvPicPr>
          <p:cNvPr id="4" name="Picture 3">
            <a:extLst>
              <a:ext uri="{FF2B5EF4-FFF2-40B4-BE49-F238E27FC236}">
                <a16:creationId xmlns:a16="http://schemas.microsoft.com/office/drawing/2014/main" id="{A2FC262B-8FFF-44B0-8034-60FFC1EBDE5B}"/>
              </a:ext>
            </a:extLst>
          </p:cNvPr>
          <p:cNvPicPr>
            <a:picLocks noChangeAspect="1"/>
          </p:cNvPicPr>
          <p:nvPr/>
        </p:nvPicPr>
        <p:blipFill>
          <a:blip r:embed="rId4"/>
          <a:stretch>
            <a:fillRect/>
          </a:stretch>
        </p:blipFill>
        <p:spPr>
          <a:xfrm>
            <a:off x="309838" y="1945909"/>
            <a:ext cx="6305550" cy="1190625"/>
          </a:xfrm>
          <a:prstGeom prst="rect">
            <a:avLst/>
          </a:prstGeom>
        </p:spPr>
      </p:pic>
      <p:pic>
        <p:nvPicPr>
          <p:cNvPr id="5" name="Picture 4">
            <a:extLst>
              <a:ext uri="{FF2B5EF4-FFF2-40B4-BE49-F238E27FC236}">
                <a16:creationId xmlns:a16="http://schemas.microsoft.com/office/drawing/2014/main" id="{7D374BD9-0C37-488C-9218-BA318F4A4D1B}"/>
              </a:ext>
            </a:extLst>
          </p:cNvPr>
          <p:cNvPicPr>
            <a:picLocks noChangeAspect="1"/>
          </p:cNvPicPr>
          <p:nvPr/>
        </p:nvPicPr>
        <p:blipFill>
          <a:blip r:embed="rId5"/>
          <a:stretch>
            <a:fillRect/>
          </a:stretch>
        </p:blipFill>
        <p:spPr>
          <a:xfrm>
            <a:off x="309838" y="3371629"/>
            <a:ext cx="5936508" cy="394125"/>
          </a:xfrm>
          <a:prstGeom prst="rect">
            <a:avLst/>
          </a:prstGeom>
        </p:spPr>
      </p:pic>
      <p:pic>
        <p:nvPicPr>
          <p:cNvPr id="6" name="Picture 5">
            <a:extLst>
              <a:ext uri="{FF2B5EF4-FFF2-40B4-BE49-F238E27FC236}">
                <a16:creationId xmlns:a16="http://schemas.microsoft.com/office/drawing/2014/main" id="{0E3073E8-C761-4B80-8EE4-371605B7DE2C}"/>
              </a:ext>
            </a:extLst>
          </p:cNvPr>
          <p:cNvPicPr>
            <a:picLocks noChangeAspect="1"/>
          </p:cNvPicPr>
          <p:nvPr/>
        </p:nvPicPr>
        <p:blipFill>
          <a:blip r:embed="rId6"/>
          <a:stretch>
            <a:fillRect/>
          </a:stretch>
        </p:blipFill>
        <p:spPr>
          <a:xfrm>
            <a:off x="328888" y="4133696"/>
            <a:ext cx="6286500" cy="714375"/>
          </a:xfrm>
          <a:prstGeom prst="rect">
            <a:avLst/>
          </a:prstGeom>
        </p:spPr>
      </p:pic>
    </p:spTree>
    <p:extLst>
      <p:ext uri="{BB962C8B-B14F-4D97-AF65-F5344CB8AC3E}">
        <p14:creationId xmlns:p14="http://schemas.microsoft.com/office/powerpoint/2010/main" val="2834298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Discussion 2 (Velocity) </a:t>
            </a:r>
          </a:p>
        </p:txBody>
      </p:sp>
      <p:sp>
        <p:nvSpPr>
          <p:cNvPr id="6" name="Content Placeholder 2">
            <a:extLst>
              <a:ext uri="{FF2B5EF4-FFF2-40B4-BE49-F238E27FC236}">
                <a16:creationId xmlns:a16="http://schemas.microsoft.com/office/drawing/2014/main" id="{28222DF6-381D-4150-AAB0-4D48A939A1F5}"/>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Suppose you have continuous data input for 1000 computers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How to generate descriptive statistics in parallel</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Frequency, relative frequency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Mean, median, mode, quartiles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Range, IQR, Variance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Detect outliers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spTree>
    <p:extLst>
      <p:ext uri="{BB962C8B-B14F-4D97-AF65-F5344CB8AC3E}">
        <p14:creationId xmlns:p14="http://schemas.microsoft.com/office/powerpoint/2010/main" val="269299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QUALITATIVE VARIABLE</a:t>
            </a:r>
          </a:p>
        </p:txBody>
      </p:sp>
      <p:sp>
        <p:nvSpPr>
          <p:cNvPr id="5" name="Content Placeholder 2">
            <a:extLst>
              <a:ext uri="{FF2B5EF4-FFF2-40B4-BE49-F238E27FC236}">
                <a16:creationId xmlns:a16="http://schemas.microsoft.com/office/drawing/2014/main" id="{A159907E-7F88-421B-BE16-61DC6D584ECB}"/>
              </a:ext>
            </a:extLst>
          </p:cNvPr>
          <p:cNvSpPr txBox="1">
            <a:spLocks/>
          </p:cNvSpPr>
          <p:nvPr/>
        </p:nvSpPr>
        <p:spPr>
          <a:xfrm>
            <a:off x="566382" y="136819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tr-TR" sz="3200" b="0" i="0" u="none" strike="noStrike" kern="1200" cap="none" spc="0" normalizeH="0" baseline="0" noProof="0">
                <a:ln>
                  <a:noFill/>
                </a:ln>
                <a:solidFill>
                  <a:sysClr val="windowText" lastClr="000000"/>
                </a:solidFill>
                <a:effectLst/>
                <a:uLnTx/>
                <a:uFillTx/>
                <a:latin typeface="Times"/>
                <a:ea typeface="+mn-ea"/>
                <a:cs typeface="Times"/>
              </a:rPr>
              <a:t>DESCRIBED IN VERBALLY </a:t>
            </a:r>
            <a:r>
              <a:rPr kumimoji="0" lang="tr-TR" sz="3200" b="1" i="0" u="none" strike="noStrike" kern="1200" cap="none" spc="0" normalizeH="0" baseline="0" noProof="0">
                <a:ln>
                  <a:noFill/>
                </a:ln>
                <a:solidFill>
                  <a:sysClr val="windowText" lastClr="000000"/>
                </a:solidFill>
                <a:effectLst/>
                <a:uLnTx/>
                <a:uFillTx/>
                <a:latin typeface="Times"/>
                <a:ea typeface="+mn-ea"/>
                <a:cs typeface="Times"/>
              </a:rPr>
              <a:t>:</a:t>
            </a:r>
            <a:r>
              <a:rPr kumimoji="0" lang="tr-TR" sz="3200" b="1" i="0" u="none" strike="noStrike" kern="1200" cap="none" spc="0" normalizeH="0" baseline="0" noProof="0">
                <a:ln>
                  <a:noFill/>
                </a:ln>
                <a:solidFill>
                  <a:srgbClr val="FF0000"/>
                </a:solidFill>
                <a:effectLst/>
                <a:uLnTx/>
                <a:uFillTx/>
                <a:latin typeface="Times"/>
                <a:ea typeface="+mn-ea"/>
                <a:cs typeface="Times"/>
              </a:rPr>
              <a:t> </a:t>
            </a:r>
            <a:r>
              <a:rPr kumimoji="0" lang="tr-TR" sz="3200" b="0" i="0" u="none" strike="noStrike" kern="1200" cap="none" spc="0" normalizeH="0" baseline="0" noProof="0">
                <a:ln>
                  <a:noFill/>
                </a:ln>
                <a:solidFill>
                  <a:sysClr val="windowText" lastClr="000000"/>
                </a:solidFill>
                <a:effectLst/>
                <a:uLnTx/>
                <a:uFillTx/>
                <a:latin typeface="Times"/>
                <a:ea typeface="+mn-ea"/>
                <a:cs typeface="Times"/>
              </a:rPr>
              <a:t>(Profession, the type of business, the manufacturer of a car etc.)</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tr-TR"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pic>
        <p:nvPicPr>
          <p:cNvPr id="6" name="Picture 5">
            <a:extLst>
              <a:ext uri="{FF2B5EF4-FFF2-40B4-BE49-F238E27FC236}">
                <a16:creationId xmlns:a16="http://schemas.microsoft.com/office/drawing/2014/main" id="{BA0E86B5-78AF-4F85-9ED5-AE1D0D3A21F7}"/>
              </a:ext>
            </a:extLst>
          </p:cNvPr>
          <p:cNvPicPr>
            <a:picLocks noChangeAspect="1"/>
          </p:cNvPicPr>
          <p:nvPr/>
        </p:nvPicPr>
        <p:blipFill>
          <a:blip r:embed="rId3"/>
          <a:stretch>
            <a:fillRect/>
          </a:stretch>
        </p:blipFill>
        <p:spPr>
          <a:xfrm>
            <a:off x="2888393" y="2753823"/>
            <a:ext cx="4048586" cy="3238869"/>
          </a:xfrm>
          <a:prstGeom prst="rect">
            <a:avLst/>
          </a:prstGeom>
        </p:spPr>
      </p:pic>
    </p:spTree>
    <p:extLst>
      <p:ext uri="{BB962C8B-B14F-4D97-AF65-F5344CB8AC3E}">
        <p14:creationId xmlns:p14="http://schemas.microsoft.com/office/powerpoint/2010/main" val="311940698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QUANTITATIVE VARIABLE</a:t>
            </a:r>
          </a:p>
        </p:txBody>
      </p:sp>
      <p:sp>
        <p:nvSpPr>
          <p:cNvPr id="5" name="Content Placeholder 2">
            <a:extLst>
              <a:ext uri="{FF2B5EF4-FFF2-40B4-BE49-F238E27FC236}">
                <a16:creationId xmlns:a16="http://schemas.microsoft.com/office/drawing/2014/main" id="{D6E8358B-5790-426B-8025-9EC713B550CB}"/>
              </a:ext>
            </a:extLst>
          </p:cNvPr>
          <p:cNvSpPr txBox="1">
            <a:spLocks/>
          </p:cNvSpPr>
          <p:nvPr/>
        </p:nvSpPr>
        <p:spPr>
          <a:xfrm>
            <a:off x="539087" y="1540681"/>
            <a:ext cx="8229600" cy="50085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DESCRIBED IN MEANINGFUL NUMERICAL VALUES: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number</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of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children</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in a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family</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number</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of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points</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scored</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in a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game</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weight</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and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height</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of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childern</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investment</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return</a:t>
            </a:r>
            <a:endParaRPr kumimoji="0" lang="tr-TR" sz="2800" b="0" i="0" u="none" strike="noStrike" kern="1200" cap="none" spc="0" normalizeH="0" baseline="0" noProof="0" dirty="0">
              <a:ln>
                <a:noFill/>
              </a:ln>
              <a:solidFill>
                <a:sysClr val="windowText" lastClr="000000"/>
              </a:solidFill>
              <a:effectLst/>
              <a:uLnTx/>
              <a:uFillTx/>
              <a:latin typeface="Times"/>
              <a:ea typeface="+mn-ea"/>
              <a:cs typeface="Times"/>
            </a:endParaRPr>
          </a:p>
        </p:txBody>
      </p:sp>
      <p:pic>
        <p:nvPicPr>
          <p:cNvPr id="6" name="Picture 5">
            <a:extLst>
              <a:ext uri="{FF2B5EF4-FFF2-40B4-BE49-F238E27FC236}">
                <a16:creationId xmlns:a16="http://schemas.microsoft.com/office/drawing/2014/main" id="{307FC154-4FCC-499C-9CBD-3C2603A2F971}"/>
              </a:ext>
            </a:extLst>
          </p:cNvPr>
          <p:cNvPicPr>
            <a:picLocks noChangeAspect="1"/>
          </p:cNvPicPr>
          <p:nvPr/>
        </p:nvPicPr>
        <p:blipFill>
          <a:blip r:embed="rId3"/>
          <a:stretch>
            <a:fillRect/>
          </a:stretch>
        </p:blipFill>
        <p:spPr>
          <a:xfrm>
            <a:off x="7191358" y="2310011"/>
            <a:ext cx="2906721" cy="3674533"/>
          </a:xfrm>
          <a:prstGeom prst="rect">
            <a:avLst/>
          </a:prstGeom>
        </p:spPr>
      </p:pic>
    </p:spTree>
    <p:extLst>
      <p:ext uri="{BB962C8B-B14F-4D97-AF65-F5344CB8AC3E}">
        <p14:creationId xmlns:p14="http://schemas.microsoft.com/office/powerpoint/2010/main" val="30397901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defTabSz="829361"/>
            <a:fld id="{D34AE20F-330F-454C-9011-43B717E650F2}" type="slidenum">
              <a:rPr lang="en-GB" sz="1633" kern="0">
                <a:solidFill>
                  <a:srgbClr val="FFFFFF"/>
                </a:solidFill>
              </a:rPr>
              <a:pPr defTabSz="829361"/>
              <a:t>14</a:t>
            </a:fld>
            <a:endParaRPr lang="en-GB" sz="1633" kern="0" dirty="0">
              <a:solidFill>
                <a:srgbClr val="FFFFFF"/>
              </a:solidFill>
            </a:endParaRPr>
          </a:p>
        </p:txBody>
      </p:sp>
      <p:sp>
        <p:nvSpPr>
          <p:cNvPr id="7" name="TextBox 6"/>
          <p:cNvSpPr txBox="1"/>
          <p:nvPr/>
        </p:nvSpPr>
        <p:spPr>
          <a:xfrm>
            <a:off x="578510" y="3361424"/>
            <a:ext cx="5762613" cy="1229696"/>
          </a:xfrm>
          <a:prstGeom prst="rect">
            <a:avLst/>
          </a:prstGeom>
          <a:noFill/>
        </p:spPr>
        <p:txBody>
          <a:bodyPr wrap="square" lIns="0" tIns="0" rIns="0" bIns="0" rtlCol="0" anchor="t" anchorCtr="0">
            <a:spAutoFit/>
          </a:bodyPr>
          <a:lstStyle/>
          <a:p>
            <a:pPr defTabSz="829361"/>
            <a:r>
              <a:rPr lang="en-GB" sz="4000" b="1" dirty="0">
                <a:solidFill>
                  <a:schemeClr val="bg1"/>
                </a:solidFill>
              </a:rPr>
              <a:t>2. Descriptive Statistics</a:t>
            </a:r>
            <a:endParaRPr lang="tr-TR" sz="4000" b="1" dirty="0">
              <a:solidFill>
                <a:schemeClr val="bg1"/>
              </a:solidFill>
            </a:endParaRPr>
          </a:p>
          <a:p>
            <a:pPr defTabSz="829361"/>
            <a:r>
              <a:rPr lang="en-GB" sz="3991" kern="0" dirty="0">
                <a:solidFill>
                  <a:srgbClr val="FFFFFF"/>
                </a:solidFill>
              </a:rPr>
              <a:t>Summarizing data </a:t>
            </a:r>
          </a:p>
        </p:txBody>
      </p:sp>
    </p:spTree>
    <p:extLst>
      <p:ext uri="{BB962C8B-B14F-4D97-AF65-F5344CB8AC3E}">
        <p14:creationId xmlns:p14="http://schemas.microsoft.com/office/powerpoint/2010/main" val="216267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141E99-1BFA-4CF1-A8A6-8DB8400FFA6B}"/>
              </a:ext>
            </a:extLst>
          </p:cNvPr>
          <p:cNvSpPr txBox="1">
            <a:spLocks/>
          </p:cNvSpPr>
          <p:nvPr/>
        </p:nvSpPr>
        <p:spPr>
          <a:xfrm>
            <a:off x="457200" y="274638"/>
            <a:ext cx="8229600" cy="471091"/>
          </a:xfrm>
          <a:prstGeom prst="rect">
            <a:avLst/>
          </a:prstGeom>
        </p:spPr>
        <p:txBody>
          <a:bodyPr vert="horz" wrap="square" lIns="0" tIns="0" rIns="0" bIns="0" rtlCol="0" anchor="t">
            <a:spAutoFit/>
          </a:bodyPr>
          <a:lstStyle>
            <a:lvl1pPr algn="l" defTabSz="937739" rtl="0" eaLnBrk="1" latinLnBrk="0" hangingPunct="1">
              <a:lnSpc>
                <a:spcPct val="80000"/>
              </a:lnSpc>
              <a:spcBef>
                <a:spcPct val="0"/>
              </a:spcBef>
              <a:buNone/>
              <a:defRPr sz="2630" kern="1200">
                <a:solidFill>
                  <a:schemeClr val="tx1"/>
                </a:solidFill>
                <a:latin typeface="+mj-lt"/>
                <a:ea typeface="+mj-ea"/>
                <a:cs typeface="+mj-cs"/>
              </a:defRPr>
            </a:lvl1pPr>
          </a:lstStyle>
          <a:p>
            <a:r>
              <a:rPr lang="tr-TR" sz="3733" dirty="0">
                <a:solidFill>
                  <a:srgbClr val="C00000"/>
                </a:solidFill>
              </a:rPr>
              <a:t>DESCRIPTIVE STATISTICS</a:t>
            </a:r>
          </a:p>
        </p:txBody>
      </p:sp>
      <p:sp>
        <p:nvSpPr>
          <p:cNvPr id="4" name="Content Placeholder 2">
            <a:extLst>
              <a:ext uri="{FF2B5EF4-FFF2-40B4-BE49-F238E27FC236}">
                <a16:creationId xmlns:a16="http://schemas.microsoft.com/office/drawing/2014/main" id="{846AFD54-2984-4D36-B37E-8E4B0BCDFC47}"/>
              </a:ext>
            </a:extLst>
          </p:cNvPr>
          <p:cNvSpPr txBox="1">
            <a:spLocks/>
          </p:cNvSpPr>
          <p:nvPr/>
        </p:nvSpPr>
        <p:spPr>
          <a:xfrm>
            <a:off x="457200" y="902109"/>
            <a:ext cx="8229600" cy="4525963"/>
          </a:xfrm>
          <a:prstGeom prst="rect">
            <a:avLst/>
          </a:prstGeom>
        </p:spPr>
        <p:txBody>
          <a:bodyPr>
            <a:normAutofit/>
          </a:bodyPr>
          <a:lstStyle>
            <a:lvl1pPr marL="0" indent="0" algn="l" defTabSz="937739" rtl="0" eaLnBrk="1" latinLnBrk="0" hangingPunct="1">
              <a:lnSpc>
                <a:spcPct val="90000"/>
              </a:lnSpc>
              <a:spcBef>
                <a:spcPts val="0"/>
              </a:spcBef>
              <a:buFont typeface="Arial" pitchFamily="34" charset="0"/>
              <a:buNone/>
              <a:defRPr sz="1179" kern="1200">
                <a:solidFill>
                  <a:schemeClr val="tx2"/>
                </a:solidFill>
                <a:latin typeface="+mn-lt"/>
                <a:ea typeface="+mn-ea"/>
                <a:cs typeface="+mn-cs"/>
              </a:defRPr>
            </a:lvl1pPr>
            <a:lvl2pPr marL="162699" indent="-162699"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2pPr>
            <a:lvl3pPr marL="325401" indent="-154140" algn="l" defTabSz="937739" rtl="0" eaLnBrk="1" latinLnBrk="0" hangingPunct="1">
              <a:lnSpc>
                <a:spcPct val="90000"/>
              </a:lnSpc>
              <a:spcBef>
                <a:spcPts val="0"/>
              </a:spcBef>
              <a:buFont typeface="Calibri" pitchFamily="34" charset="0"/>
              <a:buChar char="–"/>
              <a:defRPr sz="1179" kern="1200">
                <a:solidFill>
                  <a:schemeClr val="tx2"/>
                </a:solidFill>
                <a:latin typeface="+mn-lt"/>
                <a:ea typeface="+mn-ea"/>
                <a:cs typeface="+mn-cs"/>
              </a:defRPr>
            </a:lvl3pPr>
            <a:lvl4pPr marL="1641051"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4pPr>
            <a:lvl5pPr marL="2109914"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5pPr>
            <a:lvl6pPr marL="257879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6pPr>
            <a:lvl7pPr marL="3047660"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7pPr>
            <a:lvl8pPr marL="3516527"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8pPr>
            <a:lvl9pPr marL="398540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9pPr>
          </a:lstStyle>
          <a:p>
            <a:r>
              <a:rPr lang="tr-TR" sz="3600" dirty="0">
                <a:solidFill>
                  <a:schemeClr val="tx1"/>
                </a:solidFill>
              </a:rPr>
              <a:t>SUMMARY OF A DATA SET IN THE FORMS OF TABLES, GRAPHS OR THE CALCULATION OF NUMERICAL MEASURES</a:t>
            </a:r>
          </a:p>
          <a:p>
            <a:pPr>
              <a:buFont typeface="Wingdings" panose="05000000000000000000" pitchFamily="2" charset="2"/>
              <a:buChar char="v"/>
            </a:pPr>
            <a:endParaRPr lang="tr-TR" sz="3600" dirty="0">
              <a:solidFill>
                <a:srgbClr val="FF0000"/>
              </a:solidFill>
            </a:endParaRPr>
          </a:p>
          <a:p>
            <a:pPr>
              <a:buFont typeface="Wingdings" panose="05000000000000000000" pitchFamily="2" charset="2"/>
              <a:buChar char="v"/>
            </a:pPr>
            <a:endParaRPr lang="tr-TR" sz="3600" dirty="0">
              <a:solidFill>
                <a:srgbClr val="FF0000"/>
              </a:solidFill>
            </a:endParaRPr>
          </a:p>
        </p:txBody>
      </p:sp>
      <p:pic>
        <p:nvPicPr>
          <p:cNvPr id="2" name="Picture 1">
            <a:extLst>
              <a:ext uri="{FF2B5EF4-FFF2-40B4-BE49-F238E27FC236}">
                <a16:creationId xmlns:a16="http://schemas.microsoft.com/office/drawing/2014/main" id="{56C42BB2-3BAD-419A-A87F-AEB6586469DA}"/>
              </a:ext>
            </a:extLst>
          </p:cNvPr>
          <p:cNvPicPr>
            <a:picLocks noChangeAspect="1"/>
          </p:cNvPicPr>
          <p:nvPr/>
        </p:nvPicPr>
        <p:blipFill>
          <a:blip r:embed="rId3"/>
          <a:stretch>
            <a:fillRect/>
          </a:stretch>
        </p:blipFill>
        <p:spPr>
          <a:xfrm>
            <a:off x="619433" y="2626687"/>
            <a:ext cx="7216877" cy="3511718"/>
          </a:xfrm>
          <a:prstGeom prst="rect">
            <a:avLst/>
          </a:prstGeom>
        </p:spPr>
      </p:pic>
    </p:spTree>
    <p:extLst>
      <p:ext uri="{BB962C8B-B14F-4D97-AF65-F5344CB8AC3E}">
        <p14:creationId xmlns:p14="http://schemas.microsoft.com/office/powerpoint/2010/main" val="403286182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INFERENTIAL STATISTICS</a:t>
            </a:r>
          </a:p>
        </p:txBody>
      </p:sp>
      <p:sp>
        <p:nvSpPr>
          <p:cNvPr id="3" name="Content Placeholder 2">
            <a:extLst>
              <a:ext uri="{FF2B5EF4-FFF2-40B4-BE49-F238E27FC236}">
                <a16:creationId xmlns:a16="http://schemas.microsoft.com/office/drawing/2014/main" id="{CFE88637-9CFA-4E36-B477-C183E783D892}"/>
              </a:ext>
            </a:extLst>
          </p:cNvPr>
          <p:cNvSpPr txBox="1">
            <a:spLocks/>
          </p:cNvSpPr>
          <p:nvPr/>
        </p:nvSpPr>
        <p:spPr>
          <a:xfrm>
            <a:off x="441542" y="1363952"/>
            <a:ext cx="9076083" cy="4524587"/>
          </a:xfrm>
          <a:prstGeom prst="rect">
            <a:avLst/>
          </a:prstGeom>
        </p:spPr>
        <p:txBody>
          <a:bodyPr>
            <a:normAutofit/>
          </a:bodyPr>
          <a:lstStyle>
            <a:lvl1pPr marL="0" indent="0" algn="l" defTabSz="937739" rtl="0" eaLnBrk="1" latinLnBrk="0" hangingPunct="1">
              <a:lnSpc>
                <a:spcPct val="90000"/>
              </a:lnSpc>
              <a:spcBef>
                <a:spcPts val="0"/>
              </a:spcBef>
              <a:buFont typeface="Arial" pitchFamily="34" charset="0"/>
              <a:buNone/>
              <a:defRPr sz="1179" kern="1200">
                <a:solidFill>
                  <a:schemeClr val="tx2"/>
                </a:solidFill>
                <a:latin typeface="+mn-lt"/>
                <a:ea typeface="+mn-ea"/>
                <a:cs typeface="+mn-cs"/>
              </a:defRPr>
            </a:lvl1pPr>
            <a:lvl2pPr marL="162699" indent="-162699"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2pPr>
            <a:lvl3pPr marL="325401" indent="-154140" algn="l" defTabSz="937739" rtl="0" eaLnBrk="1" latinLnBrk="0" hangingPunct="1">
              <a:lnSpc>
                <a:spcPct val="90000"/>
              </a:lnSpc>
              <a:spcBef>
                <a:spcPts val="0"/>
              </a:spcBef>
              <a:buFont typeface="Calibri" pitchFamily="34" charset="0"/>
              <a:buChar char="–"/>
              <a:defRPr sz="1179" kern="1200">
                <a:solidFill>
                  <a:schemeClr val="tx2"/>
                </a:solidFill>
                <a:latin typeface="+mn-lt"/>
                <a:ea typeface="+mn-ea"/>
                <a:cs typeface="+mn-cs"/>
              </a:defRPr>
            </a:lvl3pPr>
            <a:lvl4pPr marL="1641051"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4pPr>
            <a:lvl5pPr marL="2109914"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5pPr>
            <a:lvl6pPr marL="257879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6pPr>
            <a:lvl7pPr marL="3047660"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7pPr>
            <a:lvl8pPr marL="3516527"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8pPr>
            <a:lvl9pPr marL="398540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9pPr>
          </a:lstStyle>
          <a:p>
            <a:r>
              <a:rPr lang="tr-TR" sz="3200" dirty="0">
                <a:solidFill>
                  <a:srgbClr val="FF0000"/>
                </a:solidFill>
              </a:rPr>
              <a:t>EXTRACTING USEFUL INFORMATION FROM A SAMPLE TO DRAW CONCLUSIONS ABOUT A POPULATION</a:t>
            </a:r>
          </a:p>
        </p:txBody>
      </p:sp>
      <p:pic>
        <p:nvPicPr>
          <p:cNvPr id="4" name="Picture 3">
            <a:extLst>
              <a:ext uri="{FF2B5EF4-FFF2-40B4-BE49-F238E27FC236}">
                <a16:creationId xmlns:a16="http://schemas.microsoft.com/office/drawing/2014/main" id="{5AF7C66C-C209-405D-B344-651310347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42" y="3063539"/>
            <a:ext cx="4332037" cy="2825000"/>
          </a:xfrm>
          <a:prstGeom prst="rect">
            <a:avLst/>
          </a:prstGeom>
        </p:spPr>
      </p:pic>
      <p:pic>
        <p:nvPicPr>
          <p:cNvPr id="2" name="Picture 1">
            <a:extLst>
              <a:ext uri="{FF2B5EF4-FFF2-40B4-BE49-F238E27FC236}">
                <a16:creationId xmlns:a16="http://schemas.microsoft.com/office/drawing/2014/main" id="{8AF242B6-497B-4341-84AF-B77B2072EF53}"/>
              </a:ext>
            </a:extLst>
          </p:cNvPr>
          <p:cNvPicPr>
            <a:picLocks noChangeAspect="1"/>
          </p:cNvPicPr>
          <p:nvPr/>
        </p:nvPicPr>
        <p:blipFill>
          <a:blip r:embed="rId4"/>
          <a:stretch>
            <a:fillRect/>
          </a:stretch>
        </p:blipFill>
        <p:spPr>
          <a:xfrm>
            <a:off x="441542" y="2245656"/>
            <a:ext cx="7945610" cy="900667"/>
          </a:xfrm>
          <a:prstGeom prst="rect">
            <a:avLst/>
          </a:prstGeom>
        </p:spPr>
      </p:pic>
      <p:pic>
        <p:nvPicPr>
          <p:cNvPr id="5" name="Picture 4">
            <a:extLst>
              <a:ext uri="{FF2B5EF4-FFF2-40B4-BE49-F238E27FC236}">
                <a16:creationId xmlns:a16="http://schemas.microsoft.com/office/drawing/2014/main" id="{96976369-D056-4C17-B4E1-F9AE6E1F4A7F}"/>
              </a:ext>
            </a:extLst>
          </p:cNvPr>
          <p:cNvPicPr>
            <a:picLocks noChangeAspect="1"/>
          </p:cNvPicPr>
          <p:nvPr/>
        </p:nvPicPr>
        <p:blipFill>
          <a:blip r:embed="rId5"/>
          <a:stretch>
            <a:fillRect/>
          </a:stretch>
        </p:blipFill>
        <p:spPr>
          <a:xfrm>
            <a:off x="4439282" y="3574902"/>
            <a:ext cx="7278283" cy="778607"/>
          </a:xfrm>
          <a:prstGeom prst="rect">
            <a:avLst/>
          </a:prstGeom>
        </p:spPr>
      </p:pic>
    </p:spTree>
    <p:extLst>
      <p:ext uri="{BB962C8B-B14F-4D97-AF65-F5344CB8AC3E}">
        <p14:creationId xmlns:p14="http://schemas.microsoft.com/office/powerpoint/2010/main" val="300910335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Population vs Sample</a:t>
            </a:r>
          </a:p>
        </p:txBody>
      </p:sp>
      <p:pic>
        <p:nvPicPr>
          <p:cNvPr id="3" name="Content Placeholder 3">
            <a:extLst>
              <a:ext uri="{FF2B5EF4-FFF2-40B4-BE49-F238E27FC236}">
                <a16:creationId xmlns:a16="http://schemas.microsoft.com/office/drawing/2014/main" id="{AF7CC615-B39A-465B-80E7-0090A0728E47}"/>
              </a:ext>
            </a:extLst>
          </p:cNvPr>
          <p:cNvPicPr>
            <a:picLocks noChangeAspect="1"/>
          </p:cNvPicPr>
          <p:nvPr/>
        </p:nvPicPr>
        <p:blipFill rotWithShape="1">
          <a:blip r:embed="rId3"/>
          <a:srcRect l="50786" t="11021" r="20411" b="63890"/>
          <a:stretch/>
        </p:blipFill>
        <p:spPr>
          <a:xfrm>
            <a:off x="1551642" y="1495946"/>
            <a:ext cx="5640516" cy="4457166"/>
          </a:xfrm>
          <a:prstGeom prst="rect">
            <a:avLst/>
          </a:prstGeom>
        </p:spPr>
      </p:pic>
    </p:spTree>
    <p:extLst>
      <p:ext uri="{BB962C8B-B14F-4D97-AF65-F5344CB8AC3E}">
        <p14:creationId xmlns:p14="http://schemas.microsoft.com/office/powerpoint/2010/main" val="295556016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EXERCISE 1</a:t>
            </a:r>
          </a:p>
        </p:txBody>
      </p:sp>
      <p:pic>
        <p:nvPicPr>
          <p:cNvPr id="2" name="Picture 1">
            <a:extLst>
              <a:ext uri="{FF2B5EF4-FFF2-40B4-BE49-F238E27FC236}">
                <a16:creationId xmlns:a16="http://schemas.microsoft.com/office/drawing/2014/main" id="{47BF0422-7111-494A-912F-5B775F7200BA}"/>
              </a:ext>
            </a:extLst>
          </p:cNvPr>
          <p:cNvPicPr>
            <a:picLocks noChangeAspect="1"/>
          </p:cNvPicPr>
          <p:nvPr/>
        </p:nvPicPr>
        <p:blipFill>
          <a:blip r:embed="rId3"/>
          <a:stretch>
            <a:fillRect/>
          </a:stretch>
        </p:blipFill>
        <p:spPr>
          <a:xfrm>
            <a:off x="211547" y="1164746"/>
            <a:ext cx="7934325" cy="876300"/>
          </a:xfrm>
          <a:prstGeom prst="rect">
            <a:avLst/>
          </a:prstGeom>
        </p:spPr>
      </p:pic>
      <p:pic>
        <p:nvPicPr>
          <p:cNvPr id="3" name="Picture 2">
            <a:extLst>
              <a:ext uri="{FF2B5EF4-FFF2-40B4-BE49-F238E27FC236}">
                <a16:creationId xmlns:a16="http://schemas.microsoft.com/office/drawing/2014/main" id="{9ACDD720-C1A5-4A40-BE9D-7682BF354DD4}"/>
              </a:ext>
            </a:extLst>
          </p:cNvPr>
          <p:cNvPicPr>
            <a:picLocks noChangeAspect="1"/>
          </p:cNvPicPr>
          <p:nvPr/>
        </p:nvPicPr>
        <p:blipFill>
          <a:blip r:embed="rId4"/>
          <a:stretch>
            <a:fillRect/>
          </a:stretch>
        </p:blipFill>
        <p:spPr>
          <a:xfrm>
            <a:off x="309838" y="2396306"/>
            <a:ext cx="3962400" cy="590550"/>
          </a:xfrm>
          <a:prstGeom prst="rect">
            <a:avLst/>
          </a:prstGeom>
        </p:spPr>
      </p:pic>
      <p:pic>
        <p:nvPicPr>
          <p:cNvPr id="4" name="Picture 3">
            <a:extLst>
              <a:ext uri="{FF2B5EF4-FFF2-40B4-BE49-F238E27FC236}">
                <a16:creationId xmlns:a16="http://schemas.microsoft.com/office/drawing/2014/main" id="{053D8678-40C3-4D29-9566-69B5257F5195}"/>
              </a:ext>
            </a:extLst>
          </p:cNvPr>
          <p:cNvPicPr>
            <a:picLocks noChangeAspect="1"/>
          </p:cNvPicPr>
          <p:nvPr/>
        </p:nvPicPr>
        <p:blipFill>
          <a:blip r:embed="rId5"/>
          <a:stretch>
            <a:fillRect/>
          </a:stretch>
        </p:blipFill>
        <p:spPr>
          <a:xfrm>
            <a:off x="4650197" y="2105529"/>
            <a:ext cx="4800600" cy="885825"/>
          </a:xfrm>
          <a:prstGeom prst="rect">
            <a:avLst/>
          </a:prstGeom>
        </p:spPr>
      </p:pic>
      <p:pic>
        <p:nvPicPr>
          <p:cNvPr id="5" name="Picture 4">
            <a:extLst>
              <a:ext uri="{FF2B5EF4-FFF2-40B4-BE49-F238E27FC236}">
                <a16:creationId xmlns:a16="http://schemas.microsoft.com/office/drawing/2014/main" id="{83B889D0-D18B-4120-ABB3-985DDE291FBF}"/>
              </a:ext>
            </a:extLst>
          </p:cNvPr>
          <p:cNvPicPr>
            <a:picLocks noChangeAspect="1"/>
          </p:cNvPicPr>
          <p:nvPr/>
        </p:nvPicPr>
        <p:blipFill>
          <a:blip r:embed="rId6"/>
          <a:stretch>
            <a:fillRect/>
          </a:stretch>
        </p:blipFill>
        <p:spPr>
          <a:xfrm>
            <a:off x="309838" y="3134493"/>
            <a:ext cx="3981450" cy="571500"/>
          </a:xfrm>
          <a:prstGeom prst="rect">
            <a:avLst/>
          </a:prstGeom>
        </p:spPr>
      </p:pic>
      <p:pic>
        <p:nvPicPr>
          <p:cNvPr id="6" name="Picture 5">
            <a:extLst>
              <a:ext uri="{FF2B5EF4-FFF2-40B4-BE49-F238E27FC236}">
                <a16:creationId xmlns:a16="http://schemas.microsoft.com/office/drawing/2014/main" id="{729CEC53-3DE6-418A-B522-175D12BBC908}"/>
              </a:ext>
            </a:extLst>
          </p:cNvPr>
          <p:cNvPicPr>
            <a:picLocks noChangeAspect="1"/>
          </p:cNvPicPr>
          <p:nvPr/>
        </p:nvPicPr>
        <p:blipFill>
          <a:blip r:embed="rId7"/>
          <a:stretch>
            <a:fillRect/>
          </a:stretch>
        </p:blipFill>
        <p:spPr>
          <a:xfrm>
            <a:off x="4650197" y="3156219"/>
            <a:ext cx="4543425" cy="590550"/>
          </a:xfrm>
          <a:prstGeom prst="rect">
            <a:avLst/>
          </a:prstGeom>
        </p:spPr>
      </p:pic>
      <p:pic>
        <p:nvPicPr>
          <p:cNvPr id="7" name="Picture 6">
            <a:extLst>
              <a:ext uri="{FF2B5EF4-FFF2-40B4-BE49-F238E27FC236}">
                <a16:creationId xmlns:a16="http://schemas.microsoft.com/office/drawing/2014/main" id="{4FFBB0FD-4FA1-4CC6-B536-348B59B52BB5}"/>
              </a:ext>
            </a:extLst>
          </p:cNvPr>
          <p:cNvPicPr>
            <a:picLocks noChangeAspect="1"/>
          </p:cNvPicPr>
          <p:nvPr/>
        </p:nvPicPr>
        <p:blipFill>
          <a:blip r:embed="rId8"/>
          <a:stretch>
            <a:fillRect/>
          </a:stretch>
        </p:blipFill>
        <p:spPr>
          <a:xfrm>
            <a:off x="290788" y="3966485"/>
            <a:ext cx="3962400" cy="329187"/>
          </a:xfrm>
          <a:prstGeom prst="rect">
            <a:avLst/>
          </a:prstGeom>
        </p:spPr>
      </p:pic>
      <p:pic>
        <p:nvPicPr>
          <p:cNvPr id="8" name="Picture 7">
            <a:extLst>
              <a:ext uri="{FF2B5EF4-FFF2-40B4-BE49-F238E27FC236}">
                <a16:creationId xmlns:a16="http://schemas.microsoft.com/office/drawing/2014/main" id="{7F618F69-4432-427E-AE69-2A5547F1D468}"/>
              </a:ext>
            </a:extLst>
          </p:cNvPr>
          <p:cNvPicPr>
            <a:picLocks noChangeAspect="1"/>
          </p:cNvPicPr>
          <p:nvPr/>
        </p:nvPicPr>
        <p:blipFill>
          <a:blip r:embed="rId9"/>
          <a:stretch>
            <a:fillRect/>
          </a:stretch>
        </p:blipFill>
        <p:spPr>
          <a:xfrm>
            <a:off x="4650197" y="3858043"/>
            <a:ext cx="4400550" cy="571500"/>
          </a:xfrm>
          <a:prstGeom prst="rect">
            <a:avLst/>
          </a:prstGeom>
        </p:spPr>
      </p:pic>
      <p:pic>
        <p:nvPicPr>
          <p:cNvPr id="9" name="Picture 8">
            <a:extLst>
              <a:ext uri="{FF2B5EF4-FFF2-40B4-BE49-F238E27FC236}">
                <a16:creationId xmlns:a16="http://schemas.microsoft.com/office/drawing/2014/main" id="{1AA8A630-F6D2-4737-94EA-07A1CB96AE46}"/>
              </a:ext>
            </a:extLst>
          </p:cNvPr>
          <p:cNvPicPr>
            <a:picLocks noChangeAspect="1"/>
          </p:cNvPicPr>
          <p:nvPr/>
        </p:nvPicPr>
        <p:blipFill>
          <a:blip r:embed="rId10"/>
          <a:stretch>
            <a:fillRect/>
          </a:stretch>
        </p:blipFill>
        <p:spPr>
          <a:xfrm>
            <a:off x="309838" y="4580365"/>
            <a:ext cx="3981450" cy="438150"/>
          </a:xfrm>
          <a:prstGeom prst="rect">
            <a:avLst/>
          </a:prstGeom>
        </p:spPr>
      </p:pic>
      <p:pic>
        <p:nvPicPr>
          <p:cNvPr id="10" name="Picture 9">
            <a:extLst>
              <a:ext uri="{FF2B5EF4-FFF2-40B4-BE49-F238E27FC236}">
                <a16:creationId xmlns:a16="http://schemas.microsoft.com/office/drawing/2014/main" id="{F4FDEB32-1A34-404B-B737-2DAB7C0B04BA}"/>
              </a:ext>
            </a:extLst>
          </p:cNvPr>
          <p:cNvPicPr>
            <a:picLocks noChangeAspect="1"/>
          </p:cNvPicPr>
          <p:nvPr/>
        </p:nvPicPr>
        <p:blipFill>
          <a:blip r:embed="rId11"/>
          <a:stretch>
            <a:fillRect/>
          </a:stretch>
        </p:blipFill>
        <p:spPr>
          <a:xfrm>
            <a:off x="4650197" y="4532740"/>
            <a:ext cx="3933364" cy="485775"/>
          </a:xfrm>
          <a:prstGeom prst="rect">
            <a:avLst/>
          </a:prstGeom>
        </p:spPr>
      </p:pic>
      <p:pic>
        <p:nvPicPr>
          <p:cNvPr id="11" name="Picture 10">
            <a:extLst>
              <a:ext uri="{FF2B5EF4-FFF2-40B4-BE49-F238E27FC236}">
                <a16:creationId xmlns:a16="http://schemas.microsoft.com/office/drawing/2014/main" id="{6BDC61DD-E402-4DC0-87EF-D6063DAC6055}"/>
              </a:ext>
            </a:extLst>
          </p:cNvPr>
          <p:cNvPicPr>
            <a:picLocks noChangeAspect="1"/>
          </p:cNvPicPr>
          <p:nvPr/>
        </p:nvPicPr>
        <p:blipFill>
          <a:blip r:embed="rId12"/>
          <a:stretch>
            <a:fillRect/>
          </a:stretch>
        </p:blipFill>
        <p:spPr>
          <a:xfrm>
            <a:off x="290788" y="5216474"/>
            <a:ext cx="3981450" cy="790575"/>
          </a:xfrm>
          <a:prstGeom prst="rect">
            <a:avLst/>
          </a:prstGeom>
        </p:spPr>
      </p:pic>
      <p:pic>
        <p:nvPicPr>
          <p:cNvPr id="12" name="Picture 11">
            <a:extLst>
              <a:ext uri="{FF2B5EF4-FFF2-40B4-BE49-F238E27FC236}">
                <a16:creationId xmlns:a16="http://schemas.microsoft.com/office/drawing/2014/main" id="{CE31224B-FE33-4456-84E7-FE666B6B3D92}"/>
              </a:ext>
            </a:extLst>
          </p:cNvPr>
          <p:cNvPicPr>
            <a:picLocks noChangeAspect="1"/>
          </p:cNvPicPr>
          <p:nvPr/>
        </p:nvPicPr>
        <p:blipFill>
          <a:blip r:embed="rId13"/>
          <a:stretch>
            <a:fillRect/>
          </a:stretch>
        </p:blipFill>
        <p:spPr>
          <a:xfrm>
            <a:off x="4650197" y="5349824"/>
            <a:ext cx="4133850" cy="657225"/>
          </a:xfrm>
          <a:prstGeom prst="rect">
            <a:avLst/>
          </a:prstGeom>
        </p:spPr>
      </p:pic>
    </p:spTree>
    <p:extLst>
      <p:ext uri="{BB962C8B-B14F-4D97-AF65-F5344CB8AC3E}">
        <p14:creationId xmlns:p14="http://schemas.microsoft.com/office/powerpoint/2010/main" val="3860503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Summarizing data</a:t>
            </a:r>
          </a:p>
        </p:txBody>
      </p:sp>
      <p:sp>
        <p:nvSpPr>
          <p:cNvPr id="4" name="Content Placeholder 2">
            <a:extLst>
              <a:ext uri="{FF2B5EF4-FFF2-40B4-BE49-F238E27FC236}">
                <a16:creationId xmlns:a16="http://schemas.microsoft.com/office/drawing/2014/main" id="{79FC901F-09E7-4ED3-AEBC-EF9578C8C1FB}"/>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Frequency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Relative frequency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Cumulative frequency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Percent frequency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Bar charts  -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Histogram</a:t>
            </a:r>
            <a:endParaRPr kumimoji="0" lang="tr-TR" sz="3200" b="0" i="0" u="none" strike="noStrike" kern="1200" cap="none" spc="0" normalizeH="0" baseline="0" noProof="0" dirty="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spTree>
    <p:extLst>
      <p:ext uri="{BB962C8B-B14F-4D97-AF65-F5344CB8AC3E}">
        <p14:creationId xmlns:p14="http://schemas.microsoft.com/office/powerpoint/2010/main" val="33162067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189287" y="1066642"/>
            <a:ext cx="8900054" cy="904543"/>
          </a:xfrm>
        </p:spPr>
        <p:txBody>
          <a:bodyPr/>
          <a:lstStyle/>
          <a:p>
            <a:r>
              <a:rPr lang="en-US" sz="3628" dirty="0">
                <a:solidFill>
                  <a:schemeClr val="bg1"/>
                </a:solidFill>
              </a:rPr>
              <a:t>          What are your expectations for </a:t>
            </a:r>
            <a:r>
              <a:rPr lang="tr-TR" sz="3628" dirty="0" err="1">
                <a:solidFill>
                  <a:schemeClr val="bg1"/>
                </a:solidFill>
              </a:rPr>
              <a:t>this</a:t>
            </a:r>
            <a:r>
              <a:rPr lang="tr-TR" sz="3628" dirty="0">
                <a:solidFill>
                  <a:schemeClr val="bg1"/>
                </a:solidFill>
              </a:rPr>
              <a:t> </a:t>
            </a:r>
            <a:r>
              <a:rPr lang="tr-TR" sz="3628" dirty="0" err="1">
                <a:solidFill>
                  <a:schemeClr val="bg1"/>
                </a:solidFill>
              </a:rPr>
              <a:t>class</a:t>
            </a:r>
            <a:r>
              <a:rPr lang="en-US" sz="3628" dirty="0">
                <a:solidFill>
                  <a:schemeClr val="bg1"/>
                </a:solidFill>
              </a:rPr>
              <a:t>?</a:t>
            </a:r>
          </a:p>
        </p:txBody>
      </p:sp>
      <p:sp>
        <p:nvSpPr>
          <p:cNvPr id="4" name="Slide Number Placeholder 3"/>
          <p:cNvSpPr>
            <a:spLocks noGrp="1"/>
          </p:cNvSpPr>
          <p:nvPr>
            <p:ph type="sldNum" sz="quarter" idx="12"/>
          </p:nvPr>
        </p:nvSpPr>
        <p:spPr>
          <a:xfrm>
            <a:off x="9655073" y="6375522"/>
            <a:ext cx="944985" cy="195406"/>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27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7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860571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Summarizing data</a:t>
            </a:r>
          </a:p>
        </p:txBody>
      </p:sp>
      <p:pic>
        <p:nvPicPr>
          <p:cNvPr id="2" name="Picture 1">
            <a:extLst>
              <a:ext uri="{FF2B5EF4-FFF2-40B4-BE49-F238E27FC236}">
                <a16:creationId xmlns:a16="http://schemas.microsoft.com/office/drawing/2014/main" id="{15F8B4A9-A61D-43C3-B881-E1DC22433849}"/>
              </a:ext>
            </a:extLst>
          </p:cNvPr>
          <p:cNvPicPr>
            <a:picLocks noChangeAspect="1"/>
          </p:cNvPicPr>
          <p:nvPr/>
        </p:nvPicPr>
        <p:blipFill>
          <a:blip r:embed="rId3"/>
          <a:stretch>
            <a:fillRect/>
          </a:stretch>
        </p:blipFill>
        <p:spPr>
          <a:xfrm>
            <a:off x="603456" y="2652539"/>
            <a:ext cx="5715000" cy="3438525"/>
          </a:xfrm>
          <a:prstGeom prst="rect">
            <a:avLst/>
          </a:prstGeom>
        </p:spPr>
      </p:pic>
      <p:sp>
        <p:nvSpPr>
          <p:cNvPr id="5" name="Rectangle 4">
            <a:extLst>
              <a:ext uri="{FF2B5EF4-FFF2-40B4-BE49-F238E27FC236}">
                <a16:creationId xmlns:a16="http://schemas.microsoft.com/office/drawing/2014/main" id="{F0200DCD-EA33-439C-88D0-85E2E06D3FEB}"/>
              </a:ext>
            </a:extLst>
          </p:cNvPr>
          <p:cNvSpPr/>
          <p:nvPr/>
        </p:nvSpPr>
        <p:spPr>
          <a:xfrm>
            <a:off x="309838" y="1197494"/>
            <a:ext cx="11685517" cy="646331"/>
          </a:xfrm>
          <a:prstGeom prst="rect">
            <a:avLst/>
          </a:prstGeom>
        </p:spPr>
        <p:txBody>
          <a:bodyPr wrap="square">
            <a:spAutoFit/>
          </a:bodyPr>
          <a:lstStyle/>
          <a:p>
            <a:r>
              <a:rPr lang="en-US" dirty="0"/>
              <a:t>When we have a large set of quantitative data, it’s useful to organize it into</a:t>
            </a:r>
            <a:r>
              <a:rPr lang="tr-TR" dirty="0"/>
              <a:t> </a:t>
            </a:r>
            <a:r>
              <a:rPr lang="en-US" dirty="0"/>
              <a:t>smaller intervals or classes and count how many data values fall into each class.</a:t>
            </a:r>
            <a:r>
              <a:rPr lang="tr-TR" dirty="0"/>
              <a:t> </a:t>
            </a:r>
            <a:r>
              <a:rPr lang="en-US" dirty="0"/>
              <a:t>A frequency table does just that.</a:t>
            </a:r>
          </a:p>
        </p:txBody>
      </p:sp>
      <p:pic>
        <p:nvPicPr>
          <p:cNvPr id="6" name="Picture 5">
            <a:extLst>
              <a:ext uri="{FF2B5EF4-FFF2-40B4-BE49-F238E27FC236}">
                <a16:creationId xmlns:a16="http://schemas.microsoft.com/office/drawing/2014/main" id="{769D8B90-218E-4D6B-8F79-046B7F1D0F9D}"/>
              </a:ext>
            </a:extLst>
          </p:cNvPr>
          <p:cNvPicPr>
            <a:picLocks noChangeAspect="1"/>
          </p:cNvPicPr>
          <p:nvPr/>
        </p:nvPicPr>
        <p:blipFill>
          <a:blip r:embed="rId4"/>
          <a:stretch>
            <a:fillRect/>
          </a:stretch>
        </p:blipFill>
        <p:spPr>
          <a:xfrm>
            <a:off x="923673" y="1922483"/>
            <a:ext cx="5605507" cy="846938"/>
          </a:xfrm>
          <a:prstGeom prst="rect">
            <a:avLst/>
          </a:prstGeom>
        </p:spPr>
      </p:pic>
      <p:graphicFrame>
        <p:nvGraphicFramePr>
          <p:cNvPr id="8" name="Table 7">
            <a:extLst>
              <a:ext uri="{FF2B5EF4-FFF2-40B4-BE49-F238E27FC236}">
                <a16:creationId xmlns:a16="http://schemas.microsoft.com/office/drawing/2014/main" id="{7716229C-A1F2-43E7-B2C9-D1A46723B25F}"/>
              </a:ext>
            </a:extLst>
          </p:cNvPr>
          <p:cNvGraphicFramePr>
            <a:graphicFrameLocks noGrp="1"/>
          </p:cNvGraphicFramePr>
          <p:nvPr>
            <p:extLst>
              <p:ext uri="{D42A27DB-BD31-4B8C-83A1-F6EECF244321}">
                <p14:modId xmlns:p14="http://schemas.microsoft.com/office/powerpoint/2010/main" val="208800105"/>
              </p:ext>
            </p:extLst>
          </p:nvPr>
        </p:nvGraphicFramePr>
        <p:xfrm>
          <a:off x="6231253" y="3188152"/>
          <a:ext cx="2411301" cy="1812128"/>
        </p:xfrm>
        <a:graphic>
          <a:graphicData uri="http://schemas.openxmlformats.org/drawingml/2006/table">
            <a:tbl>
              <a:tblPr/>
              <a:tblGrid>
                <a:gridCol w="1269104">
                  <a:extLst>
                    <a:ext uri="{9D8B030D-6E8A-4147-A177-3AD203B41FA5}">
                      <a16:colId xmlns:a16="http://schemas.microsoft.com/office/drawing/2014/main" val="673796365"/>
                    </a:ext>
                  </a:extLst>
                </a:gridCol>
                <a:gridCol w="1142197">
                  <a:extLst>
                    <a:ext uri="{9D8B030D-6E8A-4147-A177-3AD203B41FA5}">
                      <a16:colId xmlns:a16="http://schemas.microsoft.com/office/drawing/2014/main" val="150456415"/>
                    </a:ext>
                  </a:extLst>
                </a:gridCol>
              </a:tblGrid>
              <a:tr h="372428">
                <a:tc>
                  <a:txBody>
                    <a:bodyPr/>
                    <a:lstStyle/>
                    <a:p>
                      <a:pPr algn="ctr" fontAlgn="b"/>
                      <a:r>
                        <a:rPr lang="en-US" sz="1100" b="0" i="0" u="none" strike="noStrike" dirty="0">
                          <a:solidFill>
                            <a:srgbClr val="000000"/>
                          </a:solidFill>
                          <a:effectLst/>
                          <a:latin typeface="Calibri" panose="020F0502020204030204" pitchFamily="34" charset="0"/>
                        </a:rPr>
                        <a:t>Cumulative Frequency</a:t>
                      </a:r>
                    </a:p>
                  </a:txBody>
                  <a:tcPr marL="3056" marR="3056" marT="305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100" b="0" i="0" u="none" strike="noStrike">
                          <a:solidFill>
                            <a:srgbClr val="000000"/>
                          </a:solidFill>
                          <a:effectLst/>
                          <a:latin typeface="Calibri" panose="020F0502020204030204" pitchFamily="34" charset="0"/>
                        </a:rPr>
                        <a:t>Relative-Cum-Freq</a:t>
                      </a:r>
                    </a:p>
                  </a:txBody>
                  <a:tcPr marL="3056" marR="3056" marT="305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107378477"/>
                  </a:ext>
                </a:extLst>
              </a:tr>
              <a:tr h="239950">
                <a:tc>
                  <a:txBody>
                    <a:bodyPr/>
                    <a:lstStyle/>
                    <a:p>
                      <a:pPr algn="ctr" fontAlgn="b"/>
                      <a:r>
                        <a:rPr lang="en-US" sz="1100" b="0" i="0" u="none" strike="noStrike" dirty="0">
                          <a:solidFill>
                            <a:srgbClr val="000000"/>
                          </a:solidFill>
                          <a:effectLst/>
                          <a:latin typeface="Calibri" panose="020F0502020204030204" pitchFamily="34" charset="0"/>
                        </a:rPr>
                        <a:t>14</a:t>
                      </a:r>
                    </a:p>
                  </a:txBody>
                  <a:tcPr marL="3056" marR="3056" marT="305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0.233</a:t>
                      </a:r>
                    </a:p>
                  </a:txBody>
                  <a:tcPr marL="3056" marR="3056" marT="3056"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50865170"/>
                  </a:ext>
                </a:extLst>
              </a:tr>
              <a:tr h="239950">
                <a:tc>
                  <a:txBody>
                    <a:bodyPr/>
                    <a:lstStyle/>
                    <a:p>
                      <a:pPr algn="ctr" fontAlgn="b"/>
                      <a:r>
                        <a:rPr lang="en-US" sz="1100" b="0" i="0" u="none" strike="noStrike" dirty="0">
                          <a:solidFill>
                            <a:srgbClr val="000000"/>
                          </a:solidFill>
                          <a:effectLst/>
                          <a:latin typeface="Calibri" panose="020F0502020204030204" pitchFamily="34" charset="0"/>
                        </a:rPr>
                        <a:t>35</a:t>
                      </a:r>
                    </a:p>
                  </a:txBody>
                  <a:tcPr marL="3056" marR="3056" marT="3056"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0.583</a:t>
                      </a:r>
                    </a:p>
                  </a:txBody>
                  <a:tcPr marL="3056" marR="3056" marT="3056" marB="0" anchor="b">
                    <a:lnL>
                      <a:noFill/>
                    </a:lnL>
                    <a:lnR>
                      <a:noFill/>
                    </a:lnR>
                    <a:lnT>
                      <a:noFill/>
                    </a:lnT>
                    <a:lnB>
                      <a:noFill/>
                    </a:lnB>
                  </a:tcPr>
                </a:tc>
                <a:extLst>
                  <a:ext uri="{0D108BD9-81ED-4DB2-BD59-A6C34878D82A}">
                    <a16:rowId xmlns:a16="http://schemas.microsoft.com/office/drawing/2014/main" val="4022479486"/>
                  </a:ext>
                </a:extLst>
              </a:tr>
              <a:tr h="239950">
                <a:tc>
                  <a:txBody>
                    <a:bodyPr/>
                    <a:lstStyle/>
                    <a:p>
                      <a:pPr algn="ctr" fontAlgn="b"/>
                      <a:r>
                        <a:rPr lang="en-US" sz="1100" b="0" i="0" u="none" strike="noStrike" dirty="0">
                          <a:solidFill>
                            <a:srgbClr val="000000"/>
                          </a:solidFill>
                          <a:effectLst/>
                          <a:latin typeface="Calibri" panose="020F0502020204030204" pitchFamily="34" charset="0"/>
                        </a:rPr>
                        <a:t>46</a:t>
                      </a:r>
                    </a:p>
                  </a:txBody>
                  <a:tcPr marL="3056" marR="3056" marT="3056"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0.767</a:t>
                      </a:r>
                    </a:p>
                  </a:txBody>
                  <a:tcPr marL="3056" marR="3056" marT="3056" marB="0" anchor="b">
                    <a:lnL>
                      <a:noFill/>
                    </a:lnL>
                    <a:lnR>
                      <a:noFill/>
                    </a:lnR>
                    <a:lnT>
                      <a:noFill/>
                    </a:lnT>
                    <a:lnB>
                      <a:noFill/>
                    </a:lnB>
                  </a:tcPr>
                </a:tc>
                <a:extLst>
                  <a:ext uri="{0D108BD9-81ED-4DB2-BD59-A6C34878D82A}">
                    <a16:rowId xmlns:a16="http://schemas.microsoft.com/office/drawing/2014/main" val="4073825512"/>
                  </a:ext>
                </a:extLst>
              </a:tr>
              <a:tr h="239950">
                <a:tc>
                  <a:txBody>
                    <a:bodyPr/>
                    <a:lstStyle/>
                    <a:p>
                      <a:pPr algn="ctr" fontAlgn="b"/>
                      <a:r>
                        <a:rPr lang="en-US" sz="1100" b="0" i="0" u="none" strike="noStrike" dirty="0">
                          <a:solidFill>
                            <a:srgbClr val="000000"/>
                          </a:solidFill>
                          <a:effectLst/>
                          <a:latin typeface="Calibri" panose="020F0502020204030204" pitchFamily="34" charset="0"/>
                        </a:rPr>
                        <a:t>52</a:t>
                      </a:r>
                    </a:p>
                  </a:txBody>
                  <a:tcPr marL="3056" marR="3056" marT="3056"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0.867</a:t>
                      </a:r>
                    </a:p>
                  </a:txBody>
                  <a:tcPr marL="3056" marR="3056" marT="3056" marB="0" anchor="b">
                    <a:lnL>
                      <a:noFill/>
                    </a:lnL>
                    <a:lnR>
                      <a:noFill/>
                    </a:lnR>
                    <a:lnT>
                      <a:noFill/>
                    </a:lnT>
                    <a:lnB>
                      <a:noFill/>
                    </a:lnB>
                  </a:tcPr>
                </a:tc>
                <a:extLst>
                  <a:ext uri="{0D108BD9-81ED-4DB2-BD59-A6C34878D82A}">
                    <a16:rowId xmlns:a16="http://schemas.microsoft.com/office/drawing/2014/main" val="2602305374"/>
                  </a:ext>
                </a:extLst>
              </a:tr>
              <a:tr h="239950">
                <a:tc>
                  <a:txBody>
                    <a:bodyPr/>
                    <a:lstStyle/>
                    <a:p>
                      <a:pPr algn="ctr" fontAlgn="b"/>
                      <a:r>
                        <a:rPr lang="en-US" sz="1100" b="0" i="0" u="none" strike="noStrike" dirty="0">
                          <a:solidFill>
                            <a:srgbClr val="000000"/>
                          </a:solidFill>
                          <a:effectLst/>
                          <a:latin typeface="Calibri" panose="020F0502020204030204" pitchFamily="34" charset="0"/>
                        </a:rPr>
                        <a:t>56</a:t>
                      </a:r>
                    </a:p>
                  </a:txBody>
                  <a:tcPr marL="3056" marR="3056" marT="3056"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0.933</a:t>
                      </a:r>
                    </a:p>
                  </a:txBody>
                  <a:tcPr marL="3056" marR="3056" marT="3056" marB="0" anchor="b">
                    <a:lnL>
                      <a:noFill/>
                    </a:lnL>
                    <a:lnR>
                      <a:noFill/>
                    </a:lnR>
                    <a:lnT>
                      <a:noFill/>
                    </a:lnT>
                    <a:lnB>
                      <a:noFill/>
                    </a:lnB>
                  </a:tcPr>
                </a:tc>
                <a:extLst>
                  <a:ext uri="{0D108BD9-81ED-4DB2-BD59-A6C34878D82A}">
                    <a16:rowId xmlns:a16="http://schemas.microsoft.com/office/drawing/2014/main" val="529576933"/>
                  </a:ext>
                </a:extLst>
              </a:tr>
              <a:tr h="239950">
                <a:tc>
                  <a:txBody>
                    <a:bodyPr/>
                    <a:lstStyle/>
                    <a:p>
                      <a:pPr algn="ctr" fontAlgn="b"/>
                      <a:r>
                        <a:rPr lang="en-US" sz="1100" b="0" i="0" u="none" strike="noStrike" dirty="0">
                          <a:solidFill>
                            <a:srgbClr val="000000"/>
                          </a:solidFill>
                          <a:effectLst/>
                          <a:latin typeface="Calibri" panose="020F0502020204030204" pitchFamily="34" charset="0"/>
                        </a:rPr>
                        <a:t>60</a:t>
                      </a:r>
                    </a:p>
                  </a:txBody>
                  <a:tcPr marL="3056" marR="3056" marT="305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1.000</a:t>
                      </a:r>
                    </a:p>
                  </a:txBody>
                  <a:tcPr marL="3056" marR="3056" marT="3056"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06863"/>
                  </a:ext>
                </a:extLst>
              </a:tr>
            </a:tbl>
          </a:graphicData>
        </a:graphic>
      </p:graphicFrame>
      <p:pic>
        <p:nvPicPr>
          <p:cNvPr id="9" name="Picture 8">
            <a:extLst>
              <a:ext uri="{FF2B5EF4-FFF2-40B4-BE49-F238E27FC236}">
                <a16:creationId xmlns:a16="http://schemas.microsoft.com/office/drawing/2014/main" id="{C44477ED-8EDF-4567-AAE7-AE8D3E41A98C}"/>
              </a:ext>
            </a:extLst>
          </p:cNvPr>
          <p:cNvPicPr>
            <a:picLocks noChangeAspect="1"/>
          </p:cNvPicPr>
          <p:nvPr/>
        </p:nvPicPr>
        <p:blipFill>
          <a:blip r:embed="rId5"/>
          <a:stretch>
            <a:fillRect/>
          </a:stretch>
        </p:blipFill>
        <p:spPr>
          <a:xfrm>
            <a:off x="6529180" y="2572536"/>
            <a:ext cx="4860262" cy="551085"/>
          </a:xfrm>
          <a:prstGeom prst="rect">
            <a:avLst/>
          </a:prstGeom>
        </p:spPr>
      </p:pic>
    </p:spTree>
    <p:extLst>
      <p:ext uri="{BB962C8B-B14F-4D97-AF65-F5344CB8AC3E}">
        <p14:creationId xmlns:p14="http://schemas.microsoft.com/office/powerpoint/2010/main" val="396220764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Frequency Distributions for Numerical Data </a:t>
            </a:r>
          </a:p>
        </p:txBody>
      </p:sp>
      <p:sp>
        <p:nvSpPr>
          <p:cNvPr id="3" name="Content Placeholder 4">
            <a:extLst>
              <a:ext uri="{FF2B5EF4-FFF2-40B4-BE49-F238E27FC236}">
                <a16:creationId xmlns:a16="http://schemas.microsoft.com/office/drawing/2014/main" id="{A32C3AF4-FE28-44DD-95C8-38A5E762DE39}"/>
              </a:ext>
            </a:extLst>
          </p:cNvPr>
          <p:cNvSpPr txBox="1">
            <a:spLocks/>
          </p:cNvSpPr>
          <p:nvPr/>
        </p:nvSpPr>
        <p:spPr>
          <a:xfrm>
            <a:off x="457200" y="1600200"/>
            <a:ext cx="8229600" cy="4525963"/>
          </a:xfrm>
          <a:prstGeom prst="rect">
            <a:avLst/>
          </a:prstGeom>
        </p:spPr>
        <p:txBody>
          <a:bodyPr>
            <a:normAutofit/>
          </a:bodyPr>
          <a:lstStyle>
            <a:lvl1pPr marL="0" indent="0" algn="l" defTabSz="937739" rtl="0" eaLnBrk="1" latinLnBrk="0" hangingPunct="1">
              <a:lnSpc>
                <a:spcPct val="90000"/>
              </a:lnSpc>
              <a:spcBef>
                <a:spcPts val="0"/>
              </a:spcBef>
              <a:buFont typeface="Arial" pitchFamily="34" charset="0"/>
              <a:buNone/>
              <a:defRPr sz="1179" kern="1200">
                <a:solidFill>
                  <a:schemeClr val="tx2"/>
                </a:solidFill>
                <a:latin typeface="+mn-lt"/>
                <a:ea typeface="+mn-ea"/>
                <a:cs typeface="+mn-cs"/>
              </a:defRPr>
            </a:lvl1pPr>
            <a:lvl2pPr marL="162699" indent="-162699"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2pPr>
            <a:lvl3pPr marL="325401" indent="-154140" algn="l" defTabSz="937739" rtl="0" eaLnBrk="1" latinLnBrk="0" hangingPunct="1">
              <a:lnSpc>
                <a:spcPct val="90000"/>
              </a:lnSpc>
              <a:spcBef>
                <a:spcPts val="0"/>
              </a:spcBef>
              <a:buFont typeface="Calibri" pitchFamily="34" charset="0"/>
              <a:buChar char="–"/>
              <a:defRPr sz="1179" kern="1200">
                <a:solidFill>
                  <a:schemeClr val="tx2"/>
                </a:solidFill>
                <a:latin typeface="+mn-lt"/>
                <a:ea typeface="+mn-ea"/>
                <a:cs typeface="+mn-cs"/>
              </a:defRPr>
            </a:lvl3pPr>
            <a:lvl4pPr marL="1641051"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4pPr>
            <a:lvl5pPr marL="2109914"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5pPr>
            <a:lvl6pPr marL="257879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6pPr>
            <a:lvl7pPr marL="3047660"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7pPr>
            <a:lvl8pPr marL="3516527"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8pPr>
            <a:lvl9pPr marL="398540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9pPr>
          </a:lstStyle>
          <a:p>
            <a:r>
              <a:rPr lang="tr-TR" sz="2800" b="1">
                <a:solidFill>
                  <a:schemeClr val="tx1"/>
                </a:solidFill>
              </a:rPr>
              <a:t>Three Steps to Define the Classes</a:t>
            </a:r>
            <a:endParaRPr lang="tr-TR" sz="2800" b="1">
              <a:solidFill>
                <a:srgbClr val="002060"/>
              </a:solidFill>
            </a:endParaRPr>
          </a:p>
          <a:p>
            <a:r>
              <a:rPr lang="tr-TR" sz="2800" b="1">
                <a:solidFill>
                  <a:srgbClr val="002060"/>
                </a:solidFill>
              </a:rPr>
              <a:t>1. Determine the number of overlapping classes</a:t>
            </a:r>
          </a:p>
          <a:p>
            <a:r>
              <a:rPr lang="tr-TR" sz="2800" b="1">
                <a:solidFill>
                  <a:srgbClr val="002060"/>
                </a:solidFill>
              </a:rPr>
              <a:t>2. Determine the width of each class</a:t>
            </a:r>
          </a:p>
          <a:p>
            <a:r>
              <a:rPr lang="tr-TR" sz="2800" b="1">
                <a:solidFill>
                  <a:srgbClr val="002060"/>
                </a:solidFill>
              </a:rPr>
              <a:t>3. Determine the class limits</a:t>
            </a:r>
          </a:p>
          <a:p>
            <a:endParaRPr lang="tr-TR" sz="2800" b="1">
              <a:solidFill>
                <a:srgbClr val="002060"/>
              </a:solidFill>
            </a:endParaRPr>
          </a:p>
          <a:p>
            <a:r>
              <a:rPr lang="tr-TR" sz="2800" b="1">
                <a:solidFill>
                  <a:srgbClr val="FF0000"/>
                </a:solidFill>
              </a:rPr>
              <a:t>Too many – too few </a:t>
            </a:r>
          </a:p>
          <a:p>
            <a:pPr algn="ctr"/>
            <a:endParaRPr lang="tr-TR" sz="2800" b="1" dirty="0">
              <a:solidFill>
                <a:srgbClr val="002060"/>
              </a:solidFill>
            </a:endParaRPr>
          </a:p>
        </p:txBody>
      </p:sp>
    </p:spTree>
    <p:extLst>
      <p:ext uri="{BB962C8B-B14F-4D97-AF65-F5344CB8AC3E}">
        <p14:creationId xmlns:p14="http://schemas.microsoft.com/office/powerpoint/2010/main" val="15147808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191851" y="271208"/>
            <a:ext cx="11539460" cy="471091"/>
          </a:xfrm>
        </p:spPr>
        <p:txBody>
          <a:bodyPr/>
          <a:lstStyle/>
          <a:p>
            <a:r>
              <a:rPr lang="en-US" sz="3733" dirty="0">
                <a:solidFill>
                  <a:srgbClr val="C00000"/>
                </a:solidFill>
              </a:rPr>
              <a:t>. The Number of Overlapping Classes</a:t>
            </a:r>
          </a:p>
        </p:txBody>
      </p:sp>
      <p:graphicFrame>
        <p:nvGraphicFramePr>
          <p:cNvPr id="3" name="Table 2">
            <a:extLst>
              <a:ext uri="{FF2B5EF4-FFF2-40B4-BE49-F238E27FC236}">
                <a16:creationId xmlns:a16="http://schemas.microsoft.com/office/drawing/2014/main" id="{E97521F0-0392-40AF-9451-248799BF5713}"/>
              </a:ext>
            </a:extLst>
          </p:cNvPr>
          <p:cNvGraphicFramePr>
            <a:graphicFrameLocks noGrp="1"/>
          </p:cNvGraphicFramePr>
          <p:nvPr>
            <p:extLst>
              <p:ext uri="{D42A27DB-BD31-4B8C-83A1-F6EECF244321}">
                <p14:modId xmlns:p14="http://schemas.microsoft.com/office/powerpoint/2010/main" val="4221335833"/>
              </p:ext>
            </p:extLst>
          </p:nvPr>
        </p:nvGraphicFramePr>
        <p:xfrm>
          <a:off x="3687096" y="747179"/>
          <a:ext cx="3133165" cy="5393055"/>
        </p:xfrm>
        <a:graphic>
          <a:graphicData uri="http://schemas.openxmlformats.org/drawingml/2006/table">
            <a:tbl>
              <a:tblPr>
                <a:tableStyleId>{5C22544A-7EE6-4342-B048-85BDC9FD1C3A}</a:tableStyleId>
              </a:tblPr>
              <a:tblGrid>
                <a:gridCol w="1609310">
                  <a:extLst>
                    <a:ext uri="{9D8B030D-6E8A-4147-A177-3AD203B41FA5}">
                      <a16:colId xmlns:a16="http://schemas.microsoft.com/office/drawing/2014/main" val="20000"/>
                    </a:ext>
                  </a:extLst>
                </a:gridCol>
                <a:gridCol w="1523855">
                  <a:extLst>
                    <a:ext uri="{9D8B030D-6E8A-4147-A177-3AD203B41FA5}">
                      <a16:colId xmlns:a16="http://schemas.microsoft.com/office/drawing/2014/main" val="20001"/>
                    </a:ext>
                  </a:extLst>
                </a:gridCol>
              </a:tblGrid>
              <a:tr h="245402">
                <a:tc>
                  <a:txBody>
                    <a:bodyPr/>
                    <a:lstStyle/>
                    <a:p>
                      <a:pPr algn="ctr" fontAlgn="b"/>
                      <a:r>
                        <a:rPr lang="tr-TR" sz="1800" b="1" u="none" strike="noStrike" dirty="0">
                          <a:effectLst/>
                        </a:rPr>
                        <a:t>Class(in$1000s)</a:t>
                      </a:r>
                      <a:endParaRPr lang="tr-TR" sz="18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1800" b="1" u="none" strike="noStrike" dirty="0">
                          <a:effectLst/>
                        </a:rPr>
                        <a:t>Frequency</a:t>
                      </a:r>
                      <a:endParaRPr lang="tr-TR" sz="18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extLst>
                  <a:ext uri="{0D108BD9-81ED-4DB2-BD59-A6C34878D82A}">
                    <a16:rowId xmlns:a16="http://schemas.microsoft.com/office/drawing/2014/main" val="10000"/>
                  </a:ext>
                </a:extLst>
              </a:tr>
              <a:tr h="245402">
                <a:tc>
                  <a:txBody>
                    <a:bodyPr/>
                    <a:lstStyle/>
                    <a:p>
                      <a:pPr algn="ctr" fontAlgn="b"/>
                      <a:r>
                        <a:rPr lang="tr-TR" sz="1800" u="none" strike="noStrike" dirty="0">
                          <a:effectLst/>
                        </a:rPr>
                        <a:t>320 up to 350</a:t>
                      </a:r>
                      <a:endParaRPr lang="tr-TR" sz="18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2</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1"/>
                  </a:ext>
                </a:extLst>
              </a:tr>
              <a:tr h="245402">
                <a:tc>
                  <a:txBody>
                    <a:bodyPr/>
                    <a:lstStyle/>
                    <a:p>
                      <a:pPr algn="ctr" fontAlgn="b"/>
                      <a:r>
                        <a:rPr lang="tr-TR" sz="1800" u="none" strike="noStrike">
                          <a:effectLst/>
                        </a:rPr>
                        <a:t>350 up to 375</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1</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2"/>
                  </a:ext>
                </a:extLst>
              </a:tr>
              <a:tr h="245402">
                <a:tc>
                  <a:txBody>
                    <a:bodyPr/>
                    <a:lstStyle/>
                    <a:p>
                      <a:pPr algn="ctr" fontAlgn="b"/>
                      <a:r>
                        <a:rPr lang="tr-TR" sz="1800" u="none" strike="noStrike">
                          <a:effectLst/>
                        </a:rPr>
                        <a:t>375 up to 400</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dirty="0">
                          <a:effectLst/>
                        </a:rPr>
                        <a:t>1</a:t>
                      </a:r>
                      <a:endParaRPr lang="tr-TR" sz="18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3"/>
                  </a:ext>
                </a:extLst>
              </a:tr>
              <a:tr h="245402">
                <a:tc>
                  <a:txBody>
                    <a:bodyPr/>
                    <a:lstStyle/>
                    <a:p>
                      <a:pPr algn="ctr" fontAlgn="b"/>
                      <a:r>
                        <a:rPr lang="tr-TR" sz="1800" u="none" strike="noStrike">
                          <a:effectLst/>
                        </a:rPr>
                        <a:t>400 up to 425</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3</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4"/>
                  </a:ext>
                </a:extLst>
              </a:tr>
              <a:tr h="245402">
                <a:tc>
                  <a:txBody>
                    <a:bodyPr/>
                    <a:lstStyle/>
                    <a:p>
                      <a:pPr algn="ctr" fontAlgn="b"/>
                      <a:r>
                        <a:rPr lang="tr-TR" sz="1800" u="none" strike="noStrike">
                          <a:effectLst/>
                        </a:rPr>
                        <a:t>425 up to 450</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5</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5"/>
                  </a:ext>
                </a:extLst>
              </a:tr>
              <a:tr h="245402">
                <a:tc>
                  <a:txBody>
                    <a:bodyPr/>
                    <a:lstStyle/>
                    <a:p>
                      <a:pPr algn="ctr" fontAlgn="b"/>
                      <a:r>
                        <a:rPr lang="tr-TR" sz="1800" u="none" strike="noStrike">
                          <a:effectLst/>
                        </a:rPr>
                        <a:t>450 up to 475</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3</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6"/>
                  </a:ext>
                </a:extLst>
              </a:tr>
              <a:tr h="245402">
                <a:tc>
                  <a:txBody>
                    <a:bodyPr/>
                    <a:lstStyle/>
                    <a:p>
                      <a:pPr algn="ctr" fontAlgn="b"/>
                      <a:r>
                        <a:rPr lang="tr-TR" sz="1800" u="none" strike="noStrike">
                          <a:effectLst/>
                        </a:rPr>
                        <a:t>475 up to 500</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dirty="0">
                          <a:effectLst/>
                        </a:rPr>
                        <a:t>0</a:t>
                      </a:r>
                      <a:endParaRPr lang="tr-TR" sz="18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7"/>
                  </a:ext>
                </a:extLst>
              </a:tr>
              <a:tr h="245402">
                <a:tc>
                  <a:txBody>
                    <a:bodyPr/>
                    <a:lstStyle/>
                    <a:p>
                      <a:pPr algn="ctr" fontAlgn="b"/>
                      <a:r>
                        <a:rPr lang="tr-TR" sz="1800" u="none" strike="noStrike">
                          <a:effectLst/>
                        </a:rPr>
                        <a:t>500 up to 525</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5</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8"/>
                  </a:ext>
                </a:extLst>
              </a:tr>
              <a:tr h="245402">
                <a:tc>
                  <a:txBody>
                    <a:bodyPr/>
                    <a:lstStyle/>
                    <a:p>
                      <a:pPr algn="ctr" fontAlgn="b"/>
                      <a:r>
                        <a:rPr lang="tr-TR" sz="1800" u="none" strike="noStrike">
                          <a:effectLst/>
                        </a:rPr>
                        <a:t>525 up to 550</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5</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9"/>
                  </a:ext>
                </a:extLst>
              </a:tr>
              <a:tr h="245402">
                <a:tc>
                  <a:txBody>
                    <a:bodyPr/>
                    <a:lstStyle/>
                    <a:p>
                      <a:pPr algn="ctr" fontAlgn="b"/>
                      <a:r>
                        <a:rPr lang="tr-TR" sz="1800" u="none" strike="noStrike" dirty="0">
                          <a:effectLst/>
                        </a:rPr>
                        <a:t>550 up to 575</a:t>
                      </a:r>
                      <a:endParaRPr lang="tr-TR" sz="18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3</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10"/>
                  </a:ext>
                </a:extLst>
              </a:tr>
              <a:tr h="245402">
                <a:tc>
                  <a:txBody>
                    <a:bodyPr/>
                    <a:lstStyle/>
                    <a:p>
                      <a:pPr algn="ctr" fontAlgn="b"/>
                      <a:r>
                        <a:rPr lang="tr-TR" sz="1800" u="none" strike="noStrike">
                          <a:effectLst/>
                        </a:rPr>
                        <a:t>575 up to 600</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1</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11"/>
                  </a:ext>
                </a:extLst>
              </a:tr>
              <a:tr h="245402">
                <a:tc>
                  <a:txBody>
                    <a:bodyPr/>
                    <a:lstStyle/>
                    <a:p>
                      <a:pPr algn="ctr" fontAlgn="b"/>
                      <a:r>
                        <a:rPr lang="tr-TR" sz="1800" u="none" strike="noStrike">
                          <a:effectLst/>
                        </a:rPr>
                        <a:t>600 up to 625</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12"/>
                  </a:ext>
                </a:extLst>
              </a:tr>
              <a:tr h="245402">
                <a:tc>
                  <a:txBody>
                    <a:bodyPr/>
                    <a:lstStyle/>
                    <a:p>
                      <a:pPr algn="ctr" fontAlgn="b"/>
                      <a:r>
                        <a:rPr lang="tr-TR" sz="1800" u="none" strike="noStrike">
                          <a:effectLst/>
                        </a:rPr>
                        <a:t>625 up to 650 </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1</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13"/>
                  </a:ext>
                </a:extLst>
              </a:tr>
              <a:tr h="245402">
                <a:tc>
                  <a:txBody>
                    <a:bodyPr/>
                    <a:lstStyle/>
                    <a:p>
                      <a:pPr algn="ctr" fontAlgn="b"/>
                      <a:r>
                        <a:rPr lang="tr-TR" sz="1800" u="none" strike="noStrike">
                          <a:effectLst/>
                        </a:rPr>
                        <a:t>650 up to 675</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4</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14"/>
                  </a:ext>
                </a:extLst>
              </a:tr>
              <a:tr h="245402">
                <a:tc>
                  <a:txBody>
                    <a:bodyPr/>
                    <a:lstStyle/>
                    <a:p>
                      <a:pPr algn="ctr" fontAlgn="b"/>
                      <a:r>
                        <a:rPr lang="tr-TR" sz="1800" u="none" strike="noStrike">
                          <a:effectLst/>
                        </a:rPr>
                        <a:t>675 up to 700</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0</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15"/>
                  </a:ext>
                </a:extLst>
              </a:tr>
              <a:tr h="245402">
                <a:tc>
                  <a:txBody>
                    <a:bodyPr/>
                    <a:lstStyle/>
                    <a:p>
                      <a:pPr algn="ctr" fontAlgn="b"/>
                      <a:r>
                        <a:rPr lang="tr-TR" sz="1800" u="none" strike="noStrike">
                          <a:effectLst/>
                        </a:rPr>
                        <a:t>700 up to 725</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1</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16"/>
                  </a:ext>
                </a:extLst>
              </a:tr>
              <a:tr h="245402">
                <a:tc>
                  <a:txBody>
                    <a:bodyPr/>
                    <a:lstStyle/>
                    <a:p>
                      <a:pPr algn="ctr" fontAlgn="b"/>
                      <a:r>
                        <a:rPr lang="tr-TR" sz="1800" u="none" strike="noStrike">
                          <a:effectLst/>
                        </a:rPr>
                        <a:t>725 up to 750</a:t>
                      </a:r>
                      <a:endParaRPr lang="tr-TR" sz="18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u="none" strike="noStrike">
                          <a:effectLst/>
                        </a:rPr>
                        <a:t>1</a:t>
                      </a:r>
                      <a:endParaRPr lang="tr-TR" sz="18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17"/>
                  </a:ext>
                </a:extLst>
              </a:tr>
              <a:tr h="245402">
                <a:tc>
                  <a:txBody>
                    <a:bodyPr/>
                    <a:lstStyle/>
                    <a:p>
                      <a:pPr algn="ctr" fontAlgn="b"/>
                      <a:r>
                        <a:rPr lang="tr-TR" sz="1800" b="1" u="none" strike="noStrike" dirty="0">
                          <a:effectLst/>
                        </a:rPr>
                        <a:t>Total</a:t>
                      </a:r>
                      <a:endParaRPr lang="tr-TR" sz="18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800" b="1" u="none" strike="noStrike" dirty="0">
                          <a:effectLst/>
                        </a:rPr>
                        <a:t>36</a:t>
                      </a:r>
                      <a:endParaRPr lang="tr-TR" sz="1800" b="1"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18"/>
                  </a:ext>
                </a:extLst>
              </a:tr>
            </a:tbl>
          </a:graphicData>
        </a:graphic>
      </p:graphicFrame>
      <p:sp>
        <p:nvSpPr>
          <p:cNvPr id="2" name="Rectangle 1">
            <a:extLst>
              <a:ext uri="{FF2B5EF4-FFF2-40B4-BE49-F238E27FC236}">
                <a16:creationId xmlns:a16="http://schemas.microsoft.com/office/drawing/2014/main" id="{003800F9-7FC1-4809-99D3-CDB52A305AC5}"/>
              </a:ext>
            </a:extLst>
          </p:cNvPr>
          <p:cNvSpPr/>
          <p:nvPr/>
        </p:nvSpPr>
        <p:spPr>
          <a:xfrm>
            <a:off x="639096" y="1084665"/>
            <a:ext cx="6096000" cy="769441"/>
          </a:xfrm>
          <a:prstGeom prst="rect">
            <a:avLst/>
          </a:prstGeom>
        </p:spPr>
        <p:txBody>
          <a:bodyPr>
            <a:spAutoFit/>
          </a:bodyPr>
          <a:lstStyle/>
          <a:p>
            <a:r>
              <a:rPr lang="tr-TR" sz="2000" dirty="0" err="1"/>
              <a:t>Usually</a:t>
            </a:r>
            <a:r>
              <a:rPr lang="tr-TR" sz="2000" dirty="0"/>
              <a:t> </a:t>
            </a:r>
            <a:r>
              <a:rPr lang="tr-TR" sz="2000" dirty="0" err="1"/>
              <a:t>range</a:t>
            </a:r>
            <a:r>
              <a:rPr lang="tr-TR" sz="2000" dirty="0"/>
              <a:t> </a:t>
            </a:r>
            <a:r>
              <a:rPr lang="tr-TR" sz="2000" dirty="0" err="1"/>
              <a:t>from</a:t>
            </a:r>
            <a:r>
              <a:rPr lang="tr-TR" sz="2000" dirty="0"/>
              <a:t> 5 </a:t>
            </a:r>
            <a:r>
              <a:rPr lang="tr-TR" sz="2000" dirty="0" err="1"/>
              <a:t>to</a:t>
            </a:r>
            <a:r>
              <a:rPr lang="tr-TR" sz="2000" dirty="0"/>
              <a:t> 20.</a:t>
            </a:r>
          </a:p>
          <a:p>
            <a:r>
              <a:rPr lang="tr-TR" sz="2400" b="1" dirty="0" err="1">
                <a:solidFill>
                  <a:srgbClr val="FF0000"/>
                </a:solidFill>
              </a:rPr>
              <a:t>Too</a:t>
            </a:r>
            <a:r>
              <a:rPr lang="tr-TR" sz="2400" b="1" dirty="0">
                <a:solidFill>
                  <a:srgbClr val="FF0000"/>
                </a:solidFill>
              </a:rPr>
              <a:t> </a:t>
            </a:r>
            <a:r>
              <a:rPr lang="tr-TR" sz="2400" b="1" dirty="0" err="1">
                <a:solidFill>
                  <a:srgbClr val="FF0000"/>
                </a:solidFill>
              </a:rPr>
              <a:t>many</a:t>
            </a:r>
            <a:r>
              <a:rPr lang="tr-TR" sz="2400" b="1" dirty="0">
                <a:solidFill>
                  <a:srgbClr val="FF0000"/>
                </a:solidFill>
              </a:rPr>
              <a:t> </a:t>
            </a:r>
            <a:r>
              <a:rPr lang="tr-TR" sz="2400" b="1" dirty="0" err="1">
                <a:solidFill>
                  <a:srgbClr val="FF0000"/>
                </a:solidFill>
              </a:rPr>
              <a:t>classes</a:t>
            </a:r>
            <a:r>
              <a:rPr lang="tr-TR" sz="2400" b="1" dirty="0">
                <a:solidFill>
                  <a:srgbClr val="FF0000"/>
                </a:solidFill>
              </a:rPr>
              <a:t>:</a:t>
            </a:r>
          </a:p>
        </p:txBody>
      </p:sp>
      <p:graphicFrame>
        <p:nvGraphicFramePr>
          <p:cNvPr id="5" name="Table 4">
            <a:extLst>
              <a:ext uri="{FF2B5EF4-FFF2-40B4-BE49-F238E27FC236}">
                <a16:creationId xmlns:a16="http://schemas.microsoft.com/office/drawing/2014/main" id="{6F05C898-7EE6-4967-9008-C32AA78C69BE}"/>
              </a:ext>
            </a:extLst>
          </p:cNvPr>
          <p:cNvGraphicFramePr>
            <a:graphicFrameLocks noGrp="1"/>
          </p:cNvGraphicFramePr>
          <p:nvPr>
            <p:extLst>
              <p:ext uri="{D42A27DB-BD31-4B8C-83A1-F6EECF244321}">
                <p14:modId xmlns:p14="http://schemas.microsoft.com/office/powerpoint/2010/main" val="3742778413"/>
              </p:ext>
            </p:extLst>
          </p:nvPr>
        </p:nvGraphicFramePr>
        <p:xfrm>
          <a:off x="7347253" y="1782711"/>
          <a:ext cx="3857065" cy="2587440"/>
        </p:xfrm>
        <a:graphic>
          <a:graphicData uri="http://schemas.openxmlformats.org/drawingml/2006/table">
            <a:tbl>
              <a:tblPr>
                <a:tableStyleId>{5C22544A-7EE6-4342-B048-85BDC9FD1C3A}</a:tableStyleId>
              </a:tblPr>
              <a:tblGrid>
                <a:gridCol w="2489042">
                  <a:extLst>
                    <a:ext uri="{9D8B030D-6E8A-4147-A177-3AD203B41FA5}">
                      <a16:colId xmlns:a16="http://schemas.microsoft.com/office/drawing/2014/main" val="20000"/>
                    </a:ext>
                  </a:extLst>
                </a:gridCol>
                <a:gridCol w="1368023">
                  <a:extLst>
                    <a:ext uri="{9D8B030D-6E8A-4147-A177-3AD203B41FA5}">
                      <a16:colId xmlns:a16="http://schemas.microsoft.com/office/drawing/2014/main" val="20001"/>
                    </a:ext>
                  </a:extLst>
                </a:gridCol>
              </a:tblGrid>
              <a:tr h="517488">
                <a:tc>
                  <a:txBody>
                    <a:bodyPr/>
                    <a:lstStyle/>
                    <a:p>
                      <a:pPr algn="ctr" fontAlgn="b"/>
                      <a:r>
                        <a:rPr lang="tr-TR" sz="2000" b="1" u="none" strike="noStrike" dirty="0">
                          <a:effectLst/>
                        </a:rPr>
                        <a:t>Class(in$1000s)</a:t>
                      </a:r>
                      <a:endParaRPr lang="tr-TR" sz="20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2000" b="1" u="none" strike="noStrike" dirty="0">
                          <a:effectLst/>
                        </a:rPr>
                        <a:t>Frequency</a:t>
                      </a:r>
                      <a:endParaRPr lang="tr-TR" sz="20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extLst>
                  <a:ext uri="{0D108BD9-81ED-4DB2-BD59-A6C34878D82A}">
                    <a16:rowId xmlns:a16="http://schemas.microsoft.com/office/drawing/2014/main" val="10000"/>
                  </a:ext>
                </a:extLst>
              </a:tr>
              <a:tr h="517488">
                <a:tc>
                  <a:txBody>
                    <a:bodyPr/>
                    <a:lstStyle/>
                    <a:p>
                      <a:pPr algn="ctr" fontAlgn="b"/>
                      <a:r>
                        <a:rPr lang="tr-TR" sz="2000" u="none" strike="noStrike">
                          <a:effectLst/>
                        </a:rPr>
                        <a:t>300 up to 450</a:t>
                      </a:r>
                      <a:endParaRPr lang="tr-TR" sz="20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000" u="none" strike="noStrike">
                          <a:effectLst/>
                        </a:rPr>
                        <a:t>12</a:t>
                      </a:r>
                      <a:endParaRPr lang="tr-TR" sz="20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1"/>
                  </a:ext>
                </a:extLst>
              </a:tr>
              <a:tr h="517488">
                <a:tc>
                  <a:txBody>
                    <a:bodyPr/>
                    <a:lstStyle/>
                    <a:p>
                      <a:pPr algn="ctr" fontAlgn="b"/>
                      <a:r>
                        <a:rPr lang="tr-TR" sz="2000" u="none" strike="noStrike">
                          <a:effectLst/>
                        </a:rPr>
                        <a:t>450 up to 600</a:t>
                      </a:r>
                      <a:endParaRPr lang="tr-TR" sz="20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000" u="none" strike="noStrike">
                          <a:effectLst/>
                        </a:rPr>
                        <a:t>17</a:t>
                      </a:r>
                      <a:endParaRPr lang="tr-TR" sz="20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2"/>
                  </a:ext>
                </a:extLst>
              </a:tr>
              <a:tr h="517488">
                <a:tc>
                  <a:txBody>
                    <a:bodyPr/>
                    <a:lstStyle/>
                    <a:p>
                      <a:pPr algn="ctr" fontAlgn="b"/>
                      <a:r>
                        <a:rPr lang="tr-TR" sz="2000" u="none" strike="noStrike">
                          <a:effectLst/>
                        </a:rPr>
                        <a:t>600 up to 750</a:t>
                      </a:r>
                      <a:endParaRPr lang="tr-TR" sz="20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000" u="none" strike="noStrike">
                          <a:effectLst/>
                        </a:rPr>
                        <a:t>7</a:t>
                      </a:r>
                      <a:endParaRPr lang="tr-TR" sz="20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3"/>
                  </a:ext>
                </a:extLst>
              </a:tr>
              <a:tr h="517488">
                <a:tc>
                  <a:txBody>
                    <a:bodyPr/>
                    <a:lstStyle/>
                    <a:p>
                      <a:pPr algn="ctr" fontAlgn="b"/>
                      <a:r>
                        <a:rPr lang="tr-TR" sz="2000" b="1" u="none" strike="noStrike" dirty="0">
                          <a:effectLst/>
                        </a:rPr>
                        <a:t>Total</a:t>
                      </a:r>
                      <a:endParaRPr lang="tr-TR" sz="20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000" b="1" u="none" strike="noStrike" dirty="0">
                          <a:effectLst/>
                        </a:rPr>
                        <a:t>36</a:t>
                      </a:r>
                      <a:endParaRPr lang="tr-TR" sz="2000" b="1"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88334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11516" y="333113"/>
            <a:ext cx="11539460" cy="471091"/>
          </a:xfrm>
        </p:spPr>
        <p:txBody>
          <a:bodyPr/>
          <a:lstStyle/>
          <a:p>
            <a:r>
              <a:rPr lang="en-US" sz="3733" dirty="0">
                <a:solidFill>
                  <a:srgbClr val="C00000"/>
                </a:solidFill>
              </a:rPr>
              <a:t>Visualizing Frequency Distributions for Numerical Data</a:t>
            </a:r>
          </a:p>
        </p:txBody>
      </p:sp>
      <p:sp>
        <p:nvSpPr>
          <p:cNvPr id="2" name="Rectangle 1">
            <a:extLst>
              <a:ext uri="{FF2B5EF4-FFF2-40B4-BE49-F238E27FC236}">
                <a16:creationId xmlns:a16="http://schemas.microsoft.com/office/drawing/2014/main" id="{EE16117A-306B-46EB-B5DB-84C024DF29F4}"/>
              </a:ext>
            </a:extLst>
          </p:cNvPr>
          <p:cNvSpPr/>
          <p:nvPr/>
        </p:nvSpPr>
        <p:spPr>
          <a:xfrm>
            <a:off x="292908" y="1970245"/>
            <a:ext cx="2146870" cy="338554"/>
          </a:xfrm>
          <a:prstGeom prst="rect">
            <a:avLst/>
          </a:prstGeom>
        </p:spPr>
        <p:txBody>
          <a:bodyPr wrap="none">
            <a:spAutoFit/>
          </a:bodyPr>
          <a:lstStyle/>
          <a:p>
            <a:r>
              <a:rPr lang="en-US" sz="1600" dirty="0">
                <a:solidFill>
                  <a:srgbClr val="C00000"/>
                </a:solidFill>
                <a:latin typeface="Birka"/>
              </a:rPr>
              <a:t>Body Mass Index (BMI),</a:t>
            </a:r>
            <a:endParaRPr lang="en-US" sz="1600" dirty="0">
              <a:solidFill>
                <a:srgbClr val="C00000"/>
              </a:solidFill>
            </a:endParaRPr>
          </a:p>
        </p:txBody>
      </p:sp>
      <p:sp>
        <p:nvSpPr>
          <p:cNvPr id="4" name="Rectangle 3">
            <a:extLst>
              <a:ext uri="{FF2B5EF4-FFF2-40B4-BE49-F238E27FC236}">
                <a16:creationId xmlns:a16="http://schemas.microsoft.com/office/drawing/2014/main" id="{842F8CF5-FC54-40AE-A62E-474A3A600CB8}"/>
              </a:ext>
            </a:extLst>
          </p:cNvPr>
          <p:cNvSpPr/>
          <p:nvPr/>
        </p:nvSpPr>
        <p:spPr>
          <a:xfrm>
            <a:off x="292908" y="804204"/>
            <a:ext cx="6096000" cy="1138773"/>
          </a:xfrm>
          <a:prstGeom prst="rect">
            <a:avLst/>
          </a:prstGeom>
        </p:spPr>
        <p:txBody>
          <a:bodyPr>
            <a:spAutoFit/>
          </a:bodyPr>
          <a:lstStyle/>
          <a:p>
            <a:r>
              <a:rPr lang="en-US" sz="3200" dirty="0">
                <a:solidFill>
                  <a:srgbClr val="C00000"/>
                </a:solidFill>
              </a:rPr>
              <a:t>Bar Charts</a:t>
            </a:r>
          </a:p>
          <a:p>
            <a:r>
              <a:rPr lang="en-US" dirty="0"/>
              <a:t>The bar chart is particularly appropriate for displaying discrete data with only a</a:t>
            </a:r>
            <a:r>
              <a:rPr lang="tr-TR" dirty="0"/>
              <a:t> </a:t>
            </a:r>
            <a:r>
              <a:rPr lang="en-US" dirty="0"/>
              <a:t>few categories</a:t>
            </a:r>
          </a:p>
        </p:txBody>
      </p:sp>
      <p:pic>
        <p:nvPicPr>
          <p:cNvPr id="5" name="Picture 4">
            <a:extLst>
              <a:ext uri="{FF2B5EF4-FFF2-40B4-BE49-F238E27FC236}">
                <a16:creationId xmlns:a16="http://schemas.microsoft.com/office/drawing/2014/main" id="{C942353B-6FEB-4AC0-932E-18851C2F2CC8}"/>
              </a:ext>
            </a:extLst>
          </p:cNvPr>
          <p:cNvPicPr>
            <a:picLocks noChangeAspect="1"/>
          </p:cNvPicPr>
          <p:nvPr/>
        </p:nvPicPr>
        <p:blipFill>
          <a:blip r:embed="rId3"/>
          <a:stretch>
            <a:fillRect/>
          </a:stretch>
        </p:blipFill>
        <p:spPr>
          <a:xfrm>
            <a:off x="292908" y="2265128"/>
            <a:ext cx="6743700" cy="1600200"/>
          </a:xfrm>
          <a:prstGeom prst="rect">
            <a:avLst/>
          </a:prstGeom>
        </p:spPr>
      </p:pic>
      <p:pic>
        <p:nvPicPr>
          <p:cNvPr id="6" name="Picture 5">
            <a:extLst>
              <a:ext uri="{FF2B5EF4-FFF2-40B4-BE49-F238E27FC236}">
                <a16:creationId xmlns:a16="http://schemas.microsoft.com/office/drawing/2014/main" id="{FFAFC36C-5BCB-477A-A991-9B8AAACD91AB}"/>
              </a:ext>
            </a:extLst>
          </p:cNvPr>
          <p:cNvPicPr>
            <a:picLocks noChangeAspect="1"/>
          </p:cNvPicPr>
          <p:nvPr/>
        </p:nvPicPr>
        <p:blipFill>
          <a:blip r:embed="rId4"/>
          <a:stretch>
            <a:fillRect/>
          </a:stretch>
        </p:blipFill>
        <p:spPr>
          <a:xfrm>
            <a:off x="100781" y="3789387"/>
            <a:ext cx="5611761" cy="2927564"/>
          </a:xfrm>
          <a:prstGeom prst="rect">
            <a:avLst/>
          </a:prstGeom>
        </p:spPr>
      </p:pic>
      <p:pic>
        <p:nvPicPr>
          <p:cNvPr id="7" name="Picture 6">
            <a:extLst>
              <a:ext uri="{FF2B5EF4-FFF2-40B4-BE49-F238E27FC236}">
                <a16:creationId xmlns:a16="http://schemas.microsoft.com/office/drawing/2014/main" id="{FE07FE16-E635-430F-9072-6345191815D7}"/>
              </a:ext>
            </a:extLst>
          </p:cNvPr>
          <p:cNvPicPr>
            <a:picLocks noChangeAspect="1"/>
          </p:cNvPicPr>
          <p:nvPr/>
        </p:nvPicPr>
        <p:blipFill>
          <a:blip r:embed="rId5"/>
          <a:stretch>
            <a:fillRect/>
          </a:stretch>
        </p:blipFill>
        <p:spPr>
          <a:xfrm>
            <a:off x="5712542" y="3847149"/>
            <a:ext cx="5753867" cy="2873278"/>
          </a:xfrm>
          <a:prstGeom prst="rect">
            <a:avLst/>
          </a:prstGeom>
        </p:spPr>
      </p:pic>
    </p:spTree>
    <p:extLst>
      <p:ext uri="{BB962C8B-B14F-4D97-AF65-F5344CB8AC3E}">
        <p14:creationId xmlns:p14="http://schemas.microsoft.com/office/powerpoint/2010/main" val="67471853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11516" y="333113"/>
            <a:ext cx="11539460" cy="471091"/>
          </a:xfrm>
        </p:spPr>
        <p:txBody>
          <a:bodyPr/>
          <a:lstStyle/>
          <a:p>
            <a:r>
              <a:rPr lang="en-US" sz="3733" dirty="0">
                <a:solidFill>
                  <a:srgbClr val="C00000"/>
                </a:solidFill>
              </a:rPr>
              <a:t>Visualizing Frequency Distributions for Numerical Data</a:t>
            </a:r>
          </a:p>
        </p:txBody>
      </p:sp>
      <p:pic>
        <p:nvPicPr>
          <p:cNvPr id="3" name="Picture 2">
            <a:extLst>
              <a:ext uri="{FF2B5EF4-FFF2-40B4-BE49-F238E27FC236}">
                <a16:creationId xmlns:a16="http://schemas.microsoft.com/office/drawing/2014/main" id="{4211E3C0-0F62-4878-865E-DD61AD4C4A2E}"/>
              </a:ext>
            </a:extLst>
          </p:cNvPr>
          <p:cNvPicPr>
            <a:picLocks noChangeAspect="1"/>
          </p:cNvPicPr>
          <p:nvPr/>
        </p:nvPicPr>
        <p:blipFill>
          <a:blip r:embed="rId3"/>
          <a:stretch>
            <a:fillRect/>
          </a:stretch>
        </p:blipFill>
        <p:spPr>
          <a:xfrm>
            <a:off x="110306" y="916704"/>
            <a:ext cx="6723114" cy="2742549"/>
          </a:xfrm>
          <a:prstGeom prst="rect">
            <a:avLst/>
          </a:prstGeom>
        </p:spPr>
      </p:pic>
      <p:pic>
        <p:nvPicPr>
          <p:cNvPr id="8" name="Picture 7">
            <a:extLst>
              <a:ext uri="{FF2B5EF4-FFF2-40B4-BE49-F238E27FC236}">
                <a16:creationId xmlns:a16="http://schemas.microsoft.com/office/drawing/2014/main" id="{5248FAFC-02A3-46D4-B8E8-95BF39518458}"/>
              </a:ext>
            </a:extLst>
          </p:cNvPr>
          <p:cNvPicPr>
            <a:picLocks noChangeAspect="1"/>
          </p:cNvPicPr>
          <p:nvPr/>
        </p:nvPicPr>
        <p:blipFill>
          <a:blip r:embed="rId4"/>
          <a:stretch>
            <a:fillRect/>
          </a:stretch>
        </p:blipFill>
        <p:spPr>
          <a:xfrm>
            <a:off x="110306" y="3532084"/>
            <a:ext cx="6392395" cy="3110476"/>
          </a:xfrm>
          <a:prstGeom prst="rect">
            <a:avLst/>
          </a:prstGeom>
        </p:spPr>
      </p:pic>
    </p:spTree>
    <p:extLst>
      <p:ext uri="{BB962C8B-B14F-4D97-AF65-F5344CB8AC3E}">
        <p14:creationId xmlns:p14="http://schemas.microsoft.com/office/powerpoint/2010/main" val="238247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6" y="26274"/>
            <a:ext cx="11539460" cy="930639"/>
          </a:xfrm>
        </p:spPr>
        <p:txBody>
          <a:bodyPr/>
          <a:lstStyle/>
          <a:p>
            <a:r>
              <a:rPr lang="en-US" sz="3733" dirty="0">
                <a:solidFill>
                  <a:srgbClr val="C00000"/>
                </a:solidFill>
              </a:rPr>
              <a:t>Visualizing Frequency Distributions for Numerical Data</a:t>
            </a:r>
            <a:br>
              <a:rPr lang="tr-TR" sz="3733" dirty="0">
                <a:solidFill>
                  <a:srgbClr val="FF0000"/>
                </a:solidFill>
              </a:rPr>
            </a:br>
            <a:r>
              <a:rPr lang="tr-TR" sz="3733" dirty="0" err="1">
                <a:solidFill>
                  <a:srgbClr val="FF0000"/>
                </a:solidFill>
              </a:rPr>
              <a:t>Histogram</a:t>
            </a:r>
            <a:endParaRPr lang="en-US" sz="3733" dirty="0">
              <a:solidFill>
                <a:srgbClr val="FF0000"/>
              </a:solidFill>
            </a:endParaRPr>
          </a:p>
        </p:txBody>
      </p:sp>
      <p:sp>
        <p:nvSpPr>
          <p:cNvPr id="2" name="Rectangle 1">
            <a:extLst>
              <a:ext uri="{FF2B5EF4-FFF2-40B4-BE49-F238E27FC236}">
                <a16:creationId xmlns:a16="http://schemas.microsoft.com/office/drawing/2014/main" id="{2467C18B-4C64-4810-B065-0499EA062DAF}"/>
              </a:ext>
            </a:extLst>
          </p:cNvPr>
          <p:cNvSpPr/>
          <p:nvPr/>
        </p:nvSpPr>
        <p:spPr>
          <a:xfrm>
            <a:off x="309837" y="937458"/>
            <a:ext cx="11882163" cy="2308324"/>
          </a:xfrm>
          <a:prstGeom prst="rect">
            <a:avLst/>
          </a:prstGeom>
        </p:spPr>
        <p:txBody>
          <a:bodyPr wrap="square">
            <a:spAutoFit/>
          </a:bodyPr>
          <a:lstStyle/>
          <a:p>
            <a:r>
              <a:rPr lang="en-US" sz="2400" dirty="0">
                <a:latin typeface="BaskervilleMT"/>
              </a:rPr>
              <a:t>Histograms are like bar charts but with two key differences. </a:t>
            </a:r>
            <a:endParaRPr lang="tr-TR" sz="2400" dirty="0">
              <a:latin typeface="BaskervilleMT"/>
            </a:endParaRPr>
          </a:p>
          <a:p>
            <a:pPr marL="457200" indent="-457200">
              <a:buFont typeface="Arial" panose="020B0604020202020204" pitchFamily="34" charset="0"/>
              <a:buChar char="•"/>
            </a:pPr>
            <a:r>
              <a:rPr lang="en-US" sz="2400" dirty="0">
                <a:latin typeface="BaskervilleMT"/>
              </a:rPr>
              <a:t>The</a:t>
            </a:r>
            <a:r>
              <a:rPr lang="tr-TR" sz="2400" dirty="0">
                <a:latin typeface="BaskervilleMT"/>
              </a:rPr>
              <a:t> </a:t>
            </a:r>
            <a:r>
              <a:rPr lang="en-US" sz="2400" dirty="0">
                <a:latin typeface="BaskervilleMT"/>
              </a:rPr>
              <a:t>first is that the area of each bar is proportional to the frequency</a:t>
            </a:r>
          </a:p>
          <a:p>
            <a:pPr marL="457200" indent="-457200">
              <a:buFont typeface="Arial" panose="020B0604020202020204" pitchFamily="34" charset="0"/>
              <a:buChar char="•"/>
            </a:pPr>
            <a:r>
              <a:rPr lang="tr-TR" sz="2400" dirty="0">
                <a:latin typeface="BaskervilleMT"/>
              </a:rPr>
              <a:t>T</a:t>
            </a:r>
            <a:r>
              <a:rPr lang="en-US" sz="2400" dirty="0">
                <a:latin typeface="BaskervilleMT"/>
              </a:rPr>
              <a:t>he second is that there are no gaps between the bars on the chart.</a:t>
            </a:r>
          </a:p>
          <a:p>
            <a:pPr marL="457200" indent="-457200">
              <a:buFont typeface="Arial" panose="020B0604020202020204" pitchFamily="34" charset="0"/>
              <a:buChar char="•"/>
            </a:pPr>
            <a:endParaRPr lang="tr-TR" sz="2400" dirty="0">
              <a:latin typeface="BaskervilleMT"/>
            </a:endParaRPr>
          </a:p>
          <a:p>
            <a:r>
              <a:rPr lang="en-US" sz="2400" dirty="0">
                <a:latin typeface="BaskervilleMT"/>
              </a:rPr>
              <a:t>Here’s an example of a histogram showing the average number of</a:t>
            </a:r>
          </a:p>
          <a:p>
            <a:r>
              <a:rPr lang="en-US" sz="2400" dirty="0">
                <a:latin typeface="BaskervilleMT"/>
              </a:rPr>
              <a:t>games bought per month by households in </a:t>
            </a:r>
            <a:r>
              <a:rPr lang="en-US" sz="2400" dirty="0" err="1">
                <a:latin typeface="BaskervilleMT"/>
              </a:rPr>
              <a:t>Statsville</a:t>
            </a:r>
            <a:r>
              <a:rPr lang="en-US" sz="2400" dirty="0">
                <a:latin typeface="BaskervilleMT"/>
              </a:rPr>
              <a:t>:</a:t>
            </a:r>
            <a:endParaRPr lang="en-US" sz="2400" dirty="0"/>
          </a:p>
        </p:txBody>
      </p:sp>
      <p:pic>
        <p:nvPicPr>
          <p:cNvPr id="3" name="Picture 2">
            <a:extLst>
              <a:ext uri="{FF2B5EF4-FFF2-40B4-BE49-F238E27FC236}">
                <a16:creationId xmlns:a16="http://schemas.microsoft.com/office/drawing/2014/main" id="{3E747FC9-491D-4D56-9D7E-827EEDFEC178}"/>
              </a:ext>
            </a:extLst>
          </p:cNvPr>
          <p:cNvPicPr>
            <a:picLocks noChangeAspect="1"/>
          </p:cNvPicPr>
          <p:nvPr/>
        </p:nvPicPr>
        <p:blipFill>
          <a:blip r:embed="rId3"/>
          <a:stretch>
            <a:fillRect/>
          </a:stretch>
        </p:blipFill>
        <p:spPr>
          <a:xfrm>
            <a:off x="309838" y="2953631"/>
            <a:ext cx="7560534" cy="3353245"/>
          </a:xfrm>
          <a:prstGeom prst="rect">
            <a:avLst/>
          </a:prstGeom>
        </p:spPr>
      </p:pic>
      <p:pic>
        <p:nvPicPr>
          <p:cNvPr id="5" name="Picture 4">
            <a:hlinkClick r:id="rId4" action="ppaction://hlinkfile"/>
            <a:extLst>
              <a:ext uri="{FF2B5EF4-FFF2-40B4-BE49-F238E27FC236}">
                <a16:creationId xmlns:a16="http://schemas.microsoft.com/office/drawing/2014/main" id="{44A8C123-3657-4061-AFF7-176BC1255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0906" y="4170170"/>
            <a:ext cx="4140560" cy="1916673"/>
          </a:xfrm>
          <a:prstGeom prst="rect">
            <a:avLst/>
          </a:prstGeom>
        </p:spPr>
      </p:pic>
    </p:spTree>
    <p:extLst>
      <p:ext uri="{BB962C8B-B14F-4D97-AF65-F5344CB8AC3E}">
        <p14:creationId xmlns:p14="http://schemas.microsoft.com/office/powerpoint/2010/main" val="9483762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6" y="26274"/>
            <a:ext cx="11539460" cy="1378647"/>
          </a:xfrm>
        </p:spPr>
        <p:txBody>
          <a:bodyPr/>
          <a:lstStyle/>
          <a:p>
            <a:r>
              <a:rPr lang="en-US" sz="3733" dirty="0">
                <a:solidFill>
                  <a:srgbClr val="C00000"/>
                </a:solidFill>
              </a:rPr>
              <a:t>Visualizing Frequency Distributions for Numerical Data</a:t>
            </a:r>
            <a:br>
              <a:rPr lang="tr-TR" sz="3733" dirty="0">
                <a:solidFill>
                  <a:srgbClr val="FF0000"/>
                </a:solidFill>
              </a:rPr>
            </a:br>
            <a:r>
              <a:rPr lang="tr-TR" sz="3733" dirty="0">
                <a:solidFill>
                  <a:srgbClr val="FF0000"/>
                </a:solidFill>
              </a:rPr>
              <a:t>OGIVES</a:t>
            </a:r>
            <a:br>
              <a:rPr lang="tr-TR" sz="3733" dirty="0">
                <a:solidFill>
                  <a:srgbClr val="FF0000"/>
                </a:solidFill>
              </a:rPr>
            </a:br>
            <a:endParaRPr lang="en-US" sz="3733" dirty="0">
              <a:solidFill>
                <a:srgbClr val="FF0000"/>
              </a:solidFill>
            </a:endParaRPr>
          </a:p>
        </p:txBody>
      </p:sp>
      <p:sp>
        <p:nvSpPr>
          <p:cNvPr id="6" name="Content Placeholder 2">
            <a:extLst>
              <a:ext uri="{FF2B5EF4-FFF2-40B4-BE49-F238E27FC236}">
                <a16:creationId xmlns:a16="http://schemas.microsoft.com/office/drawing/2014/main" id="{11A98331-98E2-4DD3-BE2E-85E9366DE329}"/>
              </a:ext>
            </a:extLst>
          </p:cNvPr>
          <p:cNvSpPr txBox="1">
            <a:spLocks/>
          </p:cNvSpPr>
          <p:nvPr/>
        </p:nvSpPr>
        <p:spPr>
          <a:xfrm>
            <a:off x="538434" y="1404921"/>
            <a:ext cx="10891566" cy="4832593"/>
          </a:xfrm>
          <a:prstGeom prst="rect">
            <a:avLst/>
          </a:prstGeom>
        </p:spPr>
        <p:txBody>
          <a:bodyPr/>
          <a:lstStyle>
            <a:lvl1pPr marL="0" indent="0" algn="l" defTabSz="937739" rtl="0" eaLnBrk="1" latinLnBrk="0" hangingPunct="1">
              <a:lnSpc>
                <a:spcPct val="90000"/>
              </a:lnSpc>
              <a:spcBef>
                <a:spcPts val="0"/>
              </a:spcBef>
              <a:buFont typeface="Arial" pitchFamily="34" charset="0"/>
              <a:buNone/>
              <a:defRPr sz="1179" kern="1200">
                <a:solidFill>
                  <a:schemeClr val="tx2"/>
                </a:solidFill>
                <a:latin typeface="+mn-lt"/>
                <a:ea typeface="+mn-ea"/>
                <a:cs typeface="+mn-cs"/>
              </a:defRPr>
            </a:lvl1pPr>
            <a:lvl2pPr marL="162699" indent="-162699"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2pPr>
            <a:lvl3pPr marL="325401" indent="-154140" algn="l" defTabSz="937739" rtl="0" eaLnBrk="1" latinLnBrk="0" hangingPunct="1">
              <a:lnSpc>
                <a:spcPct val="90000"/>
              </a:lnSpc>
              <a:spcBef>
                <a:spcPts val="0"/>
              </a:spcBef>
              <a:buFont typeface="Calibri" pitchFamily="34" charset="0"/>
              <a:buChar char="–"/>
              <a:defRPr sz="1179" kern="1200">
                <a:solidFill>
                  <a:schemeClr val="tx2"/>
                </a:solidFill>
                <a:latin typeface="+mn-lt"/>
                <a:ea typeface="+mn-ea"/>
                <a:cs typeface="+mn-cs"/>
              </a:defRPr>
            </a:lvl3pPr>
            <a:lvl4pPr marL="1641051"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4pPr>
            <a:lvl5pPr marL="2109914" indent="-234435" algn="l" defTabSz="937739" rtl="0" eaLnBrk="1" latinLnBrk="0" hangingPunct="1">
              <a:lnSpc>
                <a:spcPct val="90000"/>
              </a:lnSpc>
              <a:spcBef>
                <a:spcPts val="0"/>
              </a:spcBef>
              <a:buFont typeface="Arial" pitchFamily="34" charset="0"/>
              <a:buChar char="»"/>
              <a:defRPr sz="1179" kern="1200">
                <a:solidFill>
                  <a:schemeClr val="tx2"/>
                </a:solidFill>
                <a:latin typeface="+mn-lt"/>
                <a:ea typeface="+mn-ea"/>
                <a:cs typeface="+mn-cs"/>
              </a:defRPr>
            </a:lvl5pPr>
            <a:lvl6pPr marL="257879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6pPr>
            <a:lvl7pPr marL="3047660"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7pPr>
            <a:lvl8pPr marL="3516527"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8pPr>
            <a:lvl9pPr marL="3985402" indent="-234435" algn="l" defTabSz="937739" rtl="0" eaLnBrk="1" latinLnBrk="0" hangingPunct="1">
              <a:spcBef>
                <a:spcPct val="20000"/>
              </a:spcBef>
              <a:buFont typeface="Arial" pitchFamily="34" charset="0"/>
              <a:buChar char="•"/>
              <a:defRPr sz="2086" kern="1200">
                <a:solidFill>
                  <a:schemeClr val="tx1"/>
                </a:solidFill>
                <a:latin typeface="+mn-lt"/>
                <a:ea typeface="+mn-ea"/>
                <a:cs typeface="+mn-cs"/>
              </a:defRPr>
            </a:lvl9pPr>
          </a:lstStyle>
          <a:p>
            <a:r>
              <a:rPr lang="tr-TR" sz="2800" dirty="0"/>
              <a:t>A </a:t>
            </a:r>
            <a:r>
              <a:rPr lang="tr-TR" sz="2800" dirty="0" err="1"/>
              <a:t>graph</a:t>
            </a:r>
            <a:r>
              <a:rPr lang="tr-TR" sz="2800" dirty="0"/>
              <a:t> </a:t>
            </a:r>
            <a:r>
              <a:rPr lang="tr-TR" sz="2800" dirty="0" err="1"/>
              <a:t>that</a:t>
            </a:r>
            <a:r>
              <a:rPr lang="tr-TR" sz="2800" dirty="0"/>
              <a:t> </a:t>
            </a:r>
            <a:r>
              <a:rPr lang="tr-TR" sz="2800" dirty="0" err="1"/>
              <a:t>plots</a:t>
            </a:r>
            <a:r>
              <a:rPr lang="tr-TR" sz="2800" dirty="0"/>
              <a:t> </a:t>
            </a:r>
            <a:r>
              <a:rPr lang="tr-TR" sz="2800" dirty="0" err="1"/>
              <a:t>the</a:t>
            </a:r>
            <a:r>
              <a:rPr lang="tr-TR" sz="2800" dirty="0"/>
              <a:t> </a:t>
            </a:r>
            <a:r>
              <a:rPr lang="tr-TR" sz="2800" dirty="0" err="1"/>
              <a:t>cumulative</a:t>
            </a:r>
            <a:r>
              <a:rPr lang="tr-TR" sz="2800" dirty="0"/>
              <a:t> </a:t>
            </a:r>
            <a:r>
              <a:rPr lang="tr-TR" sz="2800" dirty="0" err="1"/>
              <a:t>frequency</a:t>
            </a:r>
            <a:r>
              <a:rPr lang="tr-TR" sz="2800" dirty="0"/>
              <a:t> </a:t>
            </a:r>
            <a:r>
              <a:rPr lang="tr-TR" sz="2800" dirty="0" err="1"/>
              <a:t>or</a:t>
            </a:r>
            <a:r>
              <a:rPr lang="tr-TR" sz="2800" dirty="0"/>
              <a:t> </a:t>
            </a:r>
            <a:r>
              <a:rPr lang="tr-TR" sz="2800" dirty="0" err="1"/>
              <a:t>the</a:t>
            </a:r>
            <a:r>
              <a:rPr lang="tr-TR" sz="2800" dirty="0"/>
              <a:t> </a:t>
            </a:r>
            <a:r>
              <a:rPr lang="tr-TR" sz="2800" dirty="0" err="1"/>
              <a:t>cumulative</a:t>
            </a:r>
            <a:r>
              <a:rPr lang="tr-TR" sz="2800" dirty="0"/>
              <a:t> </a:t>
            </a:r>
            <a:r>
              <a:rPr lang="tr-TR" sz="2800" dirty="0" err="1"/>
              <a:t>relative</a:t>
            </a:r>
            <a:r>
              <a:rPr lang="tr-TR" sz="2800" dirty="0"/>
              <a:t> </a:t>
            </a:r>
            <a:r>
              <a:rPr lang="tr-TR" sz="2800" dirty="0" err="1"/>
              <a:t>frequency</a:t>
            </a:r>
            <a:r>
              <a:rPr lang="tr-TR" sz="2800" dirty="0"/>
              <a:t> of </a:t>
            </a:r>
            <a:r>
              <a:rPr lang="tr-TR" sz="2800" dirty="0" err="1"/>
              <a:t>each</a:t>
            </a:r>
            <a:r>
              <a:rPr lang="tr-TR" sz="2800" dirty="0"/>
              <a:t> </a:t>
            </a:r>
            <a:r>
              <a:rPr lang="tr-TR" sz="2800" dirty="0" err="1"/>
              <a:t>class</a:t>
            </a:r>
            <a:r>
              <a:rPr lang="tr-TR" sz="2800" dirty="0"/>
              <a:t> </a:t>
            </a:r>
            <a:r>
              <a:rPr lang="tr-TR" sz="2800" dirty="0" err="1"/>
              <a:t>against</a:t>
            </a:r>
            <a:r>
              <a:rPr lang="tr-TR" sz="2800" dirty="0"/>
              <a:t> </a:t>
            </a:r>
            <a:r>
              <a:rPr lang="tr-TR" sz="2800" dirty="0" err="1"/>
              <a:t>the</a:t>
            </a:r>
            <a:r>
              <a:rPr lang="tr-TR" sz="2800" dirty="0"/>
              <a:t> </a:t>
            </a:r>
            <a:r>
              <a:rPr lang="tr-TR" sz="2800" dirty="0" err="1"/>
              <a:t>upper</a:t>
            </a:r>
            <a:r>
              <a:rPr lang="tr-TR" sz="2800" dirty="0"/>
              <a:t> limit of </a:t>
            </a:r>
            <a:r>
              <a:rPr lang="tr-TR" sz="2800" dirty="0" err="1"/>
              <a:t>the</a:t>
            </a:r>
            <a:r>
              <a:rPr lang="tr-TR" sz="2800" dirty="0"/>
              <a:t> </a:t>
            </a:r>
            <a:r>
              <a:rPr lang="tr-TR" sz="2800" dirty="0" err="1"/>
              <a:t>corresponding</a:t>
            </a:r>
            <a:r>
              <a:rPr lang="tr-TR" sz="2800" dirty="0"/>
              <a:t> </a:t>
            </a:r>
            <a:r>
              <a:rPr lang="tr-TR" sz="2800" dirty="0" err="1"/>
              <a:t>class</a:t>
            </a:r>
            <a:endParaRPr lang="tr-TR" sz="2800" dirty="0"/>
          </a:p>
        </p:txBody>
      </p:sp>
      <p:graphicFrame>
        <p:nvGraphicFramePr>
          <p:cNvPr id="7" name="Table 6">
            <a:extLst>
              <a:ext uri="{FF2B5EF4-FFF2-40B4-BE49-F238E27FC236}">
                <a16:creationId xmlns:a16="http://schemas.microsoft.com/office/drawing/2014/main" id="{01AB7D54-C5E2-4F5A-A74E-F80678243258}"/>
              </a:ext>
            </a:extLst>
          </p:cNvPr>
          <p:cNvGraphicFramePr>
            <a:graphicFrameLocks noGrp="1"/>
          </p:cNvGraphicFramePr>
          <p:nvPr>
            <p:extLst>
              <p:ext uri="{D42A27DB-BD31-4B8C-83A1-F6EECF244321}">
                <p14:modId xmlns:p14="http://schemas.microsoft.com/office/powerpoint/2010/main" val="2840865739"/>
              </p:ext>
            </p:extLst>
          </p:nvPr>
        </p:nvGraphicFramePr>
        <p:xfrm>
          <a:off x="309836" y="2473413"/>
          <a:ext cx="5963358" cy="3306896"/>
        </p:xfrm>
        <a:graphic>
          <a:graphicData uri="http://schemas.openxmlformats.org/drawingml/2006/table">
            <a:tbl>
              <a:tblPr>
                <a:tableStyleId>{5C22544A-7EE6-4342-B048-85BDC9FD1C3A}</a:tableStyleId>
              </a:tblPr>
              <a:tblGrid>
                <a:gridCol w="1604855">
                  <a:extLst>
                    <a:ext uri="{9D8B030D-6E8A-4147-A177-3AD203B41FA5}">
                      <a16:colId xmlns:a16="http://schemas.microsoft.com/office/drawing/2014/main" val="20000"/>
                    </a:ext>
                  </a:extLst>
                </a:gridCol>
                <a:gridCol w="2058925">
                  <a:extLst>
                    <a:ext uri="{9D8B030D-6E8A-4147-A177-3AD203B41FA5}">
                      <a16:colId xmlns:a16="http://schemas.microsoft.com/office/drawing/2014/main" val="20001"/>
                    </a:ext>
                  </a:extLst>
                </a:gridCol>
                <a:gridCol w="2299578">
                  <a:extLst>
                    <a:ext uri="{9D8B030D-6E8A-4147-A177-3AD203B41FA5}">
                      <a16:colId xmlns:a16="http://schemas.microsoft.com/office/drawing/2014/main" val="20002"/>
                    </a:ext>
                  </a:extLst>
                </a:gridCol>
              </a:tblGrid>
              <a:tr h="413362">
                <a:tc>
                  <a:txBody>
                    <a:bodyPr/>
                    <a:lstStyle/>
                    <a:p>
                      <a:pPr algn="ctr" fontAlgn="b"/>
                      <a:r>
                        <a:rPr lang="tr-TR" sz="2400" u="none" strike="noStrike" dirty="0">
                          <a:effectLst/>
                        </a:rPr>
                        <a:t> </a:t>
                      </a:r>
                      <a:endParaRPr lang="tr-TR" sz="2400" b="0"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rowSpan="2">
                  <a:txBody>
                    <a:bodyPr/>
                    <a:lstStyle/>
                    <a:p>
                      <a:pPr algn="ctr" fontAlgn="ctr"/>
                      <a:r>
                        <a:rPr lang="tr-TR" sz="2400" u="none" strike="noStrike" dirty="0">
                          <a:effectLst/>
                        </a:rPr>
                        <a:t>x-coordinate</a:t>
                      </a:r>
                      <a:endParaRPr lang="tr-TR" sz="2400" b="0" i="0" u="none" strike="noStrike" dirty="0">
                        <a:solidFill>
                          <a:srgbClr val="000000"/>
                        </a:solidFill>
                        <a:effectLst/>
                        <a:latin typeface="Calibri" panose="020F0502020204030204" pitchFamily="34" charset="0"/>
                      </a:endParaRPr>
                    </a:p>
                  </a:txBody>
                  <a:tcPr marL="7144" marR="7144" marT="9525" marB="0" anchor="ctr">
                    <a:solidFill>
                      <a:srgbClr val="92D050"/>
                    </a:solidFill>
                  </a:tcPr>
                </a:tc>
                <a:tc rowSpan="2">
                  <a:txBody>
                    <a:bodyPr/>
                    <a:lstStyle/>
                    <a:p>
                      <a:pPr algn="ctr" fontAlgn="ctr"/>
                      <a:r>
                        <a:rPr lang="tr-TR" sz="2400" u="none" strike="noStrike" dirty="0">
                          <a:effectLst/>
                        </a:rPr>
                        <a:t>y-coordinate</a:t>
                      </a:r>
                      <a:endParaRPr lang="tr-TR" sz="2400" b="0" i="0" u="none" strike="noStrike" dirty="0">
                        <a:solidFill>
                          <a:srgbClr val="000000"/>
                        </a:solidFill>
                        <a:effectLst/>
                        <a:latin typeface="Calibri" panose="020F0502020204030204" pitchFamily="34" charset="0"/>
                      </a:endParaRPr>
                    </a:p>
                  </a:txBody>
                  <a:tcPr marL="7144" marR="7144" marT="9525" marB="0" anchor="ctr">
                    <a:solidFill>
                      <a:srgbClr val="92D050"/>
                    </a:solidFill>
                  </a:tcPr>
                </a:tc>
                <a:extLst>
                  <a:ext uri="{0D108BD9-81ED-4DB2-BD59-A6C34878D82A}">
                    <a16:rowId xmlns:a16="http://schemas.microsoft.com/office/drawing/2014/main" val="10000"/>
                  </a:ext>
                </a:extLst>
              </a:tr>
              <a:tr h="413362">
                <a:tc>
                  <a:txBody>
                    <a:bodyPr/>
                    <a:lstStyle/>
                    <a:p>
                      <a:pPr algn="ctr" fontAlgn="b"/>
                      <a:r>
                        <a:rPr lang="tr-TR" sz="2400" u="none" strike="noStrike" dirty="0">
                          <a:effectLst/>
                        </a:rPr>
                        <a:t>Classes</a:t>
                      </a:r>
                      <a:endParaRPr lang="tr-TR" sz="2400" b="0"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vMerge="1">
                  <a:txBody>
                    <a:bodyPr/>
                    <a:lstStyle/>
                    <a:p>
                      <a:endParaRPr lang="tr-TR"/>
                    </a:p>
                  </a:txBody>
                  <a:tcPr/>
                </a:tc>
                <a:tc vMerge="1">
                  <a:txBody>
                    <a:bodyPr/>
                    <a:lstStyle/>
                    <a:p>
                      <a:endParaRPr lang="tr-TR"/>
                    </a:p>
                  </a:txBody>
                  <a:tcPr/>
                </a:tc>
                <a:extLst>
                  <a:ext uri="{0D108BD9-81ED-4DB2-BD59-A6C34878D82A}">
                    <a16:rowId xmlns:a16="http://schemas.microsoft.com/office/drawing/2014/main" val="10001"/>
                  </a:ext>
                </a:extLst>
              </a:tr>
              <a:tr h="413362">
                <a:tc>
                  <a:txBody>
                    <a:bodyPr/>
                    <a:lstStyle/>
                    <a:p>
                      <a:pPr algn="ctr" fontAlgn="b"/>
                      <a:r>
                        <a:rPr lang="tr-TR" sz="2400" u="none" strike="noStrike">
                          <a:effectLst/>
                        </a:rPr>
                        <a:t>Lower end</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300</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0</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2"/>
                  </a:ext>
                </a:extLst>
              </a:tr>
              <a:tr h="413362">
                <a:tc>
                  <a:txBody>
                    <a:bodyPr/>
                    <a:lstStyle/>
                    <a:p>
                      <a:pPr algn="ctr" fontAlgn="b"/>
                      <a:r>
                        <a:rPr lang="tr-TR" sz="2400" u="none" strike="noStrike">
                          <a:effectLst/>
                        </a:rPr>
                        <a:t>300-400</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400</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0,11</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3"/>
                  </a:ext>
                </a:extLst>
              </a:tr>
              <a:tr h="413362">
                <a:tc>
                  <a:txBody>
                    <a:bodyPr/>
                    <a:lstStyle/>
                    <a:p>
                      <a:pPr algn="ctr" fontAlgn="b"/>
                      <a:r>
                        <a:rPr lang="tr-TR" sz="2400" u="none" strike="noStrike">
                          <a:effectLst/>
                        </a:rPr>
                        <a:t>400-500</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500</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0,42</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4"/>
                  </a:ext>
                </a:extLst>
              </a:tr>
              <a:tr h="413362">
                <a:tc>
                  <a:txBody>
                    <a:bodyPr/>
                    <a:lstStyle/>
                    <a:p>
                      <a:pPr algn="ctr" fontAlgn="b"/>
                      <a:r>
                        <a:rPr lang="tr-TR" sz="2400" u="none" strike="noStrike">
                          <a:effectLst/>
                        </a:rPr>
                        <a:t>500-600</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600</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0,81</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5"/>
                  </a:ext>
                </a:extLst>
              </a:tr>
              <a:tr h="413362">
                <a:tc>
                  <a:txBody>
                    <a:bodyPr/>
                    <a:lstStyle/>
                    <a:p>
                      <a:pPr algn="ctr" fontAlgn="b"/>
                      <a:r>
                        <a:rPr lang="tr-TR" sz="2400" u="none" strike="noStrike">
                          <a:effectLst/>
                        </a:rPr>
                        <a:t>600-700</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700</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0,94</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6"/>
                  </a:ext>
                </a:extLst>
              </a:tr>
              <a:tr h="413362">
                <a:tc>
                  <a:txBody>
                    <a:bodyPr/>
                    <a:lstStyle/>
                    <a:p>
                      <a:pPr algn="ctr" fontAlgn="b"/>
                      <a:r>
                        <a:rPr lang="tr-TR" sz="2400" u="none" strike="noStrike">
                          <a:effectLst/>
                        </a:rPr>
                        <a:t>700-800</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800</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1</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7"/>
                  </a:ext>
                </a:extLst>
              </a:tr>
            </a:tbl>
          </a:graphicData>
        </a:graphic>
      </p:graphicFrame>
      <p:graphicFrame>
        <p:nvGraphicFramePr>
          <p:cNvPr id="8" name="Chart 7">
            <a:extLst>
              <a:ext uri="{FF2B5EF4-FFF2-40B4-BE49-F238E27FC236}">
                <a16:creationId xmlns:a16="http://schemas.microsoft.com/office/drawing/2014/main" id="{7CABDCCA-E6E0-4ACF-9E1E-1915C3CD9691}"/>
              </a:ext>
            </a:extLst>
          </p:cNvPr>
          <p:cNvGraphicFramePr>
            <a:graphicFrameLocks/>
          </p:cNvGraphicFramePr>
          <p:nvPr>
            <p:extLst>
              <p:ext uri="{D42A27DB-BD31-4B8C-83A1-F6EECF244321}">
                <p14:modId xmlns:p14="http://schemas.microsoft.com/office/powerpoint/2010/main" val="4191777298"/>
              </p:ext>
            </p:extLst>
          </p:nvPr>
        </p:nvGraphicFramePr>
        <p:xfrm>
          <a:off x="6501792" y="2473414"/>
          <a:ext cx="4928208" cy="33068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2693402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6" y="26274"/>
            <a:ext cx="11539460" cy="1378647"/>
          </a:xfrm>
        </p:spPr>
        <p:txBody>
          <a:bodyPr/>
          <a:lstStyle/>
          <a:p>
            <a:r>
              <a:rPr lang="en-US" sz="3733" dirty="0">
                <a:solidFill>
                  <a:srgbClr val="C00000"/>
                </a:solidFill>
              </a:rPr>
              <a:t>Visualizing Frequency Distributions for Numerical Data</a:t>
            </a:r>
            <a:br>
              <a:rPr lang="tr-TR" sz="3733" dirty="0">
                <a:solidFill>
                  <a:srgbClr val="FF0000"/>
                </a:solidFill>
              </a:rPr>
            </a:br>
            <a:br>
              <a:rPr lang="tr-TR" sz="3733" dirty="0">
                <a:solidFill>
                  <a:srgbClr val="FF0000"/>
                </a:solidFill>
              </a:rPr>
            </a:br>
            <a:endParaRPr lang="en-US" sz="3733" dirty="0">
              <a:solidFill>
                <a:srgbClr val="FF0000"/>
              </a:solidFill>
            </a:endParaRPr>
          </a:p>
        </p:txBody>
      </p:sp>
      <p:pic>
        <p:nvPicPr>
          <p:cNvPr id="2" name="Picture 1">
            <a:extLst>
              <a:ext uri="{FF2B5EF4-FFF2-40B4-BE49-F238E27FC236}">
                <a16:creationId xmlns:a16="http://schemas.microsoft.com/office/drawing/2014/main" id="{B66CBB85-062B-4147-B205-6D81CCF84AB5}"/>
              </a:ext>
            </a:extLst>
          </p:cNvPr>
          <p:cNvPicPr>
            <a:picLocks noChangeAspect="1"/>
          </p:cNvPicPr>
          <p:nvPr/>
        </p:nvPicPr>
        <p:blipFill>
          <a:blip r:embed="rId3"/>
          <a:stretch>
            <a:fillRect/>
          </a:stretch>
        </p:blipFill>
        <p:spPr>
          <a:xfrm>
            <a:off x="0" y="947737"/>
            <a:ext cx="5388429" cy="3235179"/>
          </a:xfrm>
          <a:prstGeom prst="rect">
            <a:avLst/>
          </a:prstGeom>
        </p:spPr>
      </p:pic>
      <p:pic>
        <p:nvPicPr>
          <p:cNvPr id="3" name="Picture 2">
            <a:extLst>
              <a:ext uri="{FF2B5EF4-FFF2-40B4-BE49-F238E27FC236}">
                <a16:creationId xmlns:a16="http://schemas.microsoft.com/office/drawing/2014/main" id="{366B1702-5DCB-4FEC-B2D8-6630E5410DBD}"/>
              </a:ext>
            </a:extLst>
          </p:cNvPr>
          <p:cNvPicPr>
            <a:picLocks noChangeAspect="1"/>
          </p:cNvPicPr>
          <p:nvPr/>
        </p:nvPicPr>
        <p:blipFill>
          <a:blip r:embed="rId4"/>
          <a:stretch>
            <a:fillRect/>
          </a:stretch>
        </p:blipFill>
        <p:spPr>
          <a:xfrm>
            <a:off x="5081587" y="1203251"/>
            <a:ext cx="6817516" cy="2813578"/>
          </a:xfrm>
          <a:prstGeom prst="rect">
            <a:avLst/>
          </a:prstGeom>
        </p:spPr>
      </p:pic>
    </p:spTree>
    <p:extLst>
      <p:ext uri="{BB962C8B-B14F-4D97-AF65-F5344CB8AC3E}">
        <p14:creationId xmlns:p14="http://schemas.microsoft.com/office/powerpoint/2010/main" val="57511890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162879" y="140574"/>
            <a:ext cx="11539460" cy="919098"/>
          </a:xfrm>
        </p:spPr>
        <p:txBody>
          <a:bodyPr/>
          <a:lstStyle/>
          <a:p>
            <a:r>
              <a:rPr lang="en-US" sz="3733" dirty="0">
                <a:solidFill>
                  <a:srgbClr val="C00000"/>
                </a:solidFill>
              </a:rPr>
              <a:t>Crosstabulation</a:t>
            </a:r>
            <a:br>
              <a:rPr lang="tr-TR" sz="3733" dirty="0">
                <a:solidFill>
                  <a:srgbClr val="FF0000"/>
                </a:solidFill>
              </a:rPr>
            </a:br>
            <a:endParaRPr lang="en-US" sz="3733" dirty="0">
              <a:solidFill>
                <a:srgbClr val="FF0000"/>
              </a:solidFill>
            </a:endParaRPr>
          </a:p>
        </p:txBody>
      </p:sp>
      <p:pic>
        <p:nvPicPr>
          <p:cNvPr id="2" name="Picture 1">
            <a:extLst>
              <a:ext uri="{FF2B5EF4-FFF2-40B4-BE49-F238E27FC236}">
                <a16:creationId xmlns:a16="http://schemas.microsoft.com/office/drawing/2014/main" id="{5A7FEC1D-3BF8-4CC6-85F7-05D30ED1F510}"/>
              </a:ext>
            </a:extLst>
          </p:cNvPr>
          <p:cNvPicPr>
            <a:picLocks noChangeAspect="1"/>
          </p:cNvPicPr>
          <p:nvPr/>
        </p:nvPicPr>
        <p:blipFill>
          <a:blip r:embed="rId3"/>
          <a:stretch>
            <a:fillRect/>
          </a:stretch>
        </p:blipFill>
        <p:spPr>
          <a:xfrm>
            <a:off x="257175" y="942975"/>
            <a:ext cx="9392434" cy="3829050"/>
          </a:xfrm>
          <a:prstGeom prst="rect">
            <a:avLst/>
          </a:prstGeom>
        </p:spPr>
      </p:pic>
    </p:spTree>
    <p:extLst>
      <p:ext uri="{BB962C8B-B14F-4D97-AF65-F5344CB8AC3E}">
        <p14:creationId xmlns:p14="http://schemas.microsoft.com/office/powerpoint/2010/main" val="31708181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28195" y="353831"/>
            <a:ext cx="11539460" cy="471091"/>
          </a:xfrm>
        </p:spPr>
        <p:txBody>
          <a:bodyPr/>
          <a:lstStyle/>
          <a:p>
            <a:r>
              <a:rPr lang="en-US" sz="3733" dirty="0">
                <a:solidFill>
                  <a:srgbClr val="C00000"/>
                </a:solidFill>
              </a:rPr>
              <a:t>Simpson’s Paradox</a:t>
            </a:r>
          </a:p>
        </p:txBody>
      </p:sp>
      <p:sp>
        <p:nvSpPr>
          <p:cNvPr id="6" name="Content Placeholder 2">
            <a:extLst>
              <a:ext uri="{FF2B5EF4-FFF2-40B4-BE49-F238E27FC236}">
                <a16:creationId xmlns:a16="http://schemas.microsoft.com/office/drawing/2014/main" id="{93535D5C-5974-48C6-961A-36870E01AA1E}"/>
              </a:ext>
            </a:extLst>
          </p:cNvPr>
          <p:cNvSpPr txBox="1">
            <a:spLocks/>
          </p:cNvSpPr>
          <p:nvPr/>
        </p:nvSpPr>
        <p:spPr>
          <a:xfrm>
            <a:off x="506186" y="117565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Two doctors with following success rates, for two treatments (one easy one difficult)</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Hibbert 80%, Nick:  83%</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pic>
        <p:nvPicPr>
          <p:cNvPr id="7" name="Picture 6">
            <a:extLst>
              <a:ext uri="{FF2B5EF4-FFF2-40B4-BE49-F238E27FC236}">
                <a16:creationId xmlns:a16="http://schemas.microsoft.com/office/drawing/2014/main" id="{A6693829-95D4-4BCF-ABA8-DB5D5CC53416}"/>
              </a:ext>
            </a:extLst>
          </p:cNvPr>
          <p:cNvPicPr>
            <a:picLocks noChangeAspect="1"/>
          </p:cNvPicPr>
          <p:nvPr/>
        </p:nvPicPr>
        <p:blipFill>
          <a:blip r:embed="rId3"/>
          <a:stretch>
            <a:fillRect/>
          </a:stretch>
        </p:blipFill>
        <p:spPr>
          <a:xfrm>
            <a:off x="869463" y="3046480"/>
            <a:ext cx="4182808" cy="2856552"/>
          </a:xfrm>
          <a:prstGeom prst="rect">
            <a:avLst/>
          </a:prstGeom>
        </p:spPr>
      </p:pic>
    </p:spTree>
    <p:extLst>
      <p:ext uri="{BB962C8B-B14F-4D97-AF65-F5344CB8AC3E}">
        <p14:creationId xmlns:p14="http://schemas.microsoft.com/office/powerpoint/2010/main" val="7410696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504754"/>
          </a:xfrm>
        </p:spPr>
        <p:txBody>
          <a:bodyPr/>
          <a:lstStyle/>
          <a:p>
            <a:r>
              <a:rPr lang="en-US" sz="4000" dirty="0">
                <a:solidFill>
                  <a:srgbClr val="C00000"/>
                </a:solidFill>
              </a:rPr>
              <a:t>Course Management</a:t>
            </a:r>
            <a:endParaRPr lang="en-US" sz="3733" dirty="0">
              <a:solidFill>
                <a:srgbClr val="C00000"/>
              </a:solidFill>
            </a:endParaRPr>
          </a:p>
        </p:txBody>
      </p:sp>
      <p:sp>
        <p:nvSpPr>
          <p:cNvPr id="36" name="Content Placeholder 2">
            <a:extLst>
              <a:ext uri="{FF2B5EF4-FFF2-40B4-BE49-F238E27FC236}">
                <a16:creationId xmlns:a16="http://schemas.microsoft.com/office/drawing/2014/main" id="{3ED652D5-5AEF-467B-B343-E51B2257D9EC}"/>
              </a:ext>
            </a:extLst>
          </p:cNvPr>
          <p:cNvSpPr txBox="1">
            <a:spLocks/>
          </p:cNvSpPr>
          <p:nvPr/>
        </p:nvSpPr>
        <p:spPr>
          <a:xfrm>
            <a:off x="457200" y="1600202"/>
            <a:ext cx="8229600" cy="4525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What to be learned?</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ysClr val="windowText" lastClr="000000"/>
                </a:solidFill>
                <a:effectLst/>
                <a:uLnTx/>
                <a:uFillTx/>
                <a:latin typeface="Times"/>
                <a:ea typeface="+mn-ea"/>
                <a:cs typeface="Times"/>
              </a:rPr>
              <a:t>Why we need statistics?</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ysClr val="windowText" lastClr="000000"/>
                </a:solidFill>
                <a:effectLst/>
                <a:uLnTx/>
                <a:uFillTx/>
                <a:latin typeface="Times"/>
                <a:ea typeface="+mn-ea"/>
                <a:cs typeface="Times"/>
              </a:rPr>
              <a:t>Descriptive statistics, Inferential statistics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How to be learned?</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ysClr val="windowText" lastClr="000000"/>
                </a:solidFill>
                <a:effectLst/>
                <a:uLnTx/>
                <a:uFillTx/>
                <a:latin typeface="Times"/>
                <a:ea typeface="+mn-ea"/>
                <a:cs typeface="Times"/>
              </a:rPr>
              <a:t>Udacity videos, presentations, lecture discussions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How to be evaluated?</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Midterm 40%</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Project </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30</a:t>
            </a: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Final 40%</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spTree>
    <p:extLst>
      <p:ext uri="{BB962C8B-B14F-4D97-AF65-F5344CB8AC3E}">
        <p14:creationId xmlns:p14="http://schemas.microsoft.com/office/powerpoint/2010/main" val="360155565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44524" y="435474"/>
            <a:ext cx="11539460" cy="471091"/>
          </a:xfrm>
        </p:spPr>
        <p:txBody>
          <a:bodyPr/>
          <a:lstStyle/>
          <a:p>
            <a:r>
              <a:rPr lang="en-US" sz="3733" dirty="0">
                <a:solidFill>
                  <a:srgbClr val="C00000"/>
                </a:solidFill>
              </a:rPr>
              <a:t>Simpson’s Paradox</a:t>
            </a:r>
          </a:p>
        </p:txBody>
      </p:sp>
      <p:pic>
        <p:nvPicPr>
          <p:cNvPr id="5" name="Content Placeholder 3">
            <a:extLst>
              <a:ext uri="{FF2B5EF4-FFF2-40B4-BE49-F238E27FC236}">
                <a16:creationId xmlns:a16="http://schemas.microsoft.com/office/drawing/2014/main" id="{40EA6C4E-BCE9-484C-802B-9FEAF4EAE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732" y="1345473"/>
            <a:ext cx="3792054" cy="2801983"/>
          </a:xfrm>
          <a:prstGeom prst="rect">
            <a:avLst/>
          </a:prstGeom>
        </p:spPr>
      </p:pic>
      <p:sp>
        <p:nvSpPr>
          <p:cNvPr id="6" name="Rectangle 5">
            <a:extLst>
              <a:ext uri="{FF2B5EF4-FFF2-40B4-BE49-F238E27FC236}">
                <a16:creationId xmlns:a16="http://schemas.microsoft.com/office/drawing/2014/main" id="{A6155FBE-B9D2-4656-AEC4-4327603EA279}"/>
              </a:ext>
            </a:extLst>
          </p:cNvPr>
          <p:cNvSpPr/>
          <p:nvPr/>
        </p:nvSpPr>
        <p:spPr>
          <a:xfrm>
            <a:off x="491303" y="4320795"/>
            <a:ext cx="10644783" cy="1569660"/>
          </a:xfrm>
          <a:prstGeom prst="rect">
            <a:avLst/>
          </a:prstGeom>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tr-TR" sz="3200" b="0" i="0" u="none" strike="noStrike" kern="0" cap="none" spc="0" normalizeH="0" baseline="0" noProof="0" dirty="0">
                <a:ln>
                  <a:noFill/>
                </a:ln>
                <a:solidFill>
                  <a:prstClr val="black"/>
                </a:solidFill>
                <a:effectLst/>
                <a:uLnTx/>
                <a:uFillTx/>
              </a:rPr>
              <a:t>W</a:t>
            </a:r>
            <a:r>
              <a:rPr kumimoji="0" lang="en-US" sz="3200" b="0" i="0" u="none" strike="noStrike" kern="0" cap="none" spc="0" normalizeH="0" baseline="0" noProof="0" dirty="0">
                <a:ln>
                  <a:noFill/>
                </a:ln>
                <a:solidFill>
                  <a:prstClr val="black"/>
                </a:solidFill>
                <a:effectLst/>
                <a:uLnTx/>
                <a:uFillTx/>
              </a:rPr>
              <a:t>hen we combine all of the groups together, and look at the data in aggregate form, the correlation that we noticed before may reverse itself.</a:t>
            </a:r>
            <a:endParaRPr kumimoji="0" lang="tr-TR" sz="3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3848521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26166" y="533445"/>
            <a:ext cx="11539460" cy="471091"/>
          </a:xfrm>
        </p:spPr>
        <p:txBody>
          <a:bodyPr/>
          <a:lstStyle/>
          <a:p>
            <a:r>
              <a:rPr lang="en-US" sz="3733" dirty="0">
                <a:solidFill>
                  <a:srgbClr val="C00000"/>
                </a:solidFill>
              </a:rPr>
              <a:t>Scatter Plots</a:t>
            </a:r>
          </a:p>
        </p:txBody>
      </p:sp>
      <p:sp>
        <p:nvSpPr>
          <p:cNvPr id="5" name="Content Placeholder 2">
            <a:extLst>
              <a:ext uri="{FF2B5EF4-FFF2-40B4-BE49-F238E27FC236}">
                <a16:creationId xmlns:a16="http://schemas.microsoft.com/office/drawing/2014/main" id="{1EC6AFE9-5027-45B8-8BD3-DD295310549F}"/>
              </a:ext>
            </a:extLst>
          </p:cNvPr>
          <p:cNvSpPr txBox="1">
            <a:spLocks/>
          </p:cNvSpPr>
          <p:nvPr/>
        </p:nvSpPr>
        <p:spPr>
          <a:xfrm>
            <a:off x="326165" y="1004536"/>
            <a:ext cx="11865835"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A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graphical</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tool</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that</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helps</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in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determining</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whether</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or</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not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two</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variables</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are</a:t>
            </a:r>
            <a:r>
              <a:rPr kumimoji="0" lang="tr-TR" sz="3200" b="0" i="0" u="none" strike="noStrike" kern="1200" cap="none" spc="0" normalizeH="0" baseline="0" noProof="0" dirty="0">
                <a:ln>
                  <a:noFill/>
                </a:ln>
                <a:solidFill>
                  <a:srgbClr val="FF0000"/>
                </a:solidFill>
                <a:effectLst/>
                <a:uLnTx/>
                <a:uFillTx/>
                <a:latin typeface="Times"/>
                <a:ea typeface="+mn-ea"/>
                <a:cs typeface="Times"/>
              </a:rPr>
              <a:t> </a:t>
            </a:r>
            <a:r>
              <a:rPr kumimoji="0" lang="tr-TR" sz="3200" b="0" i="0" u="none" strike="noStrike" kern="1200" cap="none" spc="0" normalizeH="0" baseline="0" noProof="0" dirty="0" err="1">
                <a:ln>
                  <a:noFill/>
                </a:ln>
                <a:solidFill>
                  <a:srgbClr val="FF0000"/>
                </a:solidFill>
                <a:effectLst/>
                <a:uLnTx/>
                <a:uFillTx/>
                <a:latin typeface="Times"/>
                <a:ea typeface="+mn-ea"/>
                <a:cs typeface="Times"/>
              </a:rPr>
              <a:t>related</a:t>
            </a:r>
            <a:r>
              <a:rPr kumimoji="0" lang="tr-TR" sz="3200" b="0" i="0" u="none" strike="noStrike" kern="1200" cap="none" spc="0" normalizeH="0" baseline="0" noProof="0" dirty="0">
                <a:ln>
                  <a:noFill/>
                </a:ln>
                <a:solidFill>
                  <a:srgbClr val="FF0000"/>
                </a:solidFill>
                <a:effectLst/>
                <a:uLnTx/>
                <a:uFillTx/>
                <a:latin typeface="Times"/>
                <a:ea typeface="+mn-ea"/>
                <a:cs typeface="Times"/>
              </a:rPr>
              <a:t> </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in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some</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systematic</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way</a:t>
            </a:r>
            <a:endParaRPr kumimoji="0" lang="tr-TR" sz="3200" b="0" i="0" u="none" strike="noStrike" kern="1200" cap="none" spc="0" normalizeH="0" baseline="0" noProof="0" dirty="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Each</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point</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in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the</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diagram</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represents</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pair</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of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known</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or</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observed</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values</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of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the</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two</a:t>
            </a:r>
            <a:r>
              <a:rPr kumimoji="0" lang="tr-TR" sz="32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3200" b="0" i="0" u="none" strike="noStrike" kern="1200" cap="none" spc="0" normalizeH="0" baseline="0" noProof="0" dirty="0" err="1">
                <a:ln>
                  <a:noFill/>
                </a:ln>
                <a:solidFill>
                  <a:sysClr val="windowText" lastClr="000000"/>
                </a:solidFill>
                <a:effectLst/>
                <a:uLnTx/>
                <a:uFillTx/>
                <a:latin typeface="Times"/>
                <a:ea typeface="+mn-ea"/>
                <a:cs typeface="Times"/>
              </a:rPr>
              <a:t>variables</a:t>
            </a:r>
            <a:endParaRPr kumimoji="0" lang="tr-TR"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pic>
        <p:nvPicPr>
          <p:cNvPr id="6" name="Picture 5">
            <a:extLst>
              <a:ext uri="{FF2B5EF4-FFF2-40B4-BE49-F238E27FC236}">
                <a16:creationId xmlns:a16="http://schemas.microsoft.com/office/drawing/2014/main" id="{43C27A4E-CD5F-4996-9E30-026B4A5E2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387" y="3144723"/>
            <a:ext cx="7103242" cy="3471845"/>
          </a:xfrm>
          <a:prstGeom prst="rect">
            <a:avLst/>
          </a:prstGeom>
        </p:spPr>
      </p:pic>
    </p:spTree>
    <p:extLst>
      <p:ext uri="{BB962C8B-B14F-4D97-AF65-F5344CB8AC3E}">
        <p14:creationId xmlns:p14="http://schemas.microsoft.com/office/powerpoint/2010/main" val="11823991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26166" y="533445"/>
            <a:ext cx="11539460" cy="471091"/>
          </a:xfrm>
        </p:spPr>
        <p:txBody>
          <a:bodyPr/>
          <a:lstStyle/>
          <a:p>
            <a:r>
              <a:rPr lang="en-US" sz="3733" dirty="0">
                <a:solidFill>
                  <a:srgbClr val="C00000"/>
                </a:solidFill>
              </a:rPr>
              <a:t>Scatter Plots</a:t>
            </a:r>
          </a:p>
        </p:txBody>
      </p:sp>
      <p:graphicFrame>
        <p:nvGraphicFramePr>
          <p:cNvPr id="7" name="Content Placeholder 4">
            <a:extLst>
              <a:ext uri="{FF2B5EF4-FFF2-40B4-BE49-F238E27FC236}">
                <a16:creationId xmlns:a16="http://schemas.microsoft.com/office/drawing/2014/main" id="{44A96F2E-D748-4A14-B59D-6FCB8A7CBBF0}"/>
              </a:ext>
            </a:extLst>
          </p:cNvPr>
          <p:cNvGraphicFramePr>
            <a:graphicFrameLocks/>
          </p:cNvGraphicFramePr>
          <p:nvPr>
            <p:extLst>
              <p:ext uri="{D42A27DB-BD31-4B8C-83A1-F6EECF244321}">
                <p14:modId xmlns:p14="http://schemas.microsoft.com/office/powerpoint/2010/main" val="3733991724"/>
              </p:ext>
            </p:extLst>
          </p:nvPr>
        </p:nvGraphicFramePr>
        <p:xfrm>
          <a:off x="463267" y="1918460"/>
          <a:ext cx="3900090" cy="3377565"/>
        </p:xfrm>
        <a:graphic>
          <a:graphicData uri="http://schemas.openxmlformats.org/drawingml/2006/table">
            <a:tbl>
              <a:tblPr>
                <a:tableStyleId>{5C22544A-7EE6-4342-B048-85BDC9FD1C3A}</a:tableStyleId>
              </a:tblPr>
              <a:tblGrid>
                <a:gridCol w="1314498">
                  <a:extLst>
                    <a:ext uri="{9D8B030D-6E8A-4147-A177-3AD203B41FA5}">
                      <a16:colId xmlns:a16="http://schemas.microsoft.com/office/drawing/2014/main" val="20000"/>
                    </a:ext>
                  </a:extLst>
                </a:gridCol>
                <a:gridCol w="1395103">
                  <a:extLst>
                    <a:ext uri="{9D8B030D-6E8A-4147-A177-3AD203B41FA5}">
                      <a16:colId xmlns:a16="http://schemas.microsoft.com/office/drawing/2014/main" val="20001"/>
                    </a:ext>
                  </a:extLst>
                </a:gridCol>
                <a:gridCol w="1190489">
                  <a:extLst>
                    <a:ext uri="{9D8B030D-6E8A-4147-A177-3AD203B41FA5}">
                      <a16:colId xmlns:a16="http://schemas.microsoft.com/office/drawing/2014/main" val="20002"/>
                    </a:ext>
                  </a:extLst>
                </a:gridCol>
              </a:tblGrid>
              <a:tr h="190500">
                <a:tc>
                  <a:txBody>
                    <a:bodyPr/>
                    <a:lstStyle/>
                    <a:p>
                      <a:pPr algn="ctr" fontAlgn="b"/>
                      <a:r>
                        <a:rPr lang="tr-TR" sz="2400" u="none" strike="noStrike" dirty="0">
                          <a:effectLst/>
                        </a:rPr>
                        <a:t>Individual</a:t>
                      </a:r>
                      <a:endParaRPr lang="tr-TR" sz="2400" b="0"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2400" u="none" strike="noStrike">
                          <a:effectLst/>
                        </a:rPr>
                        <a:t>Education</a:t>
                      </a:r>
                      <a:endParaRPr lang="tr-TR" sz="2400" b="0" i="0" u="none" strike="noStrike">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2400" u="none" strike="noStrike" dirty="0">
                          <a:effectLst/>
                        </a:rPr>
                        <a:t>Income</a:t>
                      </a:r>
                      <a:endParaRPr lang="tr-TR" sz="2400" b="0" i="0" u="none" strike="noStrike" dirty="0">
                        <a:solidFill>
                          <a:srgbClr val="000000"/>
                        </a:solidFill>
                        <a:effectLst/>
                        <a:latin typeface="Calibri" panose="020F0502020204030204" pitchFamily="34" charset="0"/>
                      </a:endParaRPr>
                    </a:p>
                  </a:txBody>
                  <a:tcPr marL="7144" marR="7144" marT="9525" marB="0" anchor="b">
                    <a:solidFill>
                      <a:srgbClr val="92D050"/>
                    </a:solidFill>
                  </a:tcPr>
                </a:tc>
                <a:extLst>
                  <a:ext uri="{0D108BD9-81ED-4DB2-BD59-A6C34878D82A}">
                    <a16:rowId xmlns:a16="http://schemas.microsoft.com/office/drawing/2014/main" val="10000"/>
                  </a:ext>
                </a:extLst>
              </a:tr>
              <a:tr h="190500">
                <a:tc>
                  <a:txBody>
                    <a:bodyPr/>
                    <a:lstStyle/>
                    <a:p>
                      <a:pPr algn="ctr" fontAlgn="b"/>
                      <a:r>
                        <a:rPr lang="tr-TR" sz="2400" u="none" strike="noStrike" dirty="0">
                          <a:effectLst/>
                        </a:rPr>
                        <a:t>1</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3</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45</a:t>
                      </a:r>
                      <a:endParaRPr lang="tr-TR" sz="24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1"/>
                  </a:ext>
                </a:extLst>
              </a:tr>
              <a:tr h="190500">
                <a:tc>
                  <a:txBody>
                    <a:bodyPr/>
                    <a:lstStyle/>
                    <a:p>
                      <a:pPr algn="ctr" fontAlgn="b"/>
                      <a:r>
                        <a:rPr lang="tr-TR" sz="2400" u="none" strike="noStrike" dirty="0">
                          <a:effectLst/>
                        </a:rPr>
                        <a:t>2</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4</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56</a:t>
                      </a:r>
                      <a:endParaRPr lang="tr-TR" sz="24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2"/>
                  </a:ext>
                </a:extLst>
              </a:tr>
              <a:tr h="330623">
                <a:tc>
                  <a:txBody>
                    <a:bodyPr/>
                    <a:lstStyle/>
                    <a:p>
                      <a:pPr algn="ctr" fontAlgn="b"/>
                      <a:r>
                        <a:rPr lang="tr-TR" sz="2400" u="none" strike="noStrike" dirty="0">
                          <a:effectLst/>
                        </a:rPr>
                        <a:t>3</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6</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85</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3"/>
                  </a:ext>
                </a:extLst>
              </a:tr>
              <a:tr h="190500">
                <a:tc>
                  <a:txBody>
                    <a:bodyPr/>
                    <a:lstStyle/>
                    <a:p>
                      <a:pPr algn="ctr" fontAlgn="b"/>
                      <a:r>
                        <a:rPr lang="tr-TR" sz="2400" u="none" strike="noStrike" dirty="0">
                          <a:effectLst/>
                        </a:rPr>
                        <a:t>4</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2</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35</a:t>
                      </a:r>
                      <a:endParaRPr lang="tr-TR" sz="24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4"/>
                  </a:ext>
                </a:extLst>
              </a:tr>
              <a:tr h="190500">
                <a:tc>
                  <a:txBody>
                    <a:bodyPr/>
                    <a:lstStyle/>
                    <a:p>
                      <a:pPr algn="ctr" fontAlgn="b"/>
                      <a:r>
                        <a:rPr lang="tr-TR" sz="2400" u="none" strike="noStrike" dirty="0">
                          <a:effectLst/>
                        </a:rPr>
                        <a:t>5</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5</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55</a:t>
                      </a:r>
                      <a:endParaRPr lang="tr-TR" sz="24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5"/>
                  </a:ext>
                </a:extLst>
              </a:tr>
              <a:tr h="190500">
                <a:tc>
                  <a:txBody>
                    <a:bodyPr/>
                    <a:lstStyle/>
                    <a:p>
                      <a:pPr algn="ctr" fontAlgn="b"/>
                      <a:r>
                        <a:rPr lang="tr-TR" sz="2400" u="none" strike="noStrike">
                          <a:effectLst/>
                        </a:rPr>
                        <a:t>6</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4</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48</a:t>
                      </a:r>
                      <a:endParaRPr lang="tr-TR" sz="24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6"/>
                  </a:ext>
                </a:extLst>
              </a:tr>
              <a:tr h="190500">
                <a:tc>
                  <a:txBody>
                    <a:bodyPr/>
                    <a:lstStyle/>
                    <a:p>
                      <a:pPr algn="ctr" fontAlgn="b"/>
                      <a:r>
                        <a:rPr lang="tr-TR" sz="2400" u="none" strike="noStrike">
                          <a:effectLst/>
                        </a:rPr>
                        <a:t>7</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8</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100</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7"/>
                  </a:ext>
                </a:extLst>
              </a:tr>
              <a:tr h="190500">
                <a:tc>
                  <a:txBody>
                    <a:bodyPr/>
                    <a:lstStyle/>
                    <a:p>
                      <a:pPr algn="ctr" fontAlgn="b"/>
                      <a:r>
                        <a:rPr lang="tr-TR" sz="2400" u="none" strike="noStrike">
                          <a:effectLst/>
                        </a:rPr>
                        <a:t>8</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0</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38</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8"/>
                  </a:ext>
                </a:extLst>
              </a:tr>
            </a:tbl>
          </a:graphicData>
        </a:graphic>
      </p:graphicFrame>
      <p:graphicFrame>
        <p:nvGraphicFramePr>
          <p:cNvPr id="8" name="Chart 7">
            <a:extLst>
              <a:ext uri="{FF2B5EF4-FFF2-40B4-BE49-F238E27FC236}">
                <a16:creationId xmlns:a16="http://schemas.microsoft.com/office/drawing/2014/main" id="{A8ED65F7-E269-47B3-8CD4-C5215535BA74}"/>
              </a:ext>
            </a:extLst>
          </p:cNvPr>
          <p:cNvGraphicFramePr>
            <a:graphicFrameLocks/>
          </p:cNvGraphicFramePr>
          <p:nvPr>
            <p:extLst>
              <p:ext uri="{D42A27DB-BD31-4B8C-83A1-F6EECF244321}">
                <p14:modId xmlns:p14="http://schemas.microsoft.com/office/powerpoint/2010/main" val="466030086"/>
              </p:ext>
            </p:extLst>
          </p:nvPr>
        </p:nvGraphicFramePr>
        <p:xfrm>
          <a:off x="5522687" y="1358902"/>
          <a:ext cx="5205184" cy="46500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211626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26166" y="533445"/>
            <a:ext cx="11539460" cy="471091"/>
          </a:xfrm>
        </p:spPr>
        <p:txBody>
          <a:bodyPr/>
          <a:lstStyle/>
          <a:p>
            <a:r>
              <a:rPr lang="en-US" sz="3733" dirty="0">
                <a:solidFill>
                  <a:srgbClr val="C00000"/>
                </a:solidFill>
              </a:rPr>
              <a:t>Scatter Plots</a:t>
            </a:r>
          </a:p>
        </p:txBody>
      </p:sp>
      <p:graphicFrame>
        <p:nvGraphicFramePr>
          <p:cNvPr id="5" name="Content Placeholder 3">
            <a:extLst>
              <a:ext uri="{FF2B5EF4-FFF2-40B4-BE49-F238E27FC236}">
                <a16:creationId xmlns:a16="http://schemas.microsoft.com/office/drawing/2014/main" id="{DB259191-E4A3-49C7-927D-0CE6EAAAD15F}"/>
              </a:ext>
            </a:extLst>
          </p:cNvPr>
          <p:cNvGraphicFramePr>
            <a:graphicFrameLocks/>
          </p:cNvGraphicFramePr>
          <p:nvPr>
            <p:extLst>
              <p:ext uri="{D42A27DB-BD31-4B8C-83A1-F6EECF244321}">
                <p14:modId xmlns:p14="http://schemas.microsoft.com/office/powerpoint/2010/main" val="3621928832"/>
              </p:ext>
            </p:extLst>
          </p:nvPr>
        </p:nvGraphicFramePr>
        <p:xfrm>
          <a:off x="546100" y="2091372"/>
          <a:ext cx="4564743" cy="3052126"/>
        </p:xfrm>
        <a:graphic>
          <a:graphicData uri="http://schemas.openxmlformats.org/drawingml/2006/table">
            <a:tbl>
              <a:tblPr>
                <a:tableStyleId>{5C22544A-7EE6-4342-B048-85BDC9FD1C3A}</a:tableStyleId>
              </a:tblPr>
              <a:tblGrid>
                <a:gridCol w="1538514">
                  <a:extLst>
                    <a:ext uri="{9D8B030D-6E8A-4147-A177-3AD203B41FA5}">
                      <a16:colId xmlns:a16="http://schemas.microsoft.com/office/drawing/2014/main" val="20000"/>
                    </a:ext>
                  </a:extLst>
                </a:gridCol>
                <a:gridCol w="1632857">
                  <a:extLst>
                    <a:ext uri="{9D8B030D-6E8A-4147-A177-3AD203B41FA5}">
                      <a16:colId xmlns:a16="http://schemas.microsoft.com/office/drawing/2014/main" val="20001"/>
                    </a:ext>
                  </a:extLst>
                </a:gridCol>
                <a:gridCol w="1393372">
                  <a:extLst>
                    <a:ext uri="{9D8B030D-6E8A-4147-A177-3AD203B41FA5}">
                      <a16:colId xmlns:a16="http://schemas.microsoft.com/office/drawing/2014/main" val="20002"/>
                    </a:ext>
                  </a:extLst>
                </a:gridCol>
              </a:tblGrid>
              <a:tr h="758159">
                <a:tc>
                  <a:txBody>
                    <a:bodyPr/>
                    <a:lstStyle/>
                    <a:p>
                      <a:pPr algn="ctr" fontAlgn="b"/>
                      <a:r>
                        <a:rPr lang="tr-TR" sz="2400" u="none" strike="noStrike" dirty="0">
                          <a:effectLst/>
                        </a:rPr>
                        <a:t>Country</a:t>
                      </a:r>
                      <a:endParaRPr lang="tr-TR" sz="2400" b="0"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2400" u="none" strike="noStrike">
                          <a:effectLst/>
                        </a:rPr>
                        <a:t>Income</a:t>
                      </a:r>
                      <a:endParaRPr lang="tr-TR" sz="2400" b="0" i="0" u="none" strike="noStrike">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2400" u="none" strike="noStrike" dirty="0">
                          <a:effectLst/>
                        </a:rPr>
                        <a:t>Birth Rate</a:t>
                      </a:r>
                      <a:endParaRPr lang="tr-TR" sz="2400" b="0" i="0" u="none" strike="noStrike" dirty="0">
                        <a:solidFill>
                          <a:srgbClr val="000000"/>
                        </a:solidFill>
                        <a:effectLst/>
                        <a:latin typeface="Calibri" panose="020F0502020204030204" pitchFamily="34" charset="0"/>
                      </a:endParaRPr>
                    </a:p>
                  </a:txBody>
                  <a:tcPr marL="7144" marR="7144" marT="9525" marB="0" anchor="b">
                    <a:solidFill>
                      <a:srgbClr val="92D050"/>
                    </a:solidFill>
                  </a:tcPr>
                </a:tc>
                <a:extLst>
                  <a:ext uri="{0D108BD9-81ED-4DB2-BD59-A6C34878D82A}">
                    <a16:rowId xmlns:a16="http://schemas.microsoft.com/office/drawing/2014/main" val="10000"/>
                  </a:ext>
                </a:extLst>
              </a:tr>
              <a:tr h="758159">
                <a:tc>
                  <a:txBody>
                    <a:bodyPr/>
                    <a:lstStyle/>
                    <a:p>
                      <a:pPr algn="ctr" fontAlgn="b"/>
                      <a:r>
                        <a:rPr lang="tr-TR" sz="2400" u="none" strike="noStrike" dirty="0">
                          <a:effectLst/>
                        </a:rPr>
                        <a:t>Madagaskar</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800</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5,7</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1"/>
                  </a:ext>
                </a:extLst>
              </a:tr>
              <a:tr h="383952">
                <a:tc>
                  <a:txBody>
                    <a:bodyPr/>
                    <a:lstStyle/>
                    <a:p>
                      <a:pPr algn="ctr" fontAlgn="b"/>
                      <a:r>
                        <a:rPr lang="tr-TR" sz="2400" u="none" strike="noStrike" dirty="0">
                          <a:effectLst/>
                        </a:rPr>
                        <a:t>India</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3100</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2,85</a:t>
                      </a:r>
                      <a:endParaRPr lang="tr-TR" sz="2400" b="0"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2"/>
                  </a:ext>
                </a:extLst>
              </a:tr>
              <a:tr h="383952">
                <a:tc>
                  <a:txBody>
                    <a:bodyPr/>
                    <a:lstStyle/>
                    <a:p>
                      <a:pPr algn="ctr" fontAlgn="b"/>
                      <a:r>
                        <a:rPr lang="tr-TR" sz="2400" u="none" strike="noStrike">
                          <a:effectLst/>
                        </a:rPr>
                        <a:t>Mexico</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9600</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2,49</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3"/>
                  </a:ext>
                </a:extLst>
              </a:tr>
              <a:tr h="383952">
                <a:tc>
                  <a:txBody>
                    <a:bodyPr/>
                    <a:lstStyle/>
                    <a:p>
                      <a:pPr algn="ctr" fontAlgn="b"/>
                      <a:r>
                        <a:rPr lang="tr-TR" sz="2400" u="none" strike="noStrike">
                          <a:effectLst/>
                        </a:rPr>
                        <a:t>Taiwan</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25300</a:t>
                      </a:r>
                      <a:endParaRPr lang="tr-TR" sz="2400" b="0"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1,57</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4"/>
                  </a:ext>
                </a:extLst>
              </a:tr>
              <a:tr h="383952">
                <a:tc>
                  <a:txBody>
                    <a:bodyPr/>
                    <a:lstStyle/>
                    <a:p>
                      <a:pPr algn="ctr" fontAlgn="b"/>
                      <a:r>
                        <a:rPr lang="tr-TR" sz="2400" u="none" strike="noStrike">
                          <a:effectLst/>
                        </a:rPr>
                        <a:t>Norway</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a:effectLst/>
                        </a:rPr>
                        <a:t>40000</a:t>
                      </a:r>
                      <a:endParaRPr lang="tr-TR" sz="2400" b="0"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2400" u="none" strike="noStrike" dirty="0">
                          <a:effectLst/>
                        </a:rPr>
                        <a:t>1,78</a:t>
                      </a:r>
                      <a:endParaRPr lang="tr-TR" sz="2400" b="0"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5"/>
                  </a:ext>
                </a:extLst>
              </a:tr>
            </a:tbl>
          </a:graphicData>
        </a:graphic>
      </p:graphicFrame>
      <p:graphicFrame>
        <p:nvGraphicFramePr>
          <p:cNvPr id="6" name="Chart 5">
            <a:extLst>
              <a:ext uri="{FF2B5EF4-FFF2-40B4-BE49-F238E27FC236}">
                <a16:creationId xmlns:a16="http://schemas.microsoft.com/office/drawing/2014/main" id="{9DEDF404-7726-44A4-ACAA-EED0BB518864}"/>
              </a:ext>
            </a:extLst>
          </p:cNvPr>
          <p:cNvGraphicFramePr>
            <a:graphicFrameLocks/>
          </p:cNvGraphicFramePr>
          <p:nvPr>
            <p:extLst>
              <p:ext uri="{D42A27DB-BD31-4B8C-83A1-F6EECF244321}">
                <p14:modId xmlns:p14="http://schemas.microsoft.com/office/powerpoint/2010/main" val="3485076833"/>
              </p:ext>
            </p:extLst>
          </p:nvPr>
        </p:nvGraphicFramePr>
        <p:xfrm>
          <a:off x="5390242" y="1307498"/>
          <a:ext cx="5745843" cy="44238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3538129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5"/>
          <p:cNvGrpSpPr>
            <a:grpSpLocks noChangeAspect="1"/>
          </p:cNvGrpSpPr>
          <p:nvPr/>
        </p:nvGrpSpPr>
        <p:grpSpPr bwMode="auto">
          <a:xfrm>
            <a:off x="7038009" y="23504"/>
            <a:ext cx="3962464" cy="6856560"/>
            <a:chOff x="1049" y="-630"/>
            <a:chExt cx="2752" cy="4762"/>
          </a:xfrm>
        </p:grpSpPr>
        <p:sp>
          <p:nvSpPr>
            <p:cNvPr id="9" name="Freeform 6"/>
            <p:cNvSpPr>
              <a:spLocks/>
            </p:cNvSpPr>
            <p:nvPr/>
          </p:nvSpPr>
          <p:spPr bwMode="auto">
            <a:xfrm>
              <a:off x="1049" y="-630"/>
              <a:ext cx="2752" cy="4762"/>
            </a:xfrm>
            <a:custGeom>
              <a:avLst/>
              <a:gdLst>
                <a:gd name="T0" fmla="*/ 1192 w 2752"/>
                <a:gd name="T1" fmla="*/ 4762 h 4762"/>
                <a:gd name="T2" fmla="*/ 0 w 2752"/>
                <a:gd name="T3" fmla="*/ 4762 h 4762"/>
                <a:gd name="T4" fmla="*/ 0 w 2752"/>
                <a:gd name="T5" fmla="*/ 0 h 4762"/>
                <a:gd name="T6" fmla="*/ 2752 w 2752"/>
                <a:gd name="T7" fmla="*/ 0 h 4762"/>
                <a:gd name="T8" fmla="*/ 1192 w 2752"/>
                <a:gd name="T9" fmla="*/ 4762 h 4762"/>
              </a:gdLst>
              <a:ahLst/>
              <a:cxnLst>
                <a:cxn ang="0">
                  <a:pos x="T0" y="T1"/>
                </a:cxn>
                <a:cxn ang="0">
                  <a:pos x="T2" y="T3"/>
                </a:cxn>
                <a:cxn ang="0">
                  <a:pos x="T4" y="T5"/>
                </a:cxn>
                <a:cxn ang="0">
                  <a:pos x="T6" y="T7"/>
                </a:cxn>
                <a:cxn ang="0">
                  <a:pos x="T8" y="T9"/>
                </a:cxn>
              </a:cxnLst>
              <a:rect l="0" t="0" r="r" b="b"/>
              <a:pathLst>
                <a:path w="2752" h="4762">
                  <a:moveTo>
                    <a:pt x="1192" y="4762"/>
                  </a:moveTo>
                  <a:lnTo>
                    <a:pt x="0" y="4762"/>
                  </a:lnTo>
                  <a:lnTo>
                    <a:pt x="0" y="0"/>
                  </a:lnTo>
                  <a:lnTo>
                    <a:pt x="2752" y="0"/>
                  </a:lnTo>
                  <a:lnTo>
                    <a:pt x="1192" y="4762"/>
                  </a:lnTo>
                  <a:close/>
                </a:path>
              </a:pathLst>
            </a:custGeom>
            <a:solidFill>
              <a:schemeClr val="tx1"/>
            </a:solidFill>
            <a:ln w="9525">
              <a:noFill/>
              <a:round/>
              <a:headEnd/>
              <a:tailEnd/>
            </a:ln>
          </p:spPr>
          <p:txBody>
            <a:bodyPr vert="horz" wrap="square" lIns="82935" tIns="41468" rIns="82935" bIns="41468" numCol="1" anchor="t" anchorCtr="0" compatLnSpc="1">
              <a:prstTxWarp prst="textNoShape">
                <a:avLst/>
              </a:prstTxWarp>
            </a:bodyPr>
            <a:lstStyle/>
            <a:p>
              <a:pPr marL="0" marR="0" lvl="0" indent="0" algn="l" defTabSz="829361" rtl="0" eaLnBrk="1" fontAlgn="auto" latinLnBrk="0" hangingPunct="1">
                <a:lnSpc>
                  <a:spcPct val="100000"/>
                </a:lnSpc>
                <a:spcBef>
                  <a:spcPts val="0"/>
                </a:spcBef>
                <a:spcAft>
                  <a:spcPts val="0"/>
                </a:spcAft>
                <a:buClrTx/>
                <a:buSzTx/>
                <a:buFontTx/>
                <a:buNone/>
                <a:tabLst/>
                <a:defRPr/>
              </a:pPr>
              <a:endParaRPr kumimoji="0" lang="en-GB" sz="1633" b="0" i="0" u="none" strike="noStrike" kern="0" cap="none" spc="0" normalizeH="0" baseline="0" noProof="0" dirty="0">
                <a:ln>
                  <a:noFill/>
                </a:ln>
                <a:solidFill>
                  <a:srgbClr val="1F497D"/>
                </a:solidFill>
                <a:effectLst/>
                <a:uLnTx/>
                <a:uFillTx/>
                <a:latin typeface="Calibri"/>
                <a:ea typeface="+mn-ea"/>
                <a:cs typeface="+mn-cs"/>
              </a:endParaRPr>
            </a:p>
          </p:txBody>
        </p:sp>
        <p:sp>
          <p:nvSpPr>
            <p:cNvPr id="10" name="Freeform 7"/>
            <p:cNvSpPr>
              <a:spLocks/>
            </p:cNvSpPr>
            <p:nvPr/>
          </p:nvSpPr>
          <p:spPr bwMode="auto">
            <a:xfrm>
              <a:off x="1123" y="-630"/>
              <a:ext cx="2678" cy="2016"/>
            </a:xfrm>
            <a:custGeom>
              <a:avLst/>
              <a:gdLst>
                <a:gd name="T0" fmla="*/ 2678 w 2678"/>
                <a:gd name="T1" fmla="*/ 0 h 2016"/>
                <a:gd name="T2" fmla="*/ 0 w 2678"/>
                <a:gd name="T3" fmla="*/ 0 h 2016"/>
                <a:gd name="T4" fmla="*/ 2018 w 2678"/>
                <a:gd name="T5" fmla="*/ 2016 h 2016"/>
                <a:gd name="T6" fmla="*/ 2678 w 2678"/>
                <a:gd name="T7" fmla="*/ 0 h 2016"/>
              </a:gdLst>
              <a:ahLst/>
              <a:cxnLst>
                <a:cxn ang="0">
                  <a:pos x="T0" y="T1"/>
                </a:cxn>
                <a:cxn ang="0">
                  <a:pos x="T2" y="T3"/>
                </a:cxn>
                <a:cxn ang="0">
                  <a:pos x="T4" y="T5"/>
                </a:cxn>
                <a:cxn ang="0">
                  <a:pos x="T6" y="T7"/>
                </a:cxn>
              </a:cxnLst>
              <a:rect l="0" t="0" r="r" b="b"/>
              <a:pathLst>
                <a:path w="2678" h="2016">
                  <a:moveTo>
                    <a:pt x="2678" y="0"/>
                  </a:moveTo>
                  <a:lnTo>
                    <a:pt x="0" y="0"/>
                  </a:lnTo>
                  <a:lnTo>
                    <a:pt x="2018" y="2016"/>
                  </a:lnTo>
                  <a:lnTo>
                    <a:pt x="2678" y="0"/>
                  </a:lnTo>
                  <a:close/>
                </a:path>
              </a:pathLst>
            </a:custGeom>
            <a:solidFill>
              <a:srgbClr val="A9CCDD"/>
            </a:solidFill>
            <a:ln w="9525">
              <a:noFill/>
              <a:round/>
              <a:headEnd/>
              <a:tailEnd/>
            </a:ln>
          </p:spPr>
          <p:txBody>
            <a:bodyPr vert="horz" wrap="square" lIns="82935" tIns="41468" rIns="82935" bIns="41468" numCol="1" anchor="t" anchorCtr="0" compatLnSpc="1">
              <a:prstTxWarp prst="textNoShape">
                <a:avLst/>
              </a:prstTxWarp>
            </a:bodyPr>
            <a:lstStyle/>
            <a:p>
              <a:pPr marL="0" marR="0" lvl="0" indent="0" algn="l" defTabSz="829361" rtl="0" eaLnBrk="1" fontAlgn="auto" latinLnBrk="0" hangingPunct="1">
                <a:lnSpc>
                  <a:spcPct val="100000"/>
                </a:lnSpc>
                <a:spcBef>
                  <a:spcPts val="0"/>
                </a:spcBef>
                <a:spcAft>
                  <a:spcPts val="0"/>
                </a:spcAft>
                <a:buClrTx/>
                <a:buSzTx/>
                <a:buFontTx/>
                <a:buNone/>
                <a:tabLst/>
                <a:defRPr/>
              </a:pPr>
              <a:endParaRPr kumimoji="0" lang="en-GB" sz="1633" b="0" i="0" u="none" strike="noStrike" kern="0" cap="none" spc="0" normalizeH="0" baseline="0" noProof="0" dirty="0">
                <a:ln>
                  <a:noFill/>
                </a:ln>
                <a:solidFill>
                  <a:srgbClr val="1F497D"/>
                </a:solidFill>
                <a:effectLst/>
                <a:uLnTx/>
                <a:uFillTx/>
                <a:latin typeface="Calibri"/>
                <a:ea typeface="+mn-ea"/>
                <a:cs typeface="+mn-cs"/>
              </a:endParaRPr>
            </a:p>
          </p:txBody>
        </p:sp>
        <p:sp>
          <p:nvSpPr>
            <p:cNvPr id="11" name="Freeform 8"/>
            <p:cNvSpPr>
              <a:spLocks/>
            </p:cNvSpPr>
            <p:nvPr/>
          </p:nvSpPr>
          <p:spPr bwMode="auto">
            <a:xfrm>
              <a:off x="2183" y="804"/>
              <a:ext cx="1134" cy="1674"/>
            </a:xfrm>
            <a:custGeom>
              <a:avLst/>
              <a:gdLst>
                <a:gd name="T0" fmla="*/ 598 w 1134"/>
                <a:gd name="T1" fmla="*/ 1674 h 1674"/>
                <a:gd name="T2" fmla="*/ 516 w 1134"/>
                <a:gd name="T3" fmla="*/ 1644 h 1674"/>
                <a:gd name="T4" fmla="*/ 438 w 1134"/>
                <a:gd name="T5" fmla="*/ 1606 h 1674"/>
                <a:gd name="T6" fmla="*/ 366 w 1134"/>
                <a:gd name="T7" fmla="*/ 1560 h 1674"/>
                <a:gd name="T8" fmla="*/ 300 w 1134"/>
                <a:gd name="T9" fmla="*/ 1508 h 1674"/>
                <a:gd name="T10" fmla="*/ 240 w 1134"/>
                <a:gd name="T11" fmla="*/ 1450 h 1674"/>
                <a:gd name="T12" fmla="*/ 186 w 1134"/>
                <a:gd name="T13" fmla="*/ 1388 h 1674"/>
                <a:gd name="T14" fmla="*/ 138 w 1134"/>
                <a:gd name="T15" fmla="*/ 1320 h 1674"/>
                <a:gd name="T16" fmla="*/ 96 w 1134"/>
                <a:gd name="T17" fmla="*/ 1248 h 1674"/>
                <a:gd name="T18" fmla="*/ 62 w 1134"/>
                <a:gd name="T19" fmla="*/ 1174 h 1674"/>
                <a:gd name="T20" fmla="*/ 36 w 1134"/>
                <a:gd name="T21" fmla="*/ 1096 h 1674"/>
                <a:gd name="T22" fmla="*/ 16 w 1134"/>
                <a:gd name="T23" fmla="*/ 1014 h 1674"/>
                <a:gd name="T24" fmla="*/ 4 w 1134"/>
                <a:gd name="T25" fmla="*/ 932 h 1674"/>
                <a:gd name="T26" fmla="*/ 0 w 1134"/>
                <a:gd name="T27" fmla="*/ 848 h 1674"/>
                <a:gd name="T28" fmla="*/ 6 w 1134"/>
                <a:gd name="T29" fmla="*/ 764 h 1674"/>
                <a:gd name="T30" fmla="*/ 20 w 1134"/>
                <a:gd name="T31" fmla="*/ 678 h 1674"/>
                <a:gd name="T32" fmla="*/ 42 w 1134"/>
                <a:gd name="T33" fmla="*/ 592 h 1674"/>
                <a:gd name="T34" fmla="*/ 58 w 1134"/>
                <a:gd name="T35" fmla="*/ 552 h 1674"/>
                <a:gd name="T36" fmla="*/ 92 w 1134"/>
                <a:gd name="T37" fmla="*/ 472 h 1674"/>
                <a:gd name="T38" fmla="*/ 134 w 1134"/>
                <a:gd name="T39" fmla="*/ 396 h 1674"/>
                <a:gd name="T40" fmla="*/ 184 w 1134"/>
                <a:gd name="T41" fmla="*/ 328 h 1674"/>
                <a:gd name="T42" fmla="*/ 240 w 1134"/>
                <a:gd name="T43" fmla="*/ 264 h 1674"/>
                <a:gd name="T44" fmla="*/ 300 w 1134"/>
                <a:gd name="T45" fmla="*/ 208 h 1674"/>
                <a:gd name="T46" fmla="*/ 366 w 1134"/>
                <a:gd name="T47" fmla="*/ 156 h 1674"/>
                <a:gd name="T48" fmla="*/ 436 w 1134"/>
                <a:gd name="T49" fmla="*/ 112 h 1674"/>
                <a:gd name="T50" fmla="*/ 512 w 1134"/>
                <a:gd name="T51" fmla="*/ 76 h 1674"/>
                <a:gd name="T52" fmla="*/ 588 w 1134"/>
                <a:gd name="T53" fmla="*/ 46 h 1674"/>
                <a:gd name="T54" fmla="*/ 670 w 1134"/>
                <a:gd name="T55" fmla="*/ 22 h 1674"/>
                <a:gd name="T56" fmla="*/ 752 w 1134"/>
                <a:gd name="T57" fmla="*/ 8 h 1674"/>
                <a:gd name="T58" fmla="*/ 836 w 1134"/>
                <a:gd name="T59" fmla="*/ 0 h 1674"/>
                <a:gd name="T60" fmla="*/ 922 w 1134"/>
                <a:gd name="T61" fmla="*/ 2 h 1674"/>
                <a:gd name="T62" fmla="*/ 1006 w 1134"/>
                <a:gd name="T63" fmla="*/ 10 h 1674"/>
                <a:gd name="T64" fmla="*/ 1092 w 1134"/>
                <a:gd name="T65" fmla="*/ 30 h 1674"/>
                <a:gd name="T66" fmla="*/ 1134 w 1134"/>
                <a:gd name="T67" fmla="*/ 42 h 1674"/>
                <a:gd name="T68" fmla="*/ 866 w 1134"/>
                <a:gd name="T69" fmla="*/ 858 h 1674"/>
                <a:gd name="T70" fmla="*/ 598 w 1134"/>
                <a:gd name="T71" fmla="*/ 1674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4" h="1674">
                  <a:moveTo>
                    <a:pt x="598" y="1674"/>
                  </a:moveTo>
                  <a:lnTo>
                    <a:pt x="598" y="1674"/>
                  </a:lnTo>
                  <a:lnTo>
                    <a:pt x="556" y="1660"/>
                  </a:lnTo>
                  <a:lnTo>
                    <a:pt x="516" y="1644"/>
                  </a:lnTo>
                  <a:lnTo>
                    <a:pt x="476" y="1626"/>
                  </a:lnTo>
                  <a:lnTo>
                    <a:pt x="438" y="1606"/>
                  </a:lnTo>
                  <a:lnTo>
                    <a:pt x="402" y="1584"/>
                  </a:lnTo>
                  <a:lnTo>
                    <a:pt x="366" y="1560"/>
                  </a:lnTo>
                  <a:lnTo>
                    <a:pt x="332" y="1534"/>
                  </a:lnTo>
                  <a:lnTo>
                    <a:pt x="300" y="1508"/>
                  </a:lnTo>
                  <a:lnTo>
                    <a:pt x="268" y="1480"/>
                  </a:lnTo>
                  <a:lnTo>
                    <a:pt x="240" y="1450"/>
                  </a:lnTo>
                  <a:lnTo>
                    <a:pt x="212" y="1420"/>
                  </a:lnTo>
                  <a:lnTo>
                    <a:pt x="186" y="1388"/>
                  </a:lnTo>
                  <a:lnTo>
                    <a:pt x="160" y="1354"/>
                  </a:lnTo>
                  <a:lnTo>
                    <a:pt x="138" y="1320"/>
                  </a:lnTo>
                  <a:lnTo>
                    <a:pt x="116" y="1286"/>
                  </a:lnTo>
                  <a:lnTo>
                    <a:pt x="96" y="1248"/>
                  </a:lnTo>
                  <a:lnTo>
                    <a:pt x="78" y="1212"/>
                  </a:lnTo>
                  <a:lnTo>
                    <a:pt x="62" y="1174"/>
                  </a:lnTo>
                  <a:lnTo>
                    <a:pt x="48" y="1136"/>
                  </a:lnTo>
                  <a:lnTo>
                    <a:pt x="36" y="1096"/>
                  </a:lnTo>
                  <a:lnTo>
                    <a:pt x="24" y="1056"/>
                  </a:lnTo>
                  <a:lnTo>
                    <a:pt x="16" y="1014"/>
                  </a:lnTo>
                  <a:lnTo>
                    <a:pt x="10" y="974"/>
                  </a:lnTo>
                  <a:lnTo>
                    <a:pt x="4" y="932"/>
                  </a:lnTo>
                  <a:lnTo>
                    <a:pt x="2" y="890"/>
                  </a:lnTo>
                  <a:lnTo>
                    <a:pt x="0" y="848"/>
                  </a:lnTo>
                  <a:lnTo>
                    <a:pt x="2" y="806"/>
                  </a:lnTo>
                  <a:lnTo>
                    <a:pt x="6" y="764"/>
                  </a:lnTo>
                  <a:lnTo>
                    <a:pt x="12" y="720"/>
                  </a:lnTo>
                  <a:lnTo>
                    <a:pt x="20" y="678"/>
                  </a:lnTo>
                  <a:lnTo>
                    <a:pt x="30" y="636"/>
                  </a:lnTo>
                  <a:lnTo>
                    <a:pt x="42" y="592"/>
                  </a:lnTo>
                  <a:lnTo>
                    <a:pt x="42" y="592"/>
                  </a:lnTo>
                  <a:lnTo>
                    <a:pt x="58" y="552"/>
                  </a:lnTo>
                  <a:lnTo>
                    <a:pt x="74" y="510"/>
                  </a:lnTo>
                  <a:lnTo>
                    <a:pt x="92" y="472"/>
                  </a:lnTo>
                  <a:lnTo>
                    <a:pt x="112" y="434"/>
                  </a:lnTo>
                  <a:lnTo>
                    <a:pt x="134" y="396"/>
                  </a:lnTo>
                  <a:lnTo>
                    <a:pt x="158" y="362"/>
                  </a:lnTo>
                  <a:lnTo>
                    <a:pt x="184" y="328"/>
                  </a:lnTo>
                  <a:lnTo>
                    <a:pt x="210" y="296"/>
                  </a:lnTo>
                  <a:lnTo>
                    <a:pt x="240" y="264"/>
                  </a:lnTo>
                  <a:lnTo>
                    <a:pt x="270" y="236"/>
                  </a:lnTo>
                  <a:lnTo>
                    <a:pt x="300" y="208"/>
                  </a:lnTo>
                  <a:lnTo>
                    <a:pt x="332" y="182"/>
                  </a:lnTo>
                  <a:lnTo>
                    <a:pt x="366" y="156"/>
                  </a:lnTo>
                  <a:lnTo>
                    <a:pt x="402" y="134"/>
                  </a:lnTo>
                  <a:lnTo>
                    <a:pt x="436" y="112"/>
                  </a:lnTo>
                  <a:lnTo>
                    <a:pt x="474" y="94"/>
                  </a:lnTo>
                  <a:lnTo>
                    <a:pt x="512" y="76"/>
                  </a:lnTo>
                  <a:lnTo>
                    <a:pt x="550" y="60"/>
                  </a:lnTo>
                  <a:lnTo>
                    <a:pt x="588" y="46"/>
                  </a:lnTo>
                  <a:lnTo>
                    <a:pt x="628" y="32"/>
                  </a:lnTo>
                  <a:lnTo>
                    <a:pt x="670" y="22"/>
                  </a:lnTo>
                  <a:lnTo>
                    <a:pt x="710" y="14"/>
                  </a:lnTo>
                  <a:lnTo>
                    <a:pt x="752" y="8"/>
                  </a:lnTo>
                  <a:lnTo>
                    <a:pt x="794" y="2"/>
                  </a:lnTo>
                  <a:lnTo>
                    <a:pt x="836" y="0"/>
                  </a:lnTo>
                  <a:lnTo>
                    <a:pt x="878" y="0"/>
                  </a:lnTo>
                  <a:lnTo>
                    <a:pt x="922" y="2"/>
                  </a:lnTo>
                  <a:lnTo>
                    <a:pt x="964" y="4"/>
                  </a:lnTo>
                  <a:lnTo>
                    <a:pt x="1006" y="10"/>
                  </a:lnTo>
                  <a:lnTo>
                    <a:pt x="1050" y="18"/>
                  </a:lnTo>
                  <a:lnTo>
                    <a:pt x="1092" y="30"/>
                  </a:lnTo>
                  <a:lnTo>
                    <a:pt x="1134" y="42"/>
                  </a:lnTo>
                  <a:lnTo>
                    <a:pt x="1134" y="42"/>
                  </a:lnTo>
                  <a:lnTo>
                    <a:pt x="1052" y="298"/>
                  </a:lnTo>
                  <a:lnTo>
                    <a:pt x="866" y="858"/>
                  </a:lnTo>
                  <a:lnTo>
                    <a:pt x="598" y="1674"/>
                  </a:lnTo>
                  <a:lnTo>
                    <a:pt x="598" y="1674"/>
                  </a:lnTo>
                  <a:close/>
                </a:path>
              </a:pathLst>
            </a:custGeom>
            <a:solidFill>
              <a:srgbClr val="FBB041"/>
            </a:solidFill>
            <a:ln w="9525">
              <a:noFill/>
              <a:round/>
              <a:headEnd/>
              <a:tailEnd/>
            </a:ln>
          </p:spPr>
          <p:txBody>
            <a:bodyPr vert="horz" wrap="square" lIns="82935" tIns="41468" rIns="82935" bIns="41468" numCol="1" anchor="t" anchorCtr="0" compatLnSpc="1">
              <a:prstTxWarp prst="textNoShape">
                <a:avLst/>
              </a:prstTxWarp>
            </a:bodyPr>
            <a:lstStyle/>
            <a:p>
              <a:pPr marL="0" marR="0" lvl="0" indent="0" algn="l" defTabSz="829361" rtl="0" eaLnBrk="1" fontAlgn="auto" latinLnBrk="0" hangingPunct="1">
                <a:lnSpc>
                  <a:spcPct val="100000"/>
                </a:lnSpc>
                <a:spcBef>
                  <a:spcPts val="0"/>
                </a:spcBef>
                <a:spcAft>
                  <a:spcPts val="0"/>
                </a:spcAft>
                <a:buClrTx/>
                <a:buSzTx/>
                <a:buFontTx/>
                <a:buNone/>
                <a:tabLst/>
                <a:defRPr/>
              </a:pPr>
              <a:endParaRPr kumimoji="0" lang="en-GB" sz="1633" b="0" i="0" u="none" strike="noStrike" kern="0" cap="none" spc="0" normalizeH="0" baseline="0" noProof="0" dirty="0">
                <a:ln>
                  <a:noFill/>
                </a:ln>
                <a:solidFill>
                  <a:srgbClr val="1F497D"/>
                </a:solidFill>
                <a:effectLst/>
                <a:uLnTx/>
                <a:uFillTx/>
                <a:latin typeface="Calibri"/>
                <a:ea typeface="+mn-ea"/>
                <a:cs typeface="+mn-cs"/>
              </a:endParaRPr>
            </a:p>
          </p:txBody>
        </p:sp>
        <p:sp>
          <p:nvSpPr>
            <p:cNvPr id="12" name="Freeform 9"/>
            <p:cNvSpPr>
              <a:spLocks/>
            </p:cNvSpPr>
            <p:nvPr/>
          </p:nvSpPr>
          <p:spPr bwMode="auto">
            <a:xfrm>
              <a:off x="2535" y="-88"/>
              <a:ext cx="546" cy="546"/>
            </a:xfrm>
            <a:custGeom>
              <a:avLst/>
              <a:gdLst>
                <a:gd name="T0" fmla="*/ 0 w 546"/>
                <a:gd name="T1" fmla="*/ 272 h 546"/>
                <a:gd name="T2" fmla="*/ 6 w 546"/>
                <a:gd name="T3" fmla="*/ 218 h 546"/>
                <a:gd name="T4" fmla="*/ 22 w 546"/>
                <a:gd name="T5" fmla="*/ 166 h 546"/>
                <a:gd name="T6" fmla="*/ 46 w 546"/>
                <a:gd name="T7" fmla="*/ 120 h 546"/>
                <a:gd name="T8" fmla="*/ 80 w 546"/>
                <a:gd name="T9" fmla="*/ 80 h 546"/>
                <a:gd name="T10" fmla="*/ 120 w 546"/>
                <a:gd name="T11" fmla="*/ 46 h 546"/>
                <a:gd name="T12" fmla="*/ 166 w 546"/>
                <a:gd name="T13" fmla="*/ 22 h 546"/>
                <a:gd name="T14" fmla="*/ 218 w 546"/>
                <a:gd name="T15" fmla="*/ 6 h 546"/>
                <a:gd name="T16" fmla="*/ 272 w 546"/>
                <a:gd name="T17" fmla="*/ 0 h 546"/>
                <a:gd name="T18" fmla="*/ 300 w 546"/>
                <a:gd name="T19" fmla="*/ 2 h 546"/>
                <a:gd name="T20" fmla="*/ 354 w 546"/>
                <a:gd name="T21" fmla="*/ 12 h 546"/>
                <a:gd name="T22" fmla="*/ 402 w 546"/>
                <a:gd name="T23" fmla="*/ 34 h 546"/>
                <a:gd name="T24" fmla="*/ 446 w 546"/>
                <a:gd name="T25" fmla="*/ 62 h 546"/>
                <a:gd name="T26" fmla="*/ 482 w 546"/>
                <a:gd name="T27" fmla="*/ 100 h 546"/>
                <a:gd name="T28" fmla="*/ 512 w 546"/>
                <a:gd name="T29" fmla="*/ 142 h 546"/>
                <a:gd name="T30" fmla="*/ 532 w 546"/>
                <a:gd name="T31" fmla="*/ 192 h 546"/>
                <a:gd name="T32" fmla="*/ 544 w 546"/>
                <a:gd name="T33" fmla="*/ 244 h 546"/>
                <a:gd name="T34" fmla="*/ 546 w 546"/>
                <a:gd name="T35" fmla="*/ 272 h 546"/>
                <a:gd name="T36" fmla="*/ 540 w 546"/>
                <a:gd name="T37" fmla="*/ 328 h 546"/>
                <a:gd name="T38" fmla="*/ 524 w 546"/>
                <a:gd name="T39" fmla="*/ 378 h 546"/>
                <a:gd name="T40" fmla="*/ 498 w 546"/>
                <a:gd name="T41" fmla="*/ 426 h 546"/>
                <a:gd name="T42" fmla="*/ 466 w 546"/>
                <a:gd name="T43" fmla="*/ 466 h 546"/>
                <a:gd name="T44" fmla="*/ 426 w 546"/>
                <a:gd name="T45" fmla="*/ 498 h 546"/>
                <a:gd name="T46" fmla="*/ 378 w 546"/>
                <a:gd name="T47" fmla="*/ 524 h 546"/>
                <a:gd name="T48" fmla="*/ 328 w 546"/>
                <a:gd name="T49" fmla="*/ 540 h 546"/>
                <a:gd name="T50" fmla="*/ 272 w 546"/>
                <a:gd name="T51" fmla="*/ 546 h 546"/>
                <a:gd name="T52" fmla="*/ 244 w 546"/>
                <a:gd name="T53" fmla="*/ 544 h 546"/>
                <a:gd name="T54" fmla="*/ 192 w 546"/>
                <a:gd name="T55" fmla="*/ 534 h 546"/>
                <a:gd name="T56" fmla="*/ 142 w 546"/>
                <a:gd name="T57" fmla="*/ 512 h 546"/>
                <a:gd name="T58" fmla="*/ 100 w 546"/>
                <a:gd name="T59" fmla="*/ 484 h 546"/>
                <a:gd name="T60" fmla="*/ 62 w 546"/>
                <a:gd name="T61" fmla="*/ 446 h 546"/>
                <a:gd name="T62" fmla="*/ 32 w 546"/>
                <a:gd name="T63" fmla="*/ 402 h 546"/>
                <a:gd name="T64" fmla="*/ 12 w 546"/>
                <a:gd name="T65" fmla="*/ 354 h 546"/>
                <a:gd name="T66" fmla="*/ 2 w 546"/>
                <a:gd name="T67" fmla="*/ 300 h 546"/>
                <a:gd name="T68" fmla="*/ 0 w 546"/>
                <a:gd name="T69" fmla="*/ 27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6" h="546">
                  <a:moveTo>
                    <a:pt x="0" y="272"/>
                  </a:moveTo>
                  <a:lnTo>
                    <a:pt x="0" y="272"/>
                  </a:lnTo>
                  <a:lnTo>
                    <a:pt x="2" y="244"/>
                  </a:lnTo>
                  <a:lnTo>
                    <a:pt x="6" y="218"/>
                  </a:lnTo>
                  <a:lnTo>
                    <a:pt x="12" y="192"/>
                  </a:lnTo>
                  <a:lnTo>
                    <a:pt x="22" y="166"/>
                  </a:lnTo>
                  <a:lnTo>
                    <a:pt x="32" y="142"/>
                  </a:lnTo>
                  <a:lnTo>
                    <a:pt x="46" y="120"/>
                  </a:lnTo>
                  <a:lnTo>
                    <a:pt x="62" y="100"/>
                  </a:lnTo>
                  <a:lnTo>
                    <a:pt x="80" y="80"/>
                  </a:lnTo>
                  <a:lnTo>
                    <a:pt x="100" y="62"/>
                  </a:lnTo>
                  <a:lnTo>
                    <a:pt x="120" y="46"/>
                  </a:lnTo>
                  <a:lnTo>
                    <a:pt x="142" y="34"/>
                  </a:lnTo>
                  <a:lnTo>
                    <a:pt x="166" y="22"/>
                  </a:lnTo>
                  <a:lnTo>
                    <a:pt x="192" y="12"/>
                  </a:lnTo>
                  <a:lnTo>
                    <a:pt x="218" y="6"/>
                  </a:lnTo>
                  <a:lnTo>
                    <a:pt x="244" y="2"/>
                  </a:lnTo>
                  <a:lnTo>
                    <a:pt x="272" y="0"/>
                  </a:lnTo>
                  <a:lnTo>
                    <a:pt x="272" y="0"/>
                  </a:lnTo>
                  <a:lnTo>
                    <a:pt x="300" y="2"/>
                  </a:lnTo>
                  <a:lnTo>
                    <a:pt x="328" y="6"/>
                  </a:lnTo>
                  <a:lnTo>
                    <a:pt x="354" y="12"/>
                  </a:lnTo>
                  <a:lnTo>
                    <a:pt x="378" y="22"/>
                  </a:lnTo>
                  <a:lnTo>
                    <a:pt x="402" y="34"/>
                  </a:lnTo>
                  <a:lnTo>
                    <a:pt x="426" y="46"/>
                  </a:lnTo>
                  <a:lnTo>
                    <a:pt x="446" y="62"/>
                  </a:lnTo>
                  <a:lnTo>
                    <a:pt x="466" y="80"/>
                  </a:lnTo>
                  <a:lnTo>
                    <a:pt x="482" y="100"/>
                  </a:lnTo>
                  <a:lnTo>
                    <a:pt x="498" y="120"/>
                  </a:lnTo>
                  <a:lnTo>
                    <a:pt x="512" y="142"/>
                  </a:lnTo>
                  <a:lnTo>
                    <a:pt x="524" y="166"/>
                  </a:lnTo>
                  <a:lnTo>
                    <a:pt x="532" y="192"/>
                  </a:lnTo>
                  <a:lnTo>
                    <a:pt x="540" y="218"/>
                  </a:lnTo>
                  <a:lnTo>
                    <a:pt x="544" y="244"/>
                  </a:lnTo>
                  <a:lnTo>
                    <a:pt x="546" y="272"/>
                  </a:lnTo>
                  <a:lnTo>
                    <a:pt x="546" y="272"/>
                  </a:lnTo>
                  <a:lnTo>
                    <a:pt x="544" y="300"/>
                  </a:lnTo>
                  <a:lnTo>
                    <a:pt x="540" y="328"/>
                  </a:lnTo>
                  <a:lnTo>
                    <a:pt x="532" y="354"/>
                  </a:lnTo>
                  <a:lnTo>
                    <a:pt x="524" y="378"/>
                  </a:lnTo>
                  <a:lnTo>
                    <a:pt x="512" y="402"/>
                  </a:lnTo>
                  <a:lnTo>
                    <a:pt x="498" y="426"/>
                  </a:lnTo>
                  <a:lnTo>
                    <a:pt x="482" y="446"/>
                  </a:lnTo>
                  <a:lnTo>
                    <a:pt x="466" y="466"/>
                  </a:lnTo>
                  <a:lnTo>
                    <a:pt x="446" y="484"/>
                  </a:lnTo>
                  <a:lnTo>
                    <a:pt x="426" y="498"/>
                  </a:lnTo>
                  <a:lnTo>
                    <a:pt x="402" y="512"/>
                  </a:lnTo>
                  <a:lnTo>
                    <a:pt x="378" y="524"/>
                  </a:lnTo>
                  <a:lnTo>
                    <a:pt x="354" y="534"/>
                  </a:lnTo>
                  <a:lnTo>
                    <a:pt x="328" y="540"/>
                  </a:lnTo>
                  <a:lnTo>
                    <a:pt x="300" y="544"/>
                  </a:lnTo>
                  <a:lnTo>
                    <a:pt x="272" y="546"/>
                  </a:lnTo>
                  <a:lnTo>
                    <a:pt x="272" y="546"/>
                  </a:lnTo>
                  <a:lnTo>
                    <a:pt x="244" y="544"/>
                  </a:lnTo>
                  <a:lnTo>
                    <a:pt x="218" y="540"/>
                  </a:lnTo>
                  <a:lnTo>
                    <a:pt x="192" y="534"/>
                  </a:lnTo>
                  <a:lnTo>
                    <a:pt x="166" y="524"/>
                  </a:lnTo>
                  <a:lnTo>
                    <a:pt x="142" y="512"/>
                  </a:lnTo>
                  <a:lnTo>
                    <a:pt x="120" y="498"/>
                  </a:lnTo>
                  <a:lnTo>
                    <a:pt x="100" y="484"/>
                  </a:lnTo>
                  <a:lnTo>
                    <a:pt x="80" y="466"/>
                  </a:lnTo>
                  <a:lnTo>
                    <a:pt x="62" y="446"/>
                  </a:lnTo>
                  <a:lnTo>
                    <a:pt x="46" y="426"/>
                  </a:lnTo>
                  <a:lnTo>
                    <a:pt x="32" y="402"/>
                  </a:lnTo>
                  <a:lnTo>
                    <a:pt x="22" y="378"/>
                  </a:lnTo>
                  <a:lnTo>
                    <a:pt x="12" y="354"/>
                  </a:lnTo>
                  <a:lnTo>
                    <a:pt x="6" y="328"/>
                  </a:lnTo>
                  <a:lnTo>
                    <a:pt x="2" y="300"/>
                  </a:lnTo>
                  <a:lnTo>
                    <a:pt x="0" y="272"/>
                  </a:lnTo>
                  <a:lnTo>
                    <a:pt x="0" y="272"/>
                  </a:lnTo>
                  <a:close/>
                </a:path>
              </a:pathLst>
            </a:custGeom>
            <a:solidFill>
              <a:srgbClr val="1F4A7E"/>
            </a:solidFill>
            <a:ln w="9525">
              <a:noFill/>
              <a:round/>
              <a:headEnd/>
              <a:tailEnd/>
            </a:ln>
          </p:spPr>
          <p:txBody>
            <a:bodyPr vert="horz" wrap="square" lIns="82935" tIns="41468" rIns="82935" bIns="41468" numCol="1" anchor="t" anchorCtr="0" compatLnSpc="1">
              <a:prstTxWarp prst="textNoShape">
                <a:avLst/>
              </a:prstTxWarp>
            </a:bodyPr>
            <a:lstStyle/>
            <a:p>
              <a:pPr marL="0" marR="0" lvl="0" indent="0" algn="l" defTabSz="829361" rtl="0" eaLnBrk="1" fontAlgn="auto" latinLnBrk="0" hangingPunct="1">
                <a:lnSpc>
                  <a:spcPct val="100000"/>
                </a:lnSpc>
                <a:spcBef>
                  <a:spcPts val="0"/>
                </a:spcBef>
                <a:spcAft>
                  <a:spcPts val="0"/>
                </a:spcAft>
                <a:buClrTx/>
                <a:buSzTx/>
                <a:buFontTx/>
                <a:buNone/>
                <a:tabLst/>
                <a:defRPr/>
              </a:pPr>
              <a:endParaRPr kumimoji="0" lang="en-GB" sz="1633" b="0" i="0" u="none" strike="noStrike" kern="0" cap="none" spc="0" normalizeH="0" baseline="0" noProof="0" dirty="0">
                <a:ln>
                  <a:noFill/>
                </a:ln>
                <a:solidFill>
                  <a:srgbClr val="1F497D"/>
                </a:solidFill>
                <a:effectLst/>
                <a:uLnTx/>
                <a:uFillTx/>
                <a:latin typeface="Calibri"/>
                <a:ea typeface="+mn-ea"/>
                <a:cs typeface="+mn-cs"/>
              </a:endParaRPr>
            </a:p>
          </p:txBody>
        </p:sp>
        <p:sp>
          <p:nvSpPr>
            <p:cNvPr id="13" name="Freeform 10"/>
            <p:cNvSpPr>
              <a:spLocks/>
            </p:cNvSpPr>
            <p:nvPr/>
          </p:nvSpPr>
          <p:spPr bwMode="auto">
            <a:xfrm>
              <a:off x="2565" y="1902"/>
              <a:ext cx="854" cy="1272"/>
            </a:xfrm>
            <a:custGeom>
              <a:avLst/>
              <a:gdLst>
                <a:gd name="T0" fmla="*/ 406 w 854"/>
                <a:gd name="T1" fmla="*/ 0 h 1272"/>
                <a:gd name="T2" fmla="*/ 468 w 854"/>
                <a:gd name="T3" fmla="*/ 24 h 1272"/>
                <a:gd name="T4" fmla="*/ 526 w 854"/>
                <a:gd name="T5" fmla="*/ 52 h 1272"/>
                <a:gd name="T6" fmla="*/ 582 w 854"/>
                <a:gd name="T7" fmla="*/ 86 h 1272"/>
                <a:gd name="T8" fmla="*/ 632 w 854"/>
                <a:gd name="T9" fmla="*/ 126 h 1272"/>
                <a:gd name="T10" fmla="*/ 676 w 854"/>
                <a:gd name="T11" fmla="*/ 168 h 1272"/>
                <a:gd name="T12" fmla="*/ 718 w 854"/>
                <a:gd name="T13" fmla="*/ 216 h 1272"/>
                <a:gd name="T14" fmla="*/ 754 w 854"/>
                <a:gd name="T15" fmla="*/ 266 h 1272"/>
                <a:gd name="T16" fmla="*/ 784 w 854"/>
                <a:gd name="T17" fmla="*/ 320 h 1272"/>
                <a:gd name="T18" fmla="*/ 810 w 854"/>
                <a:gd name="T19" fmla="*/ 378 h 1272"/>
                <a:gd name="T20" fmla="*/ 830 w 854"/>
                <a:gd name="T21" fmla="*/ 436 h 1272"/>
                <a:gd name="T22" fmla="*/ 844 w 854"/>
                <a:gd name="T23" fmla="*/ 498 h 1272"/>
                <a:gd name="T24" fmla="*/ 852 w 854"/>
                <a:gd name="T25" fmla="*/ 560 h 1272"/>
                <a:gd name="T26" fmla="*/ 854 w 854"/>
                <a:gd name="T27" fmla="*/ 624 h 1272"/>
                <a:gd name="T28" fmla="*/ 850 w 854"/>
                <a:gd name="T29" fmla="*/ 688 h 1272"/>
                <a:gd name="T30" fmla="*/ 840 w 854"/>
                <a:gd name="T31" fmla="*/ 752 h 1272"/>
                <a:gd name="T32" fmla="*/ 824 w 854"/>
                <a:gd name="T33" fmla="*/ 818 h 1272"/>
                <a:gd name="T34" fmla="*/ 812 w 854"/>
                <a:gd name="T35" fmla="*/ 850 h 1272"/>
                <a:gd name="T36" fmla="*/ 786 w 854"/>
                <a:gd name="T37" fmla="*/ 910 h 1272"/>
                <a:gd name="T38" fmla="*/ 754 w 854"/>
                <a:gd name="T39" fmla="*/ 966 h 1272"/>
                <a:gd name="T40" fmla="*/ 718 w 854"/>
                <a:gd name="T41" fmla="*/ 1020 h 1272"/>
                <a:gd name="T42" fmla="*/ 676 w 854"/>
                <a:gd name="T43" fmla="*/ 1068 h 1272"/>
                <a:gd name="T44" fmla="*/ 630 w 854"/>
                <a:gd name="T45" fmla="*/ 1112 h 1272"/>
                <a:gd name="T46" fmla="*/ 580 w 854"/>
                <a:gd name="T47" fmla="*/ 1150 h 1272"/>
                <a:gd name="T48" fmla="*/ 528 w 854"/>
                <a:gd name="T49" fmla="*/ 1184 h 1272"/>
                <a:gd name="T50" fmla="*/ 472 w 854"/>
                <a:gd name="T51" fmla="*/ 1212 h 1272"/>
                <a:gd name="T52" fmla="*/ 412 w 854"/>
                <a:gd name="T53" fmla="*/ 1236 h 1272"/>
                <a:gd name="T54" fmla="*/ 352 w 854"/>
                <a:gd name="T55" fmla="*/ 1254 h 1272"/>
                <a:gd name="T56" fmla="*/ 290 w 854"/>
                <a:gd name="T57" fmla="*/ 1266 h 1272"/>
                <a:gd name="T58" fmla="*/ 226 w 854"/>
                <a:gd name="T59" fmla="*/ 1272 h 1272"/>
                <a:gd name="T60" fmla="*/ 162 w 854"/>
                <a:gd name="T61" fmla="*/ 1272 h 1272"/>
                <a:gd name="T62" fmla="*/ 96 w 854"/>
                <a:gd name="T63" fmla="*/ 1266 h 1272"/>
                <a:gd name="T64" fmla="*/ 32 w 854"/>
                <a:gd name="T65" fmla="*/ 1252 h 1272"/>
                <a:gd name="T66" fmla="*/ 0 w 854"/>
                <a:gd name="T67" fmla="*/ 1242 h 1272"/>
                <a:gd name="T68" fmla="*/ 202 w 854"/>
                <a:gd name="T69" fmla="*/ 622 h 1272"/>
                <a:gd name="T70" fmla="*/ 406 w 854"/>
                <a:gd name="T71"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4" h="1272">
                  <a:moveTo>
                    <a:pt x="406" y="0"/>
                  </a:moveTo>
                  <a:lnTo>
                    <a:pt x="406" y="0"/>
                  </a:lnTo>
                  <a:lnTo>
                    <a:pt x="438" y="12"/>
                  </a:lnTo>
                  <a:lnTo>
                    <a:pt x="468" y="24"/>
                  </a:lnTo>
                  <a:lnTo>
                    <a:pt x="498" y="38"/>
                  </a:lnTo>
                  <a:lnTo>
                    <a:pt x="526" y="52"/>
                  </a:lnTo>
                  <a:lnTo>
                    <a:pt x="554" y="68"/>
                  </a:lnTo>
                  <a:lnTo>
                    <a:pt x="582" y="86"/>
                  </a:lnTo>
                  <a:lnTo>
                    <a:pt x="606" y="106"/>
                  </a:lnTo>
                  <a:lnTo>
                    <a:pt x="632" y="126"/>
                  </a:lnTo>
                  <a:lnTo>
                    <a:pt x="654" y="146"/>
                  </a:lnTo>
                  <a:lnTo>
                    <a:pt x="676" y="168"/>
                  </a:lnTo>
                  <a:lnTo>
                    <a:pt x="698" y="192"/>
                  </a:lnTo>
                  <a:lnTo>
                    <a:pt x="718" y="216"/>
                  </a:lnTo>
                  <a:lnTo>
                    <a:pt x="736" y="240"/>
                  </a:lnTo>
                  <a:lnTo>
                    <a:pt x="754" y="266"/>
                  </a:lnTo>
                  <a:lnTo>
                    <a:pt x="770" y="294"/>
                  </a:lnTo>
                  <a:lnTo>
                    <a:pt x="784" y="320"/>
                  </a:lnTo>
                  <a:lnTo>
                    <a:pt x="798" y="348"/>
                  </a:lnTo>
                  <a:lnTo>
                    <a:pt x="810" y="378"/>
                  </a:lnTo>
                  <a:lnTo>
                    <a:pt x="820" y="406"/>
                  </a:lnTo>
                  <a:lnTo>
                    <a:pt x="830" y="436"/>
                  </a:lnTo>
                  <a:lnTo>
                    <a:pt x="838" y="466"/>
                  </a:lnTo>
                  <a:lnTo>
                    <a:pt x="844" y="498"/>
                  </a:lnTo>
                  <a:lnTo>
                    <a:pt x="848" y="528"/>
                  </a:lnTo>
                  <a:lnTo>
                    <a:pt x="852" y="560"/>
                  </a:lnTo>
                  <a:lnTo>
                    <a:pt x="854" y="592"/>
                  </a:lnTo>
                  <a:lnTo>
                    <a:pt x="854" y="624"/>
                  </a:lnTo>
                  <a:lnTo>
                    <a:pt x="854" y="656"/>
                  </a:lnTo>
                  <a:lnTo>
                    <a:pt x="850" y="688"/>
                  </a:lnTo>
                  <a:lnTo>
                    <a:pt x="846" y="720"/>
                  </a:lnTo>
                  <a:lnTo>
                    <a:pt x="840" y="752"/>
                  </a:lnTo>
                  <a:lnTo>
                    <a:pt x="832" y="786"/>
                  </a:lnTo>
                  <a:lnTo>
                    <a:pt x="824" y="818"/>
                  </a:lnTo>
                  <a:lnTo>
                    <a:pt x="824" y="818"/>
                  </a:lnTo>
                  <a:lnTo>
                    <a:pt x="812" y="850"/>
                  </a:lnTo>
                  <a:lnTo>
                    <a:pt x="800" y="880"/>
                  </a:lnTo>
                  <a:lnTo>
                    <a:pt x="786" y="910"/>
                  </a:lnTo>
                  <a:lnTo>
                    <a:pt x="770" y="938"/>
                  </a:lnTo>
                  <a:lnTo>
                    <a:pt x="754" y="966"/>
                  </a:lnTo>
                  <a:lnTo>
                    <a:pt x="736" y="994"/>
                  </a:lnTo>
                  <a:lnTo>
                    <a:pt x="718" y="1020"/>
                  </a:lnTo>
                  <a:lnTo>
                    <a:pt x="698" y="1044"/>
                  </a:lnTo>
                  <a:lnTo>
                    <a:pt x="676" y="1068"/>
                  </a:lnTo>
                  <a:lnTo>
                    <a:pt x="654" y="1090"/>
                  </a:lnTo>
                  <a:lnTo>
                    <a:pt x="630" y="1112"/>
                  </a:lnTo>
                  <a:lnTo>
                    <a:pt x="606" y="1132"/>
                  </a:lnTo>
                  <a:lnTo>
                    <a:pt x="580" y="1150"/>
                  </a:lnTo>
                  <a:lnTo>
                    <a:pt x="554" y="1168"/>
                  </a:lnTo>
                  <a:lnTo>
                    <a:pt x="528" y="1184"/>
                  </a:lnTo>
                  <a:lnTo>
                    <a:pt x="500" y="1200"/>
                  </a:lnTo>
                  <a:lnTo>
                    <a:pt x="472" y="1212"/>
                  </a:lnTo>
                  <a:lnTo>
                    <a:pt x="442" y="1226"/>
                  </a:lnTo>
                  <a:lnTo>
                    <a:pt x="412" y="1236"/>
                  </a:lnTo>
                  <a:lnTo>
                    <a:pt x="382" y="1246"/>
                  </a:lnTo>
                  <a:lnTo>
                    <a:pt x="352" y="1254"/>
                  </a:lnTo>
                  <a:lnTo>
                    <a:pt x="320" y="1260"/>
                  </a:lnTo>
                  <a:lnTo>
                    <a:pt x="290" y="1266"/>
                  </a:lnTo>
                  <a:lnTo>
                    <a:pt x="258" y="1270"/>
                  </a:lnTo>
                  <a:lnTo>
                    <a:pt x="226" y="1272"/>
                  </a:lnTo>
                  <a:lnTo>
                    <a:pt x="194" y="1272"/>
                  </a:lnTo>
                  <a:lnTo>
                    <a:pt x="162" y="1272"/>
                  </a:lnTo>
                  <a:lnTo>
                    <a:pt x="130" y="1270"/>
                  </a:lnTo>
                  <a:lnTo>
                    <a:pt x="96" y="1266"/>
                  </a:lnTo>
                  <a:lnTo>
                    <a:pt x="64" y="1260"/>
                  </a:lnTo>
                  <a:lnTo>
                    <a:pt x="32" y="1252"/>
                  </a:lnTo>
                  <a:lnTo>
                    <a:pt x="0" y="1242"/>
                  </a:lnTo>
                  <a:lnTo>
                    <a:pt x="0" y="1242"/>
                  </a:lnTo>
                  <a:lnTo>
                    <a:pt x="62" y="1048"/>
                  </a:lnTo>
                  <a:lnTo>
                    <a:pt x="202" y="622"/>
                  </a:lnTo>
                  <a:lnTo>
                    <a:pt x="406" y="0"/>
                  </a:lnTo>
                  <a:lnTo>
                    <a:pt x="406" y="0"/>
                  </a:lnTo>
                  <a:close/>
                </a:path>
              </a:pathLst>
            </a:custGeom>
            <a:solidFill>
              <a:srgbClr val="038F94"/>
            </a:solidFill>
            <a:ln w="9525">
              <a:noFill/>
              <a:round/>
              <a:headEnd/>
              <a:tailEnd/>
            </a:ln>
          </p:spPr>
          <p:txBody>
            <a:bodyPr vert="horz" wrap="square" lIns="82935" tIns="41468" rIns="82935" bIns="41468" numCol="1" anchor="t" anchorCtr="0" compatLnSpc="1">
              <a:prstTxWarp prst="textNoShape">
                <a:avLst/>
              </a:prstTxWarp>
            </a:bodyPr>
            <a:lstStyle/>
            <a:p>
              <a:pPr marL="0" marR="0" lvl="0" indent="0" algn="l" defTabSz="829361" rtl="0" eaLnBrk="1" fontAlgn="auto" latinLnBrk="0" hangingPunct="1">
                <a:lnSpc>
                  <a:spcPct val="100000"/>
                </a:lnSpc>
                <a:spcBef>
                  <a:spcPts val="0"/>
                </a:spcBef>
                <a:spcAft>
                  <a:spcPts val="0"/>
                </a:spcAft>
                <a:buClrTx/>
                <a:buSzTx/>
                <a:buFontTx/>
                <a:buNone/>
                <a:tabLst/>
                <a:defRPr/>
              </a:pPr>
              <a:endParaRPr kumimoji="0" lang="en-GB" sz="1633" b="0" i="0" u="none" strike="noStrike" kern="0" cap="none" spc="0" normalizeH="0" baseline="0" noProof="0" dirty="0">
                <a:ln>
                  <a:noFill/>
                </a:ln>
                <a:solidFill>
                  <a:srgbClr val="1F497D"/>
                </a:solidFill>
                <a:effectLst/>
                <a:uLnTx/>
                <a:uFillTx/>
                <a:latin typeface="Calibri"/>
                <a:ea typeface="+mn-ea"/>
                <a:cs typeface="+mn-cs"/>
              </a:endParaRPr>
            </a:p>
          </p:txBody>
        </p:sp>
        <p:sp>
          <p:nvSpPr>
            <p:cNvPr id="14" name="Freeform 11"/>
            <p:cNvSpPr>
              <a:spLocks/>
            </p:cNvSpPr>
            <p:nvPr/>
          </p:nvSpPr>
          <p:spPr bwMode="auto">
            <a:xfrm>
              <a:off x="1685" y="-8"/>
              <a:ext cx="408" cy="416"/>
            </a:xfrm>
            <a:custGeom>
              <a:avLst/>
              <a:gdLst>
                <a:gd name="T0" fmla="*/ 408 w 408"/>
                <a:gd name="T1" fmla="*/ 342 h 416"/>
                <a:gd name="T2" fmla="*/ 408 w 408"/>
                <a:gd name="T3" fmla="*/ 342 h 416"/>
                <a:gd name="T4" fmla="*/ 390 w 408"/>
                <a:gd name="T5" fmla="*/ 358 h 416"/>
                <a:gd name="T6" fmla="*/ 372 w 408"/>
                <a:gd name="T7" fmla="*/ 374 h 416"/>
                <a:gd name="T8" fmla="*/ 352 w 408"/>
                <a:gd name="T9" fmla="*/ 386 h 416"/>
                <a:gd name="T10" fmla="*/ 330 w 408"/>
                <a:gd name="T11" fmla="*/ 396 h 416"/>
                <a:gd name="T12" fmla="*/ 310 w 408"/>
                <a:gd name="T13" fmla="*/ 404 h 416"/>
                <a:gd name="T14" fmla="*/ 288 w 408"/>
                <a:gd name="T15" fmla="*/ 410 h 416"/>
                <a:gd name="T16" fmla="*/ 266 w 408"/>
                <a:gd name="T17" fmla="*/ 414 h 416"/>
                <a:gd name="T18" fmla="*/ 242 w 408"/>
                <a:gd name="T19" fmla="*/ 416 h 416"/>
                <a:gd name="T20" fmla="*/ 220 w 408"/>
                <a:gd name="T21" fmla="*/ 416 h 416"/>
                <a:gd name="T22" fmla="*/ 198 w 408"/>
                <a:gd name="T23" fmla="*/ 412 h 416"/>
                <a:gd name="T24" fmla="*/ 176 w 408"/>
                <a:gd name="T25" fmla="*/ 408 h 416"/>
                <a:gd name="T26" fmla="*/ 154 w 408"/>
                <a:gd name="T27" fmla="*/ 400 h 416"/>
                <a:gd name="T28" fmla="*/ 134 w 408"/>
                <a:gd name="T29" fmla="*/ 390 h 416"/>
                <a:gd name="T30" fmla="*/ 114 w 408"/>
                <a:gd name="T31" fmla="*/ 380 h 416"/>
                <a:gd name="T32" fmla="*/ 94 w 408"/>
                <a:gd name="T33" fmla="*/ 366 h 416"/>
                <a:gd name="T34" fmla="*/ 76 w 408"/>
                <a:gd name="T35" fmla="*/ 350 h 416"/>
                <a:gd name="T36" fmla="*/ 76 w 408"/>
                <a:gd name="T37" fmla="*/ 350 h 416"/>
                <a:gd name="T38" fmla="*/ 58 w 408"/>
                <a:gd name="T39" fmla="*/ 332 h 416"/>
                <a:gd name="T40" fmla="*/ 44 w 408"/>
                <a:gd name="T41" fmla="*/ 312 h 416"/>
                <a:gd name="T42" fmla="*/ 32 w 408"/>
                <a:gd name="T43" fmla="*/ 290 h 416"/>
                <a:gd name="T44" fmla="*/ 20 w 408"/>
                <a:gd name="T45" fmla="*/ 268 h 416"/>
                <a:gd name="T46" fmla="*/ 12 w 408"/>
                <a:gd name="T47" fmla="*/ 246 h 416"/>
                <a:gd name="T48" fmla="*/ 6 w 408"/>
                <a:gd name="T49" fmla="*/ 222 h 416"/>
                <a:gd name="T50" fmla="*/ 2 w 408"/>
                <a:gd name="T51" fmla="*/ 200 h 416"/>
                <a:gd name="T52" fmla="*/ 0 w 408"/>
                <a:gd name="T53" fmla="*/ 176 h 416"/>
                <a:gd name="T54" fmla="*/ 0 w 408"/>
                <a:gd name="T55" fmla="*/ 152 h 416"/>
                <a:gd name="T56" fmla="*/ 4 w 408"/>
                <a:gd name="T57" fmla="*/ 128 h 416"/>
                <a:gd name="T58" fmla="*/ 8 w 408"/>
                <a:gd name="T59" fmla="*/ 104 h 416"/>
                <a:gd name="T60" fmla="*/ 16 w 408"/>
                <a:gd name="T61" fmla="*/ 82 h 416"/>
                <a:gd name="T62" fmla="*/ 24 w 408"/>
                <a:gd name="T63" fmla="*/ 60 h 416"/>
                <a:gd name="T64" fmla="*/ 36 w 408"/>
                <a:gd name="T65" fmla="*/ 38 h 416"/>
                <a:gd name="T66" fmla="*/ 50 w 408"/>
                <a:gd name="T67" fmla="*/ 18 h 416"/>
                <a:gd name="T68" fmla="*/ 66 w 408"/>
                <a:gd name="T69" fmla="*/ 0 h 416"/>
                <a:gd name="T70" fmla="*/ 408 w 408"/>
                <a:gd name="T71" fmla="*/ 34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8" h="416">
                  <a:moveTo>
                    <a:pt x="408" y="342"/>
                  </a:moveTo>
                  <a:lnTo>
                    <a:pt x="408" y="342"/>
                  </a:lnTo>
                  <a:lnTo>
                    <a:pt x="390" y="358"/>
                  </a:lnTo>
                  <a:lnTo>
                    <a:pt x="372" y="374"/>
                  </a:lnTo>
                  <a:lnTo>
                    <a:pt x="352" y="386"/>
                  </a:lnTo>
                  <a:lnTo>
                    <a:pt x="330" y="396"/>
                  </a:lnTo>
                  <a:lnTo>
                    <a:pt x="310" y="404"/>
                  </a:lnTo>
                  <a:lnTo>
                    <a:pt x="288" y="410"/>
                  </a:lnTo>
                  <a:lnTo>
                    <a:pt x="266" y="414"/>
                  </a:lnTo>
                  <a:lnTo>
                    <a:pt x="242" y="416"/>
                  </a:lnTo>
                  <a:lnTo>
                    <a:pt x="220" y="416"/>
                  </a:lnTo>
                  <a:lnTo>
                    <a:pt x="198" y="412"/>
                  </a:lnTo>
                  <a:lnTo>
                    <a:pt x="176" y="408"/>
                  </a:lnTo>
                  <a:lnTo>
                    <a:pt x="154" y="400"/>
                  </a:lnTo>
                  <a:lnTo>
                    <a:pt x="134" y="390"/>
                  </a:lnTo>
                  <a:lnTo>
                    <a:pt x="114" y="380"/>
                  </a:lnTo>
                  <a:lnTo>
                    <a:pt x="94" y="366"/>
                  </a:lnTo>
                  <a:lnTo>
                    <a:pt x="76" y="350"/>
                  </a:lnTo>
                  <a:lnTo>
                    <a:pt x="76" y="350"/>
                  </a:lnTo>
                  <a:lnTo>
                    <a:pt x="58" y="332"/>
                  </a:lnTo>
                  <a:lnTo>
                    <a:pt x="44" y="312"/>
                  </a:lnTo>
                  <a:lnTo>
                    <a:pt x="32" y="290"/>
                  </a:lnTo>
                  <a:lnTo>
                    <a:pt x="20" y="268"/>
                  </a:lnTo>
                  <a:lnTo>
                    <a:pt x="12" y="246"/>
                  </a:lnTo>
                  <a:lnTo>
                    <a:pt x="6" y="222"/>
                  </a:lnTo>
                  <a:lnTo>
                    <a:pt x="2" y="200"/>
                  </a:lnTo>
                  <a:lnTo>
                    <a:pt x="0" y="176"/>
                  </a:lnTo>
                  <a:lnTo>
                    <a:pt x="0" y="152"/>
                  </a:lnTo>
                  <a:lnTo>
                    <a:pt x="4" y="128"/>
                  </a:lnTo>
                  <a:lnTo>
                    <a:pt x="8" y="104"/>
                  </a:lnTo>
                  <a:lnTo>
                    <a:pt x="16" y="82"/>
                  </a:lnTo>
                  <a:lnTo>
                    <a:pt x="24" y="60"/>
                  </a:lnTo>
                  <a:lnTo>
                    <a:pt x="36" y="38"/>
                  </a:lnTo>
                  <a:lnTo>
                    <a:pt x="50" y="18"/>
                  </a:lnTo>
                  <a:lnTo>
                    <a:pt x="66" y="0"/>
                  </a:lnTo>
                  <a:lnTo>
                    <a:pt x="408" y="342"/>
                  </a:lnTo>
                  <a:close/>
                </a:path>
              </a:pathLst>
            </a:custGeom>
            <a:solidFill>
              <a:srgbClr val="ED6736"/>
            </a:solidFill>
            <a:ln w="9525">
              <a:noFill/>
              <a:round/>
              <a:headEnd/>
              <a:tailEnd/>
            </a:ln>
          </p:spPr>
          <p:txBody>
            <a:bodyPr vert="horz" wrap="square" lIns="82935" tIns="41468" rIns="82935" bIns="41468" numCol="1" anchor="t" anchorCtr="0" compatLnSpc="1">
              <a:prstTxWarp prst="textNoShape">
                <a:avLst/>
              </a:prstTxWarp>
            </a:bodyPr>
            <a:lstStyle/>
            <a:p>
              <a:pPr marL="0" marR="0" lvl="0" indent="0" algn="l" defTabSz="829361" rtl="0" eaLnBrk="1" fontAlgn="auto" latinLnBrk="0" hangingPunct="1">
                <a:lnSpc>
                  <a:spcPct val="100000"/>
                </a:lnSpc>
                <a:spcBef>
                  <a:spcPts val="0"/>
                </a:spcBef>
                <a:spcAft>
                  <a:spcPts val="0"/>
                </a:spcAft>
                <a:buClrTx/>
                <a:buSzTx/>
                <a:buFontTx/>
                <a:buNone/>
                <a:tabLst/>
                <a:defRPr/>
              </a:pPr>
              <a:endParaRPr kumimoji="0" lang="en-GB" sz="1633" b="0" i="0" u="none" strike="noStrike" kern="0" cap="none" spc="0" normalizeH="0" baseline="0" noProof="0" dirty="0">
                <a:ln>
                  <a:noFill/>
                </a:ln>
                <a:solidFill>
                  <a:srgbClr val="1F497D"/>
                </a:solidFill>
                <a:effectLst/>
                <a:uLnTx/>
                <a:uFillTx/>
                <a:latin typeface="Calibri"/>
                <a:ea typeface="+mn-ea"/>
                <a:cs typeface="+mn-cs"/>
              </a:endParaRPr>
            </a:p>
          </p:txBody>
        </p:sp>
      </p:grpSp>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34</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431646" y="3378338"/>
            <a:ext cx="6459499" cy="1229696"/>
          </a:xfrm>
          <a:prstGeom prst="rect">
            <a:avLst/>
          </a:prstGeom>
          <a:noFill/>
        </p:spPr>
        <p:txBody>
          <a:bodyPr wrap="square" lIns="0" tIns="0" rIns="0" bIns="0" rtlCol="0" anchor="t" anchorCtr="0">
            <a:spAutoFit/>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FFFFFF"/>
                </a:solidFill>
                <a:effectLst/>
                <a:uLnTx/>
                <a:uFillTx/>
                <a:latin typeface="Calibri"/>
                <a:ea typeface="+mn-ea"/>
                <a:cs typeface="+mn-cs"/>
              </a:rPr>
              <a:t>2. Descriptive Statistics</a:t>
            </a:r>
            <a:endParaRPr kumimoji="0" lang="tr-TR" sz="4000" b="1" i="0" u="none" strike="noStrike" kern="1200" cap="none" spc="0" normalizeH="0" baseline="0" noProof="0" dirty="0">
              <a:ln>
                <a:noFill/>
              </a:ln>
              <a:solidFill>
                <a:srgbClr val="FFFFFF"/>
              </a:solidFill>
              <a:effectLst/>
              <a:uLnTx/>
              <a:uFillTx/>
              <a:latin typeface="Calibri"/>
              <a:ea typeface="+mn-ea"/>
              <a:cs typeface="+mn-cs"/>
            </a:endParaRPr>
          </a:p>
          <a:p>
            <a:pPr lvl="0" defTabSz="829361"/>
            <a:r>
              <a:rPr kumimoji="0" lang="en-GB" sz="3991" b="0" i="0" u="none" strike="noStrike" kern="0" cap="none" spc="0" normalizeH="0" baseline="0" noProof="0" dirty="0">
                <a:ln>
                  <a:noFill/>
                </a:ln>
                <a:solidFill>
                  <a:srgbClr val="FFFFFF"/>
                </a:solidFill>
                <a:effectLst/>
                <a:uLnTx/>
                <a:uFillTx/>
                <a:latin typeface="Calibri"/>
                <a:ea typeface="+mn-ea"/>
                <a:cs typeface="+mn-cs"/>
              </a:rPr>
              <a:t>Measures of central </a:t>
            </a:r>
            <a:r>
              <a:rPr lang="en-GB" sz="3991" kern="0" dirty="0">
                <a:solidFill>
                  <a:srgbClr val="FFFFFF"/>
                </a:solidFill>
              </a:rPr>
              <a:t>tendency</a:t>
            </a:r>
            <a:endParaRPr kumimoji="0" lang="en-GB" sz="3991" b="0" i="0" u="none" strike="noStrike" kern="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55666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Measures of central tendency</a:t>
            </a:r>
          </a:p>
        </p:txBody>
      </p:sp>
      <p:sp>
        <p:nvSpPr>
          <p:cNvPr id="3" name="Rectangle 2">
            <a:extLst>
              <a:ext uri="{FF2B5EF4-FFF2-40B4-BE49-F238E27FC236}">
                <a16:creationId xmlns:a16="http://schemas.microsoft.com/office/drawing/2014/main" id="{94C969BC-6F3F-4B9A-9C3B-E7FFF7CD6625}"/>
              </a:ext>
            </a:extLst>
          </p:cNvPr>
          <p:cNvSpPr>
            <a:spLocks noChangeArrowheads="1"/>
          </p:cNvSpPr>
          <p:nvPr/>
        </p:nvSpPr>
        <p:spPr bwMode="auto">
          <a:xfrm>
            <a:off x="3028498" y="2251303"/>
            <a:ext cx="6169025" cy="400050"/>
          </a:xfrm>
          <a:prstGeom prst="rect">
            <a:avLst/>
          </a:prstGeom>
          <a:noFill/>
          <a:ln w="9525">
            <a:noFill/>
            <a:miter lim="800000"/>
            <a:headEnd/>
            <a:tailEnd/>
          </a:ln>
        </p:spPr>
        <p:txBody>
          <a:bodyPr lIns="0" tIns="0" rIns="0" bIns="0"/>
          <a:lstStyle/>
          <a:p>
            <a:pPr marL="287338" indent="-287338" algn="ctr" defTabSz="973138" fontAlgn="base">
              <a:spcBef>
                <a:spcPct val="0"/>
              </a:spcBef>
              <a:spcAft>
                <a:spcPct val="0"/>
              </a:spcAft>
              <a:buClr>
                <a:srgbClr val="FF8923"/>
              </a:buClr>
            </a:pPr>
            <a:r>
              <a:rPr lang="en-GB" i="1">
                <a:solidFill>
                  <a:srgbClr val="FF3300"/>
                </a:solidFill>
                <a:latin typeface="Arial" charset="0"/>
                <a:ea typeface="Arial Unicode MS" pitchFamily="34" charset="-128"/>
                <a:cs typeface="Arial Unicode MS" pitchFamily="34" charset="-128"/>
              </a:rPr>
              <a:t>The </a:t>
            </a:r>
            <a:r>
              <a:rPr lang="en-GB" b="1" i="1">
                <a:solidFill>
                  <a:srgbClr val="FF3300"/>
                </a:solidFill>
                <a:latin typeface="Arial" charset="0"/>
                <a:ea typeface="Arial Unicode MS" pitchFamily="34" charset="-128"/>
                <a:cs typeface="Arial Unicode MS" pitchFamily="34" charset="-128"/>
              </a:rPr>
              <a:t>number</a:t>
            </a:r>
            <a:r>
              <a:rPr lang="en-GB" i="1">
                <a:solidFill>
                  <a:srgbClr val="FF3300"/>
                </a:solidFill>
                <a:latin typeface="Arial" charset="0"/>
                <a:ea typeface="Arial Unicode MS" pitchFamily="34" charset="-128"/>
                <a:cs typeface="Arial Unicode MS" pitchFamily="34" charset="-128"/>
              </a:rPr>
              <a:t> of terms in the same sample</a:t>
            </a:r>
          </a:p>
          <a:p>
            <a:pPr marL="287338" indent="-287338" algn="ctr" defTabSz="973138" fontAlgn="base">
              <a:spcBef>
                <a:spcPct val="0"/>
              </a:spcBef>
              <a:spcAft>
                <a:spcPct val="0"/>
              </a:spcAft>
              <a:buClr>
                <a:srgbClr val="FF8923"/>
              </a:buClr>
            </a:pPr>
            <a:endParaRPr lang="en-GB" i="1">
              <a:solidFill>
                <a:srgbClr val="FF3300"/>
              </a:solidFill>
              <a:latin typeface="Arial" charset="0"/>
              <a:ea typeface="Arial Unicode MS" pitchFamily="34" charset="-128"/>
              <a:cs typeface="Arial Unicode MS" pitchFamily="34" charset="-128"/>
            </a:endParaRPr>
          </a:p>
          <a:p>
            <a:pPr marL="287338" indent="-287338" algn="ctr" defTabSz="973138" fontAlgn="base">
              <a:spcBef>
                <a:spcPct val="0"/>
              </a:spcBef>
              <a:spcAft>
                <a:spcPct val="0"/>
              </a:spcAft>
              <a:buClr>
                <a:srgbClr val="FF8923"/>
              </a:buClr>
            </a:pPr>
            <a:endParaRPr lang="en-GB" i="1">
              <a:solidFill>
                <a:srgbClr val="FF3300"/>
              </a:solidFill>
              <a:latin typeface="Arial" charset="0"/>
              <a:ea typeface="Arial Unicode MS" pitchFamily="34" charset="-128"/>
              <a:cs typeface="Arial Unicode MS" pitchFamily="34" charset="-128"/>
            </a:endParaRPr>
          </a:p>
          <a:p>
            <a:pPr marL="287338" indent="-287338" algn="ctr" defTabSz="973138" fontAlgn="base">
              <a:spcBef>
                <a:spcPct val="0"/>
              </a:spcBef>
              <a:spcAft>
                <a:spcPct val="0"/>
              </a:spcAft>
              <a:buClr>
                <a:srgbClr val="FF8923"/>
              </a:buClr>
            </a:pPr>
            <a:endParaRPr lang="en-GB" sz="2000" b="1" i="1" u="sng">
              <a:solidFill>
                <a:srgbClr val="FF3300"/>
              </a:solidFill>
              <a:latin typeface="Arial" charset="0"/>
              <a:ea typeface="Arial Unicode MS" pitchFamily="34" charset="-128"/>
              <a:cs typeface="Arial Unicode MS" pitchFamily="34" charset="-128"/>
            </a:endParaRPr>
          </a:p>
        </p:txBody>
      </p:sp>
      <p:sp>
        <p:nvSpPr>
          <p:cNvPr id="4" name="Rectangle 2">
            <a:extLst>
              <a:ext uri="{FF2B5EF4-FFF2-40B4-BE49-F238E27FC236}">
                <a16:creationId xmlns:a16="http://schemas.microsoft.com/office/drawing/2014/main" id="{823253FD-9E4C-4B29-9BE5-76ADB49647D1}"/>
              </a:ext>
            </a:extLst>
          </p:cNvPr>
          <p:cNvSpPr>
            <a:spLocks noChangeArrowheads="1"/>
          </p:cNvSpPr>
          <p:nvPr/>
        </p:nvSpPr>
        <p:spPr bwMode="auto">
          <a:xfrm>
            <a:off x="1085398" y="1827441"/>
            <a:ext cx="1635125" cy="561975"/>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pPr>
            <a:r>
              <a:rPr lang="en-GB" sz="2000" u="sng">
                <a:solidFill>
                  <a:srgbClr val="004E69"/>
                </a:solidFill>
                <a:latin typeface="Arial" charset="0"/>
                <a:ea typeface="Arial Unicode MS" pitchFamily="34" charset="-128"/>
                <a:cs typeface="Arial Unicode MS" pitchFamily="34" charset="-128"/>
              </a:rPr>
              <a:t>1. The Mean:</a:t>
            </a:r>
          </a:p>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p:txBody>
      </p:sp>
      <p:sp>
        <p:nvSpPr>
          <p:cNvPr id="5" name="Rectangle 2">
            <a:extLst>
              <a:ext uri="{FF2B5EF4-FFF2-40B4-BE49-F238E27FC236}">
                <a16:creationId xmlns:a16="http://schemas.microsoft.com/office/drawing/2014/main" id="{92FEE399-E2D2-46F1-927A-2171575493E4}"/>
              </a:ext>
            </a:extLst>
          </p:cNvPr>
          <p:cNvSpPr>
            <a:spLocks noChangeArrowheads="1"/>
          </p:cNvSpPr>
          <p:nvPr/>
        </p:nvSpPr>
        <p:spPr bwMode="auto">
          <a:xfrm>
            <a:off x="3065011" y="1830615"/>
            <a:ext cx="6035675" cy="323850"/>
          </a:xfrm>
          <a:prstGeom prst="rect">
            <a:avLst/>
          </a:prstGeom>
          <a:noFill/>
          <a:ln w="9525">
            <a:noFill/>
            <a:miter lim="800000"/>
            <a:headEnd/>
            <a:tailEnd/>
          </a:ln>
        </p:spPr>
        <p:txBody>
          <a:bodyPr lIns="0" tIns="0" rIns="0" bIns="0"/>
          <a:lstStyle/>
          <a:p>
            <a:pPr marL="287338" indent="-287338" algn="ctr" defTabSz="973138" fontAlgn="base">
              <a:spcBef>
                <a:spcPct val="0"/>
              </a:spcBef>
              <a:spcAft>
                <a:spcPct val="0"/>
              </a:spcAft>
              <a:buClr>
                <a:srgbClr val="FF8923"/>
              </a:buClr>
            </a:pPr>
            <a:r>
              <a:rPr lang="en-GB" i="1">
                <a:solidFill>
                  <a:srgbClr val="FF3300"/>
                </a:solidFill>
                <a:latin typeface="Arial" charset="0"/>
                <a:ea typeface="Arial Unicode MS" pitchFamily="34" charset="-128"/>
                <a:cs typeface="Arial Unicode MS" pitchFamily="34" charset="-128"/>
              </a:rPr>
              <a:t>The </a:t>
            </a:r>
            <a:r>
              <a:rPr lang="en-GB" b="1" i="1">
                <a:solidFill>
                  <a:srgbClr val="FF3300"/>
                </a:solidFill>
                <a:latin typeface="Arial" charset="0"/>
                <a:ea typeface="Arial Unicode MS" pitchFamily="34" charset="-128"/>
                <a:cs typeface="Arial Unicode MS" pitchFamily="34" charset="-128"/>
              </a:rPr>
              <a:t>sum</a:t>
            </a:r>
            <a:r>
              <a:rPr lang="en-GB" i="1">
                <a:solidFill>
                  <a:srgbClr val="FF3300"/>
                </a:solidFill>
                <a:latin typeface="Arial" charset="0"/>
                <a:ea typeface="Arial Unicode MS" pitchFamily="34" charset="-128"/>
                <a:cs typeface="Arial Unicode MS" pitchFamily="34" charset="-128"/>
              </a:rPr>
              <a:t> of all the terms in a sample</a:t>
            </a:r>
          </a:p>
        </p:txBody>
      </p:sp>
      <p:sp>
        <p:nvSpPr>
          <p:cNvPr id="6" name="Line 8">
            <a:extLst>
              <a:ext uri="{FF2B5EF4-FFF2-40B4-BE49-F238E27FC236}">
                <a16:creationId xmlns:a16="http://schemas.microsoft.com/office/drawing/2014/main" id="{367DC3DD-8BF1-4796-9CA9-EF6CE1E50BD5}"/>
              </a:ext>
            </a:extLst>
          </p:cNvPr>
          <p:cNvSpPr>
            <a:spLocks noChangeShapeType="1"/>
          </p:cNvSpPr>
          <p:nvPr/>
        </p:nvSpPr>
        <p:spPr bwMode="auto">
          <a:xfrm flipV="1">
            <a:off x="3849235" y="2160815"/>
            <a:ext cx="4362450" cy="0"/>
          </a:xfrm>
          <a:prstGeom prst="line">
            <a:avLst/>
          </a:prstGeom>
          <a:noFill/>
          <a:ln w="952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 name="Rectangle 2">
            <a:extLst>
              <a:ext uri="{FF2B5EF4-FFF2-40B4-BE49-F238E27FC236}">
                <a16:creationId xmlns:a16="http://schemas.microsoft.com/office/drawing/2014/main" id="{E0334521-D52E-40A1-9727-49FBB87D6A1F}"/>
              </a:ext>
            </a:extLst>
          </p:cNvPr>
          <p:cNvSpPr>
            <a:spLocks noChangeArrowheads="1"/>
          </p:cNvSpPr>
          <p:nvPr/>
        </p:nvSpPr>
        <p:spPr bwMode="auto">
          <a:xfrm>
            <a:off x="1091748" y="3179991"/>
            <a:ext cx="1971675" cy="561975"/>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pPr>
            <a:r>
              <a:rPr lang="en-GB" sz="2000" u="sng">
                <a:solidFill>
                  <a:srgbClr val="004E69"/>
                </a:solidFill>
                <a:latin typeface="Arial" charset="0"/>
                <a:ea typeface="Arial Unicode MS" pitchFamily="34" charset="-128"/>
                <a:cs typeface="Arial Unicode MS" pitchFamily="34" charset="-128"/>
              </a:rPr>
              <a:t>2. The Median:</a:t>
            </a:r>
          </a:p>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p:txBody>
      </p:sp>
      <p:sp>
        <p:nvSpPr>
          <p:cNvPr id="8" name="Rectangle 2">
            <a:extLst>
              <a:ext uri="{FF2B5EF4-FFF2-40B4-BE49-F238E27FC236}">
                <a16:creationId xmlns:a16="http://schemas.microsoft.com/office/drawing/2014/main" id="{96573EBB-4C09-4569-9CBD-2046360B5352}"/>
              </a:ext>
            </a:extLst>
          </p:cNvPr>
          <p:cNvSpPr>
            <a:spLocks noChangeArrowheads="1"/>
          </p:cNvSpPr>
          <p:nvPr/>
        </p:nvSpPr>
        <p:spPr bwMode="auto">
          <a:xfrm>
            <a:off x="2957060" y="3199041"/>
            <a:ext cx="6426200" cy="561975"/>
          </a:xfrm>
          <a:prstGeom prst="rect">
            <a:avLst/>
          </a:prstGeom>
          <a:noFill/>
          <a:ln w="9525">
            <a:noFill/>
            <a:miter lim="800000"/>
            <a:headEnd/>
            <a:tailEnd/>
          </a:ln>
        </p:spPr>
        <p:txBody>
          <a:bodyPr lIns="0" tIns="0" rIns="0" bIns="0"/>
          <a:lstStyle/>
          <a:p>
            <a:pPr marL="287338" indent="-287338" algn="ctr" defTabSz="973138" fontAlgn="base">
              <a:spcBef>
                <a:spcPct val="0"/>
              </a:spcBef>
              <a:spcAft>
                <a:spcPct val="0"/>
              </a:spcAft>
              <a:buClr>
                <a:srgbClr val="FF8923"/>
              </a:buClr>
            </a:pPr>
            <a:r>
              <a:rPr lang="en-GB" i="1">
                <a:solidFill>
                  <a:srgbClr val="FF3300"/>
                </a:solidFill>
                <a:latin typeface="Arial" charset="0"/>
                <a:ea typeface="Arial Unicode MS" pitchFamily="34" charset="-128"/>
                <a:cs typeface="Arial Unicode MS" pitchFamily="34" charset="-128"/>
              </a:rPr>
              <a:t>The </a:t>
            </a:r>
            <a:r>
              <a:rPr lang="en-GB" b="1" i="1">
                <a:solidFill>
                  <a:srgbClr val="FF3300"/>
                </a:solidFill>
                <a:latin typeface="Arial" charset="0"/>
                <a:ea typeface="Arial Unicode MS" pitchFamily="34" charset="-128"/>
                <a:cs typeface="Arial Unicode MS" pitchFamily="34" charset="-128"/>
              </a:rPr>
              <a:t>middle </a:t>
            </a:r>
            <a:r>
              <a:rPr lang="en-GB" i="1">
                <a:solidFill>
                  <a:srgbClr val="FF3300"/>
                </a:solidFill>
                <a:latin typeface="Arial" charset="0"/>
                <a:ea typeface="Arial Unicode MS" pitchFamily="34" charset="-128"/>
                <a:cs typeface="Arial Unicode MS" pitchFamily="34" charset="-128"/>
              </a:rPr>
              <a:t>value of an ordered set of values </a:t>
            </a:r>
          </a:p>
          <a:p>
            <a:pPr marL="287338" indent="-287338" algn="ctr" defTabSz="973138" fontAlgn="base">
              <a:spcBef>
                <a:spcPct val="0"/>
              </a:spcBef>
              <a:spcAft>
                <a:spcPct val="0"/>
              </a:spcAft>
              <a:buClr>
                <a:srgbClr val="FF8923"/>
              </a:buClr>
            </a:pPr>
            <a:r>
              <a:rPr lang="en-GB" sz="1600" i="1">
                <a:solidFill>
                  <a:srgbClr val="FF3300"/>
                </a:solidFill>
                <a:latin typeface="Arial" charset="0"/>
                <a:ea typeface="Arial Unicode MS" pitchFamily="34" charset="-128"/>
                <a:cs typeface="Arial Unicode MS" pitchFamily="34" charset="-128"/>
              </a:rPr>
              <a:t>(or the mean of the middle two in a set with an even number of values) </a:t>
            </a:r>
          </a:p>
        </p:txBody>
      </p:sp>
      <p:sp>
        <p:nvSpPr>
          <p:cNvPr id="9" name="Text Box 13">
            <a:extLst>
              <a:ext uri="{FF2B5EF4-FFF2-40B4-BE49-F238E27FC236}">
                <a16:creationId xmlns:a16="http://schemas.microsoft.com/office/drawing/2014/main" id="{AB79CCA9-3B14-4316-87F0-E3959F4D3045}"/>
              </a:ext>
            </a:extLst>
          </p:cNvPr>
          <p:cNvSpPr txBox="1">
            <a:spLocks noChangeArrowheads="1"/>
          </p:cNvSpPr>
          <p:nvPr/>
        </p:nvSpPr>
        <p:spPr bwMode="auto">
          <a:xfrm>
            <a:off x="3155497" y="1884590"/>
            <a:ext cx="361950" cy="4572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a:t>
            </a:r>
          </a:p>
        </p:txBody>
      </p:sp>
      <p:sp>
        <p:nvSpPr>
          <p:cNvPr id="10" name="Rectangle 2">
            <a:extLst>
              <a:ext uri="{FF2B5EF4-FFF2-40B4-BE49-F238E27FC236}">
                <a16:creationId xmlns:a16="http://schemas.microsoft.com/office/drawing/2014/main" id="{F8C8DEAC-A448-4C4F-B99D-AA438D267808}"/>
              </a:ext>
            </a:extLst>
          </p:cNvPr>
          <p:cNvSpPr>
            <a:spLocks noChangeArrowheads="1"/>
          </p:cNvSpPr>
          <p:nvPr/>
        </p:nvSpPr>
        <p:spPr bwMode="auto">
          <a:xfrm>
            <a:off x="1104447" y="4494441"/>
            <a:ext cx="1854200" cy="561975"/>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pPr>
            <a:r>
              <a:rPr lang="en-GB" sz="2000" u="sng">
                <a:solidFill>
                  <a:srgbClr val="004E69"/>
                </a:solidFill>
                <a:latin typeface="Arial" charset="0"/>
                <a:ea typeface="Arial Unicode MS" pitchFamily="34" charset="-128"/>
                <a:cs typeface="Arial Unicode MS" pitchFamily="34" charset="-128"/>
              </a:rPr>
              <a:t>3. The Mode:</a:t>
            </a:r>
          </a:p>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p:txBody>
      </p:sp>
      <p:sp>
        <p:nvSpPr>
          <p:cNvPr id="11" name="Rectangle 2">
            <a:extLst>
              <a:ext uri="{FF2B5EF4-FFF2-40B4-BE49-F238E27FC236}">
                <a16:creationId xmlns:a16="http://schemas.microsoft.com/office/drawing/2014/main" id="{7E21A0F4-2175-4B8C-B4A2-27B8300F5486}"/>
              </a:ext>
            </a:extLst>
          </p:cNvPr>
          <p:cNvSpPr>
            <a:spLocks noChangeArrowheads="1"/>
          </p:cNvSpPr>
          <p:nvPr/>
        </p:nvSpPr>
        <p:spPr bwMode="auto">
          <a:xfrm>
            <a:off x="3044373" y="4513491"/>
            <a:ext cx="6365875" cy="360363"/>
          </a:xfrm>
          <a:prstGeom prst="rect">
            <a:avLst/>
          </a:prstGeom>
          <a:noFill/>
          <a:ln w="9525">
            <a:noFill/>
            <a:miter lim="800000"/>
            <a:headEnd/>
            <a:tailEnd/>
          </a:ln>
        </p:spPr>
        <p:txBody>
          <a:bodyPr lIns="0" tIns="0" rIns="0" bIns="0"/>
          <a:lstStyle/>
          <a:p>
            <a:pPr marL="287338" indent="-287338" algn="ctr" defTabSz="973138" fontAlgn="base">
              <a:spcBef>
                <a:spcPct val="0"/>
              </a:spcBef>
              <a:spcAft>
                <a:spcPct val="0"/>
              </a:spcAft>
              <a:buClr>
                <a:srgbClr val="FF8923"/>
              </a:buClr>
            </a:pPr>
            <a:r>
              <a:rPr lang="en-GB" i="1">
                <a:solidFill>
                  <a:srgbClr val="FF3300"/>
                </a:solidFill>
                <a:latin typeface="Arial" charset="0"/>
                <a:ea typeface="Arial Unicode MS" pitchFamily="34" charset="-128"/>
                <a:cs typeface="Arial Unicode MS" pitchFamily="34" charset="-128"/>
              </a:rPr>
              <a:t>The value that occurs </a:t>
            </a:r>
            <a:r>
              <a:rPr lang="en-GB" b="1" i="1">
                <a:solidFill>
                  <a:srgbClr val="FF3300"/>
                </a:solidFill>
                <a:latin typeface="Arial" charset="0"/>
                <a:ea typeface="Arial Unicode MS" pitchFamily="34" charset="-128"/>
                <a:cs typeface="Arial Unicode MS" pitchFamily="34" charset="-128"/>
              </a:rPr>
              <a:t>most frequently</a:t>
            </a:r>
            <a:r>
              <a:rPr lang="en-GB" i="1">
                <a:solidFill>
                  <a:srgbClr val="FF3300"/>
                </a:solidFill>
                <a:latin typeface="Arial" charset="0"/>
                <a:ea typeface="Arial Unicode MS" pitchFamily="34" charset="-128"/>
                <a:cs typeface="Arial Unicode MS" pitchFamily="34" charset="-128"/>
              </a:rPr>
              <a:t> in a random sample</a:t>
            </a:r>
          </a:p>
        </p:txBody>
      </p:sp>
    </p:spTree>
    <p:extLst>
      <p:ext uri="{BB962C8B-B14F-4D97-AF65-F5344CB8AC3E}">
        <p14:creationId xmlns:p14="http://schemas.microsoft.com/office/powerpoint/2010/main" val="45465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p:bldP spid="8" grpId="0"/>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26270" y="435473"/>
            <a:ext cx="11539460" cy="471091"/>
          </a:xfrm>
        </p:spPr>
        <p:txBody>
          <a:bodyPr/>
          <a:lstStyle/>
          <a:p>
            <a:r>
              <a:rPr lang="tr-TR" sz="3733" dirty="0" err="1">
                <a:solidFill>
                  <a:srgbClr val="C00000"/>
                </a:solidFill>
              </a:rPr>
              <a:t>Mean</a:t>
            </a:r>
            <a:endParaRPr lang="en-US" sz="3733" dirty="0">
              <a:solidFill>
                <a:srgbClr val="C00000"/>
              </a:solidFill>
            </a:endParaRPr>
          </a:p>
        </p:txBody>
      </p:sp>
      <p:sp>
        <p:nvSpPr>
          <p:cNvPr id="2" name="Rectangle 1">
            <a:extLst>
              <a:ext uri="{FF2B5EF4-FFF2-40B4-BE49-F238E27FC236}">
                <a16:creationId xmlns:a16="http://schemas.microsoft.com/office/drawing/2014/main" id="{92988B6A-B415-4F2C-B09A-CA39AAC01170}"/>
              </a:ext>
            </a:extLst>
          </p:cNvPr>
          <p:cNvSpPr/>
          <p:nvPr/>
        </p:nvSpPr>
        <p:spPr>
          <a:xfrm>
            <a:off x="326270" y="906564"/>
            <a:ext cx="11865730" cy="1200329"/>
          </a:xfrm>
          <a:prstGeom prst="rect">
            <a:avLst/>
          </a:prstGeom>
        </p:spPr>
        <p:txBody>
          <a:bodyPr wrap="square">
            <a:spAutoFit/>
          </a:bodyPr>
          <a:lstStyle/>
          <a:p>
            <a:r>
              <a:rPr lang="en-US" sz="2400" dirty="0">
                <a:latin typeface="Sabon-Roman"/>
              </a:rPr>
              <a:t>An average that uses the exact value of each entry is the </a:t>
            </a:r>
            <a:r>
              <a:rPr lang="en-US" sz="2400" i="1" dirty="0">
                <a:latin typeface="Sabon-Italic"/>
              </a:rPr>
              <a:t>mean </a:t>
            </a:r>
            <a:r>
              <a:rPr lang="en-US" sz="2400" dirty="0">
                <a:latin typeface="Sabon-Roman"/>
              </a:rPr>
              <a:t>(sometimes</a:t>
            </a:r>
            <a:r>
              <a:rPr lang="tr-TR" sz="2400" dirty="0">
                <a:latin typeface="Sabon-Roman"/>
              </a:rPr>
              <a:t> </a:t>
            </a:r>
            <a:r>
              <a:rPr lang="en-US" sz="2400" dirty="0">
                <a:latin typeface="Sabon-Roman"/>
              </a:rPr>
              <a:t>called the </a:t>
            </a:r>
            <a:r>
              <a:rPr lang="en-US" sz="2400" i="1" dirty="0">
                <a:latin typeface="Sabon-Italic"/>
              </a:rPr>
              <a:t>arithmetic mean</a:t>
            </a:r>
            <a:r>
              <a:rPr lang="en-US" sz="2400" dirty="0">
                <a:latin typeface="Sabon-Roman"/>
              </a:rPr>
              <a:t>). To compute the mean, we add the values of all the</a:t>
            </a:r>
            <a:r>
              <a:rPr lang="tr-TR" sz="2400" dirty="0">
                <a:latin typeface="Sabon-Roman"/>
              </a:rPr>
              <a:t> </a:t>
            </a:r>
            <a:r>
              <a:rPr lang="en-US" sz="2400" dirty="0">
                <a:latin typeface="Sabon-Roman"/>
              </a:rPr>
              <a:t>entries and then divide by the number of entries.</a:t>
            </a:r>
            <a:endParaRPr lang="en-US" sz="2400" dirty="0"/>
          </a:p>
        </p:txBody>
      </p:sp>
      <p:pic>
        <p:nvPicPr>
          <p:cNvPr id="3" name="Picture 2">
            <a:extLst>
              <a:ext uri="{FF2B5EF4-FFF2-40B4-BE49-F238E27FC236}">
                <a16:creationId xmlns:a16="http://schemas.microsoft.com/office/drawing/2014/main" id="{8401BE15-A723-4D7E-9499-F090D514FA2A}"/>
              </a:ext>
            </a:extLst>
          </p:cNvPr>
          <p:cNvPicPr>
            <a:picLocks noChangeAspect="1"/>
          </p:cNvPicPr>
          <p:nvPr/>
        </p:nvPicPr>
        <p:blipFill>
          <a:blip r:embed="rId3"/>
          <a:stretch>
            <a:fillRect/>
          </a:stretch>
        </p:blipFill>
        <p:spPr>
          <a:xfrm>
            <a:off x="326270" y="2414698"/>
            <a:ext cx="3233359" cy="877268"/>
          </a:xfrm>
          <a:prstGeom prst="rect">
            <a:avLst/>
          </a:prstGeom>
        </p:spPr>
      </p:pic>
      <p:pic>
        <p:nvPicPr>
          <p:cNvPr id="4" name="Picture 3">
            <a:extLst>
              <a:ext uri="{FF2B5EF4-FFF2-40B4-BE49-F238E27FC236}">
                <a16:creationId xmlns:a16="http://schemas.microsoft.com/office/drawing/2014/main" id="{5ADE9A74-3FC4-4DBD-A107-245C16C86963}"/>
              </a:ext>
            </a:extLst>
          </p:cNvPr>
          <p:cNvPicPr>
            <a:picLocks noChangeAspect="1"/>
          </p:cNvPicPr>
          <p:nvPr/>
        </p:nvPicPr>
        <p:blipFill>
          <a:blip r:embed="rId4"/>
          <a:stretch>
            <a:fillRect/>
          </a:stretch>
        </p:blipFill>
        <p:spPr>
          <a:xfrm>
            <a:off x="3559629" y="2106893"/>
            <a:ext cx="8306101" cy="1830158"/>
          </a:xfrm>
          <a:prstGeom prst="rect">
            <a:avLst/>
          </a:prstGeom>
        </p:spPr>
      </p:pic>
      <p:pic>
        <p:nvPicPr>
          <p:cNvPr id="6" name="Picture 5">
            <a:extLst>
              <a:ext uri="{FF2B5EF4-FFF2-40B4-BE49-F238E27FC236}">
                <a16:creationId xmlns:a16="http://schemas.microsoft.com/office/drawing/2014/main" id="{E5E41B2E-84D5-42B7-9749-3F5028AF654B}"/>
              </a:ext>
            </a:extLst>
          </p:cNvPr>
          <p:cNvPicPr>
            <a:picLocks noChangeAspect="1"/>
          </p:cNvPicPr>
          <p:nvPr/>
        </p:nvPicPr>
        <p:blipFill>
          <a:blip r:embed="rId5"/>
          <a:stretch>
            <a:fillRect/>
          </a:stretch>
        </p:blipFill>
        <p:spPr>
          <a:xfrm>
            <a:off x="4098470" y="4056969"/>
            <a:ext cx="5278941" cy="2670402"/>
          </a:xfrm>
          <a:prstGeom prst="rect">
            <a:avLst/>
          </a:prstGeom>
        </p:spPr>
      </p:pic>
    </p:spTree>
    <p:extLst>
      <p:ext uri="{BB962C8B-B14F-4D97-AF65-F5344CB8AC3E}">
        <p14:creationId xmlns:p14="http://schemas.microsoft.com/office/powerpoint/2010/main" val="36697966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26270" y="272188"/>
            <a:ext cx="11539460" cy="471091"/>
          </a:xfrm>
        </p:spPr>
        <p:txBody>
          <a:bodyPr/>
          <a:lstStyle/>
          <a:p>
            <a:r>
              <a:rPr lang="en-US" sz="3733" dirty="0">
                <a:solidFill>
                  <a:srgbClr val="C00000"/>
                </a:solidFill>
              </a:rPr>
              <a:t>Weighted Average</a:t>
            </a:r>
          </a:p>
        </p:txBody>
      </p:sp>
      <p:sp>
        <p:nvSpPr>
          <p:cNvPr id="3" name="Rectangle 2">
            <a:extLst>
              <a:ext uri="{FF2B5EF4-FFF2-40B4-BE49-F238E27FC236}">
                <a16:creationId xmlns:a16="http://schemas.microsoft.com/office/drawing/2014/main" id="{3EC0CBD0-73CD-4053-965A-90176A49EE83}"/>
              </a:ext>
            </a:extLst>
          </p:cNvPr>
          <p:cNvSpPr/>
          <p:nvPr/>
        </p:nvSpPr>
        <p:spPr>
          <a:xfrm>
            <a:off x="566056" y="1018711"/>
            <a:ext cx="11435443" cy="3108543"/>
          </a:xfrm>
          <a:prstGeom prst="rect">
            <a:avLst/>
          </a:prstGeom>
        </p:spPr>
        <p:txBody>
          <a:bodyPr wrap="square">
            <a:spAutoFit/>
          </a:bodyPr>
          <a:lstStyle/>
          <a:p>
            <a:r>
              <a:rPr lang="en-US" sz="2800" dirty="0">
                <a:latin typeface="Sabon-Roman"/>
              </a:rPr>
              <a:t>Sometimes we wish to average numbers, but we want to assign more importance,</a:t>
            </a:r>
            <a:r>
              <a:rPr lang="tr-TR" sz="2800" dirty="0">
                <a:latin typeface="Sabon-Roman"/>
              </a:rPr>
              <a:t> </a:t>
            </a:r>
            <a:r>
              <a:rPr lang="en-US" sz="2800" dirty="0">
                <a:latin typeface="Sabon-Roman"/>
              </a:rPr>
              <a:t>or weight, to some of the numbers. For instance, suppose your professor tells you</a:t>
            </a:r>
            <a:r>
              <a:rPr lang="tr-TR" sz="2800" dirty="0">
                <a:latin typeface="Sabon-Roman"/>
              </a:rPr>
              <a:t> </a:t>
            </a:r>
            <a:r>
              <a:rPr lang="en-US" sz="2800" dirty="0">
                <a:latin typeface="Sabon-Roman"/>
              </a:rPr>
              <a:t>that your grade will be based on a midterm and a final exam, each of which is based</a:t>
            </a:r>
            <a:r>
              <a:rPr lang="tr-TR" sz="2800" dirty="0">
                <a:latin typeface="Sabon-Roman"/>
              </a:rPr>
              <a:t> </a:t>
            </a:r>
            <a:r>
              <a:rPr lang="en-US" sz="2800" dirty="0">
                <a:latin typeface="Sabon-Roman"/>
              </a:rPr>
              <a:t>on 100 possible points. However, the final exam will be worth 60% of the grade</a:t>
            </a:r>
            <a:r>
              <a:rPr lang="tr-TR" sz="2800" dirty="0">
                <a:latin typeface="Sabon-Roman"/>
              </a:rPr>
              <a:t> </a:t>
            </a:r>
            <a:r>
              <a:rPr lang="en-US" sz="2800" dirty="0">
                <a:latin typeface="Sabon-Roman"/>
              </a:rPr>
              <a:t>and the midterm only 40%. How could you determine an average score that would</a:t>
            </a:r>
            <a:r>
              <a:rPr lang="tr-TR" sz="2800" dirty="0">
                <a:latin typeface="Sabon-Roman"/>
              </a:rPr>
              <a:t> </a:t>
            </a:r>
            <a:r>
              <a:rPr lang="en-US" sz="2800" dirty="0">
                <a:latin typeface="Sabon-Roman"/>
              </a:rPr>
              <a:t>reflect these different weights? </a:t>
            </a:r>
            <a:endParaRPr lang="tr-TR" sz="2800" dirty="0">
              <a:latin typeface="Sabon-Roman"/>
            </a:endParaRPr>
          </a:p>
          <a:p>
            <a:r>
              <a:rPr lang="en-US" sz="2800" dirty="0">
                <a:highlight>
                  <a:srgbClr val="FFFF00"/>
                </a:highlight>
                <a:latin typeface="Sabon-Roman"/>
              </a:rPr>
              <a:t>The average you need is the </a:t>
            </a:r>
            <a:r>
              <a:rPr lang="en-US" sz="2800" i="1" dirty="0">
                <a:highlight>
                  <a:srgbClr val="FFFF00"/>
                </a:highlight>
                <a:latin typeface="Sabon-Italic"/>
              </a:rPr>
              <a:t>weighted average</a:t>
            </a:r>
            <a:r>
              <a:rPr lang="en-US" sz="2800" dirty="0">
                <a:highlight>
                  <a:srgbClr val="FFFF00"/>
                </a:highlight>
                <a:latin typeface="Sabon-Roman"/>
              </a:rPr>
              <a:t>.</a:t>
            </a:r>
            <a:endParaRPr lang="en-US" sz="2800" dirty="0">
              <a:highlight>
                <a:srgbClr val="FFFF00"/>
              </a:highlight>
            </a:endParaRPr>
          </a:p>
        </p:txBody>
      </p:sp>
      <p:pic>
        <p:nvPicPr>
          <p:cNvPr id="4" name="Picture 3">
            <a:extLst>
              <a:ext uri="{FF2B5EF4-FFF2-40B4-BE49-F238E27FC236}">
                <a16:creationId xmlns:a16="http://schemas.microsoft.com/office/drawing/2014/main" id="{C5703AEF-E973-4967-8842-E5CBC5C99E31}"/>
              </a:ext>
            </a:extLst>
          </p:cNvPr>
          <p:cNvPicPr>
            <a:picLocks noChangeAspect="1"/>
          </p:cNvPicPr>
          <p:nvPr/>
        </p:nvPicPr>
        <p:blipFill>
          <a:blip r:embed="rId3"/>
          <a:stretch>
            <a:fillRect/>
          </a:stretch>
        </p:blipFill>
        <p:spPr>
          <a:xfrm>
            <a:off x="566055" y="4127254"/>
            <a:ext cx="9787301" cy="1979632"/>
          </a:xfrm>
          <a:prstGeom prst="rect">
            <a:avLst/>
          </a:prstGeom>
        </p:spPr>
      </p:pic>
    </p:spTree>
    <p:extLst>
      <p:ext uri="{BB962C8B-B14F-4D97-AF65-F5344CB8AC3E}">
        <p14:creationId xmlns:p14="http://schemas.microsoft.com/office/powerpoint/2010/main" val="296807927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26270" y="272188"/>
            <a:ext cx="11539460" cy="471091"/>
          </a:xfrm>
        </p:spPr>
        <p:txBody>
          <a:bodyPr/>
          <a:lstStyle/>
          <a:p>
            <a:r>
              <a:rPr lang="en-US" sz="3733" dirty="0">
                <a:solidFill>
                  <a:srgbClr val="C00000"/>
                </a:solidFill>
              </a:rPr>
              <a:t>Weighted Average</a:t>
            </a:r>
          </a:p>
        </p:txBody>
      </p:sp>
      <p:pic>
        <p:nvPicPr>
          <p:cNvPr id="2" name="Picture 1">
            <a:extLst>
              <a:ext uri="{FF2B5EF4-FFF2-40B4-BE49-F238E27FC236}">
                <a16:creationId xmlns:a16="http://schemas.microsoft.com/office/drawing/2014/main" id="{D0E622BF-E031-4A1A-BABF-AF4B3023731F}"/>
              </a:ext>
            </a:extLst>
          </p:cNvPr>
          <p:cNvPicPr>
            <a:picLocks noChangeAspect="1"/>
          </p:cNvPicPr>
          <p:nvPr/>
        </p:nvPicPr>
        <p:blipFill>
          <a:blip r:embed="rId3"/>
          <a:stretch>
            <a:fillRect/>
          </a:stretch>
        </p:blipFill>
        <p:spPr>
          <a:xfrm>
            <a:off x="326269" y="1046390"/>
            <a:ext cx="11387795" cy="2202996"/>
          </a:xfrm>
          <a:prstGeom prst="rect">
            <a:avLst/>
          </a:prstGeom>
        </p:spPr>
      </p:pic>
      <p:pic>
        <p:nvPicPr>
          <p:cNvPr id="5" name="Picture 4">
            <a:extLst>
              <a:ext uri="{FF2B5EF4-FFF2-40B4-BE49-F238E27FC236}">
                <a16:creationId xmlns:a16="http://schemas.microsoft.com/office/drawing/2014/main" id="{A4F03A29-D297-4812-9FA3-4A719CAE7EED}"/>
              </a:ext>
            </a:extLst>
          </p:cNvPr>
          <p:cNvPicPr>
            <a:picLocks noChangeAspect="1"/>
          </p:cNvPicPr>
          <p:nvPr/>
        </p:nvPicPr>
        <p:blipFill>
          <a:blip r:embed="rId4"/>
          <a:stretch>
            <a:fillRect/>
          </a:stretch>
        </p:blipFill>
        <p:spPr>
          <a:xfrm>
            <a:off x="568779" y="3470854"/>
            <a:ext cx="7887888" cy="2652360"/>
          </a:xfrm>
          <a:prstGeom prst="rect">
            <a:avLst/>
          </a:prstGeom>
        </p:spPr>
      </p:pic>
    </p:spTree>
    <p:extLst>
      <p:ext uri="{BB962C8B-B14F-4D97-AF65-F5344CB8AC3E}">
        <p14:creationId xmlns:p14="http://schemas.microsoft.com/office/powerpoint/2010/main" val="387162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195538" y="353830"/>
            <a:ext cx="11539460" cy="471091"/>
          </a:xfrm>
        </p:spPr>
        <p:txBody>
          <a:bodyPr/>
          <a:lstStyle/>
          <a:p>
            <a:r>
              <a:rPr lang="en-US" sz="3733" dirty="0">
                <a:solidFill>
                  <a:srgbClr val="C00000"/>
                </a:solidFill>
              </a:rPr>
              <a:t>Handling frequencies</a:t>
            </a:r>
          </a:p>
        </p:txBody>
      </p:sp>
      <p:pic>
        <p:nvPicPr>
          <p:cNvPr id="2" name="Picture 1">
            <a:extLst>
              <a:ext uri="{FF2B5EF4-FFF2-40B4-BE49-F238E27FC236}">
                <a16:creationId xmlns:a16="http://schemas.microsoft.com/office/drawing/2014/main" id="{A3ED8E9D-7EF7-4E04-A38B-956B51C306EC}"/>
              </a:ext>
            </a:extLst>
          </p:cNvPr>
          <p:cNvPicPr>
            <a:picLocks noChangeAspect="1"/>
          </p:cNvPicPr>
          <p:nvPr/>
        </p:nvPicPr>
        <p:blipFill>
          <a:blip r:embed="rId4"/>
          <a:stretch>
            <a:fillRect/>
          </a:stretch>
        </p:blipFill>
        <p:spPr>
          <a:xfrm>
            <a:off x="4254953" y="1740352"/>
            <a:ext cx="7145091" cy="3386817"/>
          </a:xfrm>
          <a:prstGeom prst="rect">
            <a:avLst/>
          </a:prstGeom>
        </p:spPr>
      </p:pic>
      <p:graphicFrame>
        <p:nvGraphicFramePr>
          <p:cNvPr id="4" name="Object 3">
            <a:extLst>
              <a:ext uri="{FF2B5EF4-FFF2-40B4-BE49-F238E27FC236}">
                <a16:creationId xmlns:a16="http://schemas.microsoft.com/office/drawing/2014/main" id="{62FBF1B8-9463-48B7-A83C-E363C95ECC24}"/>
              </a:ext>
            </a:extLst>
          </p:cNvPr>
          <p:cNvGraphicFramePr>
            <a:graphicFrameLocks noChangeAspect="1"/>
          </p:cNvGraphicFramePr>
          <p:nvPr>
            <p:extLst>
              <p:ext uri="{D42A27DB-BD31-4B8C-83A1-F6EECF244321}">
                <p14:modId xmlns:p14="http://schemas.microsoft.com/office/powerpoint/2010/main" val="2798138548"/>
              </p:ext>
            </p:extLst>
          </p:nvPr>
        </p:nvGraphicFramePr>
        <p:xfrm>
          <a:off x="544966" y="1870981"/>
          <a:ext cx="3275920" cy="2000967"/>
        </p:xfrm>
        <a:graphic>
          <a:graphicData uri="http://schemas.openxmlformats.org/presentationml/2006/ole">
            <mc:AlternateContent xmlns:mc="http://schemas.openxmlformats.org/markup-compatibility/2006">
              <mc:Choice xmlns:v="urn:schemas-microsoft-com:vml" Requires="v">
                <p:oleObj spid="_x0000_s14349" name="Worksheet" r:id="rId5" imgW="1762174" imgH="1076225" progId="Excel.Sheet.12">
                  <p:embed/>
                </p:oleObj>
              </mc:Choice>
              <mc:Fallback>
                <p:oleObj name="Worksheet" r:id="rId5" imgW="1762174" imgH="1076225" progId="Excel.Sheet.12">
                  <p:embed/>
                  <p:pic>
                    <p:nvPicPr>
                      <p:cNvPr id="0" name=""/>
                      <p:cNvPicPr/>
                      <p:nvPr/>
                    </p:nvPicPr>
                    <p:blipFill>
                      <a:blip r:embed="rId6"/>
                      <a:stretch>
                        <a:fillRect/>
                      </a:stretch>
                    </p:blipFill>
                    <p:spPr>
                      <a:xfrm>
                        <a:off x="544966" y="1870981"/>
                        <a:ext cx="3275920" cy="2000967"/>
                      </a:xfrm>
                      <a:prstGeom prst="rect">
                        <a:avLst/>
                      </a:prstGeom>
                    </p:spPr>
                  </p:pic>
                </p:oleObj>
              </mc:Fallback>
            </mc:AlternateContent>
          </a:graphicData>
        </a:graphic>
      </p:graphicFrame>
    </p:spTree>
    <p:extLst>
      <p:ext uri="{BB962C8B-B14F-4D97-AF65-F5344CB8AC3E}">
        <p14:creationId xmlns:p14="http://schemas.microsoft.com/office/powerpoint/2010/main" val="27147600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410238"/>
            <a:ext cx="11539460" cy="504754"/>
          </a:xfrm>
        </p:spPr>
        <p:txBody>
          <a:bodyPr/>
          <a:lstStyle/>
          <a:p>
            <a:r>
              <a:rPr lang="en-GB" sz="4000" dirty="0">
                <a:solidFill>
                  <a:srgbClr val="C00000"/>
                </a:solidFill>
              </a:rPr>
              <a:t>An important note before we start. . . .</a:t>
            </a:r>
            <a:endParaRPr lang="en-US" sz="3733" dirty="0">
              <a:solidFill>
                <a:srgbClr val="C00000"/>
              </a:solidFill>
            </a:endParaRPr>
          </a:p>
        </p:txBody>
      </p:sp>
      <p:pic>
        <p:nvPicPr>
          <p:cNvPr id="2" name="Picture 1">
            <a:extLst>
              <a:ext uri="{FF2B5EF4-FFF2-40B4-BE49-F238E27FC236}">
                <a16:creationId xmlns:a16="http://schemas.microsoft.com/office/drawing/2014/main" id="{0ED6E1BB-8BC1-4E4E-903D-8588D9C300C3}"/>
              </a:ext>
            </a:extLst>
          </p:cNvPr>
          <p:cNvPicPr>
            <a:picLocks noChangeAspect="1"/>
          </p:cNvPicPr>
          <p:nvPr/>
        </p:nvPicPr>
        <p:blipFill>
          <a:blip r:embed="rId3"/>
          <a:stretch>
            <a:fillRect/>
          </a:stretch>
        </p:blipFill>
        <p:spPr>
          <a:xfrm>
            <a:off x="757084" y="2037546"/>
            <a:ext cx="10511172" cy="3812647"/>
          </a:xfrm>
          <a:prstGeom prst="rect">
            <a:avLst/>
          </a:prstGeom>
        </p:spPr>
      </p:pic>
    </p:spTree>
    <p:extLst>
      <p:ext uri="{BB962C8B-B14F-4D97-AF65-F5344CB8AC3E}">
        <p14:creationId xmlns:p14="http://schemas.microsoft.com/office/powerpoint/2010/main" val="270003638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195538" y="353830"/>
            <a:ext cx="11539460" cy="471091"/>
          </a:xfrm>
        </p:spPr>
        <p:txBody>
          <a:bodyPr/>
          <a:lstStyle/>
          <a:p>
            <a:r>
              <a:rPr lang="en-US" sz="3733" dirty="0">
                <a:solidFill>
                  <a:srgbClr val="C00000"/>
                </a:solidFill>
              </a:rPr>
              <a:t>Handling frequencies</a:t>
            </a:r>
          </a:p>
        </p:txBody>
      </p:sp>
      <p:pic>
        <p:nvPicPr>
          <p:cNvPr id="3" name="Picture 2">
            <a:extLst>
              <a:ext uri="{FF2B5EF4-FFF2-40B4-BE49-F238E27FC236}">
                <a16:creationId xmlns:a16="http://schemas.microsoft.com/office/drawing/2014/main" id="{BA911695-494D-49BC-99BE-565B066BECD0}"/>
              </a:ext>
            </a:extLst>
          </p:cNvPr>
          <p:cNvPicPr>
            <a:picLocks noChangeAspect="1"/>
          </p:cNvPicPr>
          <p:nvPr/>
        </p:nvPicPr>
        <p:blipFill>
          <a:blip r:embed="rId3"/>
          <a:stretch>
            <a:fillRect/>
          </a:stretch>
        </p:blipFill>
        <p:spPr>
          <a:xfrm>
            <a:off x="634772" y="962025"/>
            <a:ext cx="9419559" cy="2532289"/>
          </a:xfrm>
          <a:prstGeom prst="rect">
            <a:avLst/>
          </a:prstGeom>
        </p:spPr>
      </p:pic>
      <p:pic>
        <p:nvPicPr>
          <p:cNvPr id="5" name="Picture 4">
            <a:extLst>
              <a:ext uri="{FF2B5EF4-FFF2-40B4-BE49-F238E27FC236}">
                <a16:creationId xmlns:a16="http://schemas.microsoft.com/office/drawing/2014/main" id="{12241163-546D-412C-8C00-262A87EB8315}"/>
              </a:ext>
            </a:extLst>
          </p:cNvPr>
          <p:cNvPicPr>
            <a:picLocks noChangeAspect="1"/>
          </p:cNvPicPr>
          <p:nvPr/>
        </p:nvPicPr>
        <p:blipFill>
          <a:blip r:embed="rId4"/>
          <a:stretch>
            <a:fillRect/>
          </a:stretch>
        </p:blipFill>
        <p:spPr>
          <a:xfrm>
            <a:off x="2773031" y="4129767"/>
            <a:ext cx="5600475" cy="1683203"/>
          </a:xfrm>
          <a:prstGeom prst="rect">
            <a:avLst/>
          </a:prstGeom>
        </p:spPr>
      </p:pic>
    </p:spTree>
    <p:extLst>
      <p:ext uri="{BB962C8B-B14F-4D97-AF65-F5344CB8AC3E}">
        <p14:creationId xmlns:p14="http://schemas.microsoft.com/office/powerpoint/2010/main" val="1973897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195538" y="353830"/>
            <a:ext cx="11539460" cy="471091"/>
          </a:xfrm>
        </p:spPr>
        <p:txBody>
          <a:bodyPr/>
          <a:lstStyle/>
          <a:p>
            <a:r>
              <a:rPr lang="en-US" sz="3733" dirty="0">
                <a:solidFill>
                  <a:srgbClr val="C00000"/>
                </a:solidFill>
              </a:rPr>
              <a:t>Handling frequencies</a:t>
            </a:r>
          </a:p>
        </p:txBody>
      </p:sp>
      <p:graphicFrame>
        <p:nvGraphicFramePr>
          <p:cNvPr id="6" name="Content Placeholder 3">
            <a:extLst>
              <a:ext uri="{FF2B5EF4-FFF2-40B4-BE49-F238E27FC236}">
                <a16:creationId xmlns:a16="http://schemas.microsoft.com/office/drawing/2014/main" id="{020E2870-EC03-4EA8-B0E9-2494E94D7FD6}"/>
              </a:ext>
            </a:extLst>
          </p:cNvPr>
          <p:cNvGraphicFramePr>
            <a:graphicFrameLocks/>
          </p:cNvGraphicFramePr>
          <p:nvPr>
            <p:extLst>
              <p:ext uri="{D42A27DB-BD31-4B8C-83A1-F6EECF244321}">
                <p14:modId xmlns:p14="http://schemas.microsoft.com/office/powerpoint/2010/main" val="3634399681"/>
              </p:ext>
            </p:extLst>
          </p:nvPr>
        </p:nvGraphicFramePr>
        <p:xfrm>
          <a:off x="1244102" y="2071798"/>
          <a:ext cx="7760727" cy="1908810"/>
        </p:xfrm>
        <a:graphic>
          <a:graphicData uri="http://schemas.openxmlformats.org/drawingml/2006/table">
            <a:tbl>
              <a:tblPr firstRow="1" bandRow="1">
                <a:tableStyleId>{5C22544A-7EE6-4342-B048-85BDC9FD1C3A}</a:tableStyleId>
              </a:tblPr>
              <a:tblGrid>
                <a:gridCol w="2586909">
                  <a:extLst>
                    <a:ext uri="{9D8B030D-6E8A-4147-A177-3AD203B41FA5}">
                      <a16:colId xmlns:a16="http://schemas.microsoft.com/office/drawing/2014/main" val="20000"/>
                    </a:ext>
                  </a:extLst>
                </a:gridCol>
                <a:gridCol w="2586909">
                  <a:extLst>
                    <a:ext uri="{9D8B030D-6E8A-4147-A177-3AD203B41FA5}">
                      <a16:colId xmlns:a16="http://schemas.microsoft.com/office/drawing/2014/main" val="20001"/>
                    </a:ext>
                  </a:extLst>
                </a:gridCol>
                <a:gridCol w="2586909">
                  <a:extLst>
                    <a:ext uri="{9D8B030D-6E8A-4147-A177-3AD203B41FA5}">
                      <a16:colId xmlns:a16="http://schemas.microsoft.com/office/drawing/2014/main" val="20002"/>
                    </a:ext>
                  </a:extLst>
                </a:gridCol>
              </a:tblGrid>
              <a:tr h="369807">
                <a:tc>
                  <a:txBody>
                    <a:bodyPr/>
                    <a:lstStyle/>
                    <a:p>
                      <a:r>
                        <a:rPr lang="en-US" dirty="0"/>
                        <a:t>School </a:t>
                      </a:r>
                    </a:p>
                  </a:txBody>
                  <a:tcPr/>
                </a:tc>
                <a:tc>
                  <a:txBody>
                    <a:bodyPr/>
                    <a:lstStyle/>
                    <a:p>
                      <a:r>
                        <a:rPr lang="en-US" dirty="0"/>
                        <a:t>Number of classes</a:t>
                      </a:r>
                    </a:p>
                  </a:txBody>
                  <a:tcPr/>
                </a:tc>
                <a:tc>
                  <a:txBody>
                    <a:bodyPr/>
                    <a:lstStyle/>
                    <a:p>
                      <a:r>
                        <a:rPr lang="en-US" dirty="0"/>
                        <a:t>Average</a:t>
                      </a:r>
                      <a:r>
                        <a:rPr lang="en-US" baseline="0" dirty="0"/>
                        <a:t> class size</a:t>
                      </a:r>
                      <a:endParaRPr lang="en-US" dirty="0"/>
                    </a:p>
                  </a:txBody>
                  <a:tcPr/>
                </a:tc>
                <a:extLst>
                  <a:ext uri="{0D108BD9-81ED-4DB2-BD59-A6C34878D82A}">
                    <a16:rowId xmlns:a16="http://schemas.microsoft.com/office/drawing/2014/main" val="10000"/>
                  </a:ext>
                </a:extLst>
              </a:tr>
              <a:tr h="369807">
                <a:tc>
                  <a:txBody>
                    <a:bodyPr/>
                    <a:lstStyle/>
                    <a:p>
                      <a:r>
                        <a:rPr lang="en-US" dirty="0"/>
                        <a:t>1</a:t>
                      </a:r>
                    </a:p>
                  </a:txBody>
                  <a:tcPr/>
                </a:tc>
                <a:tc>
                  <a:txBody>
                    <a:bodyPr/>
                    <a:lstStyle/>
                    <a:p>
                      <a:r>
                        <a:rPr lang="en-US" dirty="0"/>
                        <a:t>1</a:t>
                      </a:r>
                      <a:r>
                        <a:rPr lang="tr-TR" dirty="0"/>
                        <a:t>5</a:t>
                      </a:r>
                      <a:endParaRPr lang="en-US" dirty="0"/>
                    </a:p>
                  </a:txBody>
                  <a:tcPr/>
                </a:tc>
                <a:tc>
                  <a:txBody>
                    <a:bodyPr/>
                    <a:lstStyle/>
                    <a:p>
                      <a:r>
                        <a:rPr lang="en-US" dirty="0"/>
                        <a:t>30</a:t>
                      </a:r>
                    </a:p>
                  </a:txBody>
                  <a:tcPr/>
                </a:tc>
                <a:extLst>
                  <a:ext uri="{0D108BD9-81ED-4DB2-BD59-A6C34878D82A}">
                    <a16:rowId xmlns:a16="http://schemas.microsoft.com/office/drawing/2014/main" val="10001"/>
                  </a:ext>
                </a:extLst>
              </a:tr>
              <a:tr h="369807">
                <a:tc>
                  <a:txBody>
                    <a:bodyPr/>
                    <a:lstStyle/>
                    <a:p>
                      <a:r>
                        <a:rPr lang="en-US" dirty="0"/>
                        <a:t>2</a:t>
                      </a:r>
                    </a:p>
                  </a:txBody>
                  <a:tcPr/>
                </a:tc>
                <a:tc>
                  <a:txBody>
                    <a:bodyPr/>
                    <a:lstStyle/>
                    <a:p>
                      <a:r>
                        <a:rPr lang="en-US" dirty="0"/>
                        <a:t>29</a:t>
                      </a:r>
                    </a:p>
                  </a:txBody>
                  <a:tcPr/>
                </a:tc>
                <a:tc>
                  <a:txBody>
                    <a:bodyPr/>
                    <a:lstStyle/>
                    <a:p>
                      <a:r>
                        <a:rPr lang="en-US" dirty="0"/>
                        <a:t>40</a:t>
                      </a:r>
                    </a:p>
                  </a:txBody>
                  <a:tcPr/>
                </a:tc>
                <a:extLst>
                  <a:ext uri="{0D108BD9-81ED-4DB2-BD59-A6C34878D82A}">
                    <a16:rowId xmlns:a16="http://schemas.microsoft.com/office/drawing/2014/main" val="10002"/>
                  </a:ext>
                </a:extLst>
              </a:tr>
              <a:tr h="369807">
                <a:tc>
                  <a:txBody>
                    <a:bodyPr/>
                    <a:lstStyle/>
                    <a:p>
                      <a:r>
                        <a:rPr lang="en-US" dirty="0"/>
                        <a:t>3</a:t>
                      </a:r>
                    </a:p>
                  </a:txBody>
                  <a:tcPr/>
                </a:tc>
                <a:tc>
                  <a:txBody>
                    <a:bodyPr/>
                    <a:lstStyle/>
                    <a:p>
                      <a:r>
                        <a:rPr lang="en-US" dirty="0"/>
                        <a:t>10</a:t>
                      </a:r>
                    </a:p>
                  </a:txBody>
                  <a:tcPr/>
                </a:tc>
                <a:tc>
                  <a:txBody>
                    <a:bodyPr/>
                    <a:lstStyle/>
                    <a:p>
                      <a:r>
                        <a:rPr lang="en-US" dirty="0"/>
                        <a:t>25</a:t>
                      </a:r>
                    </a:p>
                  </a:txBody>
                  <a:tcPr/>
                </a:tc>
                <a:extLst>
                  <a:ext uri="{0D108BD9-81ED-4DB2-BD59-A6C34878D82A}">
                    <a16:rowId xmlns:a16="http://schemas.microsoft.com/office/drawing/2014/main" val="10003"/>
                  </a:ext>
                </a:extLst>
              </a:tr>
              <a:tr h="369807">
                <a:tc>
                  <a:txBody>
                    <a:bodyPr/>
                    <a:lstStyle/>
                    <a:p>
                      <a:r>
                        <a:rPr lang="en-US" dirty="0"/>
                        <a:t>4</a:t>
                      </a:r>
                    </a:p>
                  </a:txBody>
                  <a:tcPr/>
                </a:tc>
                <a:tc>
                  <a:txBody>
                    <a:bodyPr/>
                    <a:lstStyle/>
                    <a:p>
                      <a:r>
                        <a:rPr lang="en-US" dirty="0"/>
                        <a:t>31</a:t>
                      </a:r>
                    </a:p>
                  </a:txBody>
                  <a:tcPr/>
                </a:tc>
                <a:tc>
                  <a:txBody>
                    <a:bodyPr/>
                    <a:lstStyle/>
                    <a:p>
                      <a:r>
                        <a:rPr lang="en-US" dirty="0"/>
                        <a:t>45</a:t>
                      </a: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1A862860-D707-42B9-913D-75466BA6ECA3}"/>
              </a:ext>
            </a:extLst>
          </p:cNvPr>
          <p:cNvSpPr txBox="1"/>
          <p:nvPr/>
        </p:nvSpPr>
        <p:spPr>
          <a:xfrm>
            <a:off x="2355780" y="1542479"/>
            <a:ext cx="4108817" cy="369332"/>
          </a:xfrm>
          <a:prstGeom prst="rect">
            <a:avLst/>
          </a:prstGeom>
          <a:noFill/>
        </p:spPr>
        <p:txBody>
          <a:bodyPr wrap="none" rtlCol="0">
            <a:spAutoFit/>
          </a:bodyPr>
          <a:lstStyle/>
          <a:p>
            <a:r>
              <a:rPr lang="en-US" dirty="0"/>
              <a:t>Calculate the average class size in this city</a:t>
            </a:r>
          </a:p>
        </p:txBody>
      </p:sp>
      <p:graphicFrame>
        <p:nvGraphicFramePr>
          <p:cNvPr id="8" name="Object 7">
            <a:extLst>
              <a:ext uri="{FF2B5EF4-FFF2-40B4-BE49-F238E27FC236}">
                <a16:creationId xmlns:a16="http://schemas.microsoft.com/office/drawing/2014/main" id="{F6F5BC75-0BF1-4383-A1BA-EF576DCAF394}"/>
              </a:ext>
            </a:extLst>
          </p:cNvPr>
          <p:cNvGraphicFramePr>
            <a:graphicFrameLocks noChangeAspect="1"/>
          </p:cNvGraphicFramePr>
          <p:nvPr>
            <p:extLst>
              <p:ext uri="{D42A27DB-BD31-4B8C-83A1-F6EECF244321}">
                <p14:modId xmlns:p14="http://schemas.microsoft.com/office/powerpoint/2010/main" val="578482099"/>
              </p:ext>
            </p:extLst>
          </p:nvPr>
        </p:nvGraphicFramePr>
        <p:xfrm>
          <a:off x="-596900" y="4581525"/>
          <a:ext cx="11099800" cy="854333"/>
        </p:xfrm>
        <a:graphic>
          <a:graphicData uri="http://schemas.openxmlformats.org/presentationml/2006/ole">
            <mc:AlternateContent xmlns:mc="http://schemas.openxmlformats.org/markup-compatibility/2006">
              <mc:Choice xmlns:v="urn:schemas-microsoft-com:vml" Requires="v">
                <p:oleObj spid="_x0000_s15370" name="Document" r:id="rId4" imgW="5270500" imgH="355600" progId="Word.Document.12">
                  <p:embed/>
                </p:oleObj>
              </mc:Choice>
              <mc:Fallback>
                <p:oleObj name="Document" r:id="rId4" imgW="5270500" imgH="355600" progId="Word.Document.12">
                  <p:embed/>
                  <p:pic>
                    <p:nvPicPr>
                      <p:cNvPr id="7" name="Object 6"/>
                      <p:cNvPicPr/>
                      <p:nvPr/>
                    </p:nvPicPr>
                    <p:blipFill>
                      <a:blip r:embed="rId5"/>
                      <a:stretch>
                        <a:fillRect/>
                      </a:stretch>
                    </p:blipFill>
                    <p:spPr>
                      <a:xfrm>
                        <a:off x="-596900" y="4581525"/>
                        <a:ext cx="11099800" cy="854333"/>
                      </a:xfrm>
                      <a:prstGeom prst="rect">
                        <a:avLst/>
                      </a:prstGeom>
                    </p:spPr>
                  </p:pic>
                </p:oleObj>
              </mc:Fallback>
            </mc:AlternateContent>
          </a:graphicData>
        </a:graphic>
      </p:graphicFrame>
    </p:spTree>
    <p:extLst>
      <p:ext uri="{BB962C8B-B14F-4D97-AF65-F5344CB8AC3E}">
        <p14:creationId xmlns:p14="http://schemas.microsoft.com/office/powerpoint/2010/main" val="4786098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195538" y="353830"/>
            <a:ext cx="11539460" cy="471091"/>
          </a:xfrm>
        </p:spPr>
        <p:txBody>
          <a:bodyPr/>
          <a:lstStyle/>
          <a:p>
            <a:r>
              <a:rPr lang="en-US" sz="3733" dirty="0">
                <a:solidFill>
                  <a:srgbClr val="C00000"/>
                </a:solidFill>
              </a:rPr>
              <a:t>Mean for grouped data</a:t>
            </a:r>
          </a:p>
        </p:txBody>
      </p:sp>
      <p:sp>
        <p:nvSpPr>
          <p:cNvPr id="11" name="Content Placeholder 2">
            <a:extLst>
              <a:ext uri="{FF2B5EF4-FFF2-40B4-BE49-F238E27FC236}">
                <a16:creationId xmlns:a16="http://schemas.microsoft.com/office/drawing/2014/main" id="{A5A1EF2F-A764-4636-BD9E-DA625A6DF783}"/>
              </a:ext>
            </a:extLst>
          </p:cNvPr>
          <p:cNvSpPr txBox="1">
            <a:spLocks/>
          </p:cNvSpPr>
          <p:nvPr/>
        </p:nvSpPr>
        <p:spPr>
          <a:xfrm>
            <a:off x="457200" y="1600200"/>
            <a:ext cx="82296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Sample mean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Population mean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f</a:t>
            </a:r>
            <a:r>
              <a:rPr kumimoji="0" lang="en-US" sz="2800" b="0" i="0" u="none" strike="noStrike" kern="1200" cap="none" spc="0" normalizeH="0" baseline="-25000" noProof="0">
                <a:ln>
                  <a:noFill/>
                </a:ln>
                <a:solidFill>
                  <a:sysClr val="windowText" lastClr="000000"/>
                </a:solidFill>
                <a:effectLst/>
                <a:uLnTx/>
                <a:uFillTx/>
                <a:latin typeface="Times"/>
                <a:ea typeface="+mn-ea"/>
                <a:cs typeface="Times"/>
              </a:rPr>
              <a:t>i</a:t>
            </a: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 frequency of that class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M</a:t>
            </a:r>
            <a:r>
              <a:rPr kumimoji="0" lang="en-US" sz="2800" b="0" i="0" u="none" strike="noStrike" kern="1200" cap="none" spc="0" normalizeH="0" baseline="-25000" noProof="0">
                <a:ln>
                  <a:noFill/>
                </a:ln>
                <a:solidFill>
                  <a:sysClr val="windowText" lastClr="000000"/>
                </a:solidFill>
                <a:effectLst/>
                <a:uLnTx/>
                <a:uFillTx/>
                <a:latin typeface="Times"/>
                <a:ea typeface="+mn-ea"/>
                <a:cs typeface="Times"/>
              </a:rPr>
              <a:t>i</a:t>
            </a: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 midpoint of the class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n: sample size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a:ln>
                  <a:noFill/>
                </a:ln>
                <a:solidFill>
                  <a:sysClr val="windowText" lastClr="000000"/>
                </a:solidFill>
                <a:effectLst/>
                <a:uLnTx/>
                <a:uFillTx/>
                <a:latin typeface="Times"/>
                <a:ea typeface="+mn-ea"/>
                <a:cs typeface="Times"/>
              </a:rPr>
              <a:t>N: population size </a:t>
            </a:r>
            <a:endParaRPr kumimoji="0" lang="en-US" sz="2800" b="0" i="0" u="none" strike="noStrike" kern="1200" cap="none" spc="0" normalizeH="0" baseline="0" noProof="0" dirty="0">
              <a:ln>
                <a:noFill/>
              </a:ln>
              <a:solidFill>
                <a:sysClr val="windowText" lastClr="000000"/>
              </a:solidFill>
              <a:effectLst/>
              <a:uLnTx/>
              <a:uFillTx/>
              <a:latin typeface="Times"/>
              <a:ea typeface="+mn-ea"/>
              <a:cs typeface="Times"/>
            </a:endParaRPr>
          </a:p>
        </p:txBody>
      </p:sp>
      <p:graphicFrame>
        <p:nvGraphicFramePr>
          <p:cNvPr id="12" name="Object 11">
            <a:extLst>
              <a:ext uri="{FF2B5EF4-FFF2-40B4-BE49-F238E27FC236}">
                <a16:creationId xmlns:a16="http://schemas.microsoft.com/office/drawing/2014/main" id="{1FC5C747-E155-41EE-8494-621CC821CDEE}"/>
              </a:ext>
            </a:extLst>
          </p:cNvPr>
          <p:cNvGraphicFramePr>
            <a:graphicFrameLocks noChangeAspect="1"/>
          </p:cNvGraphicFramePr>
          <p:nvPr>
            <p:extLst>
              <p:ext uri="{D42A27DB-BD31-4B8C-83A1-F6EECF244321}">
                <p14:modId xmlns:p14="http://schemas.microsoft.com/office/powerpoint/2010/main" val="3934077143"/>
              </p:ext>
            </p:extLst>
          </p:nvPr>
        </p:nvGraphicFramePr>
        <p:xfrm>
          <a:off x="-685800" y="1566409"/>
          <a:ext cx="11722057" cy="1031707"/>
        </p:xfrm>
        <a:graphic>
          <a:graphicData uri="http://schemas.openxmlformats.org/presentationml/2006/ole">
            <mc:AlternateContent xmlns:mc="http://schemas.openxmlformats.org/markup-compatibility/2006">
              <mc:Choice xmlns:v="urn:schemas-microsoft-com:vml" Requires="v">
                <p:oleObj spid="_x0000_s16402" name="Document" r:id="rId4" imgW="5270500" imgH="406400" progId="Word.Document.12">
                  <p:embed/>
                </p:oleObj>
              </mc:Choice>
              <mc:Fallback>
                <p:oleObj name="Document" r:id="rId4" imgW="5270500" imgH="406400" progId="Word.Document.12">
                  <p:embed/>
                  <p:pic>
                    <p:nvPicPr>
                      <p:cNvPr id="4" name="Object 3"/>
                      <p:cNvPicPr/>
                      <p:nvPr/>
                    </p:nvPicPr>
                    <p:blipFill>
                      <a:blip r:embed="rId5"/>
                      <a:stretch>
                        <a:fillRect/>
                      </a:stretch>
                    </p:blipFill>
                    <p:spPr>
                      <a:xfrm>
                        <a:off x="-685800" y="1566409"/>
                        <a:ext cx="11722057" cy="103170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16BDFC5F-8053-4D53-BF35-C63CABD7C0DB}"/>
              </a:ext>
            </a:extLst>
          </p:cNvPr>
          <p:cNvGraphicFramePr>
            <a:graphicFrameLocks noChangeAspect="1"/>
          </p:cNvGraphicFramePr>
          <p:nvPr>
            <p:extLst>
              <p:ext uri="{D42A27DB-BD31-4B8C-83A1-F6EECF244321}">
                <p14:modId xmlns:p14="http://schemas.microsoft.com/office/powerpoint/2010/main" val="272180299"/>
              </p:ext>
            </p:extLst>
          </p:nvPr>
        </p:nvGraphicFramePr>
        <p:xfrm>
          <a:off x="-609600" y="3115809"/>
          <a:ext cx="11722057" cy="1031707"/>
        </p:xfrm>
        <a:graphic>
          <a:graphicData uri="http://schemas.openxmlformats.org/presentationml/2006/ole">
            <mc:AlternateContent xmlns:mc="http://schemas.openxmlformats.org/markup-compatibility/2006">
              <mc:Choice xmlns:v="urn:schemas-microsoft-com:vml" Requires="v">
                <p:oleObj spid="_x0000_s16403" name="Document" r:id="rId6" imgW="5270500" imgH="406400" progId="Word.Document.12">
                  <p:embed/>
                </p:oleObj>
              </mc:Choice>
              <mc:Fallback>
                <p:oleObj name="Document" r:id="rId6" imgW="5270500" imgH="406400" progId="Word.Document.12">
                  <p:embed/>
                  <p:pic>
                    <p:nvPicPr>
                      <p:cNvPr id="5" name="Object 4"/>
                      <p:cNvPicPr/>
                      <p:nvPr/>
                    </p:nvPicPr>
                    <p:blipFill>
                      <a:blip r:embed="rId7"/>
                      <a:stretch>
                        <a:fillRect/>
                      </a:stretch>
                    </p:blipFill>
                    <p:spPr>
                      <a:xfrm>
                        <a:off x="-609600" y="3115809"/>
                        <a:ext cx="11722057" cy="1031707"/>
                      </a:xfrm>
                      <a:prstGeom prst="rect">
                        <a:avLst/>
                      </a:prstGeom>
                    </p:spPr>
                  </p:pic>
                </p:oleObj>
              </mc:Fallback>
            </mc:AlternateContent>
          </a:graphicData>
        </a:graphic>
      </p:graphicFrame>
    </p:spTree>
    <p:extLst>
      <p:ext uri="{BB962C8B-B14F-4D97-AF65-F5344CB8AC3E}">
        <p14:creationId xmlns:p14="http://schemas.microsoft.com/office/powerpoint/2010/main" val="42493397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195538" y="353830"/>
            <a:ext cx="11539460" cy="471091"/>
          </a:xfrm>
        </p:spPr>
        <p:txBody>
          <a:bodyPr/>
          <a:lstStyle/>
          <a:p>
            <a:r>
              <a:rPr lang="en-US" sz="3733" dirty="0">
                <a:solidFill>
                  <a:srgbClr val="C00000"/>
                </a:solidFill>
              </a:rPr>
              <a:t>Handling frequencies</a:t>
            </a:r>
          </a:p>
        </p:txBody>
      </p:sp>
      <p:pic>
        <p:nvPicPr>
          <p:cNvPr id="4" name="Picture 3">
            <a:extLst>
              <a:ext uri="{FF2B5EF4-FFF2-40B4-BE49-F238E27FC236}">
                <a16:creationId xmlns:a16="http://schemas.microsoft.com/office/drawing/2014/main" id="{157D9479-E242-489E-BFCB-16247B27B40D}"/>
              </a:ext>
            </a:extLst>
          </p:cNvPr>
          <p:cNvPicPr>
            <a:picLocks noChangeAspect="1"/>
          </p:cNvPicPr>
          <p:nvPr/>
        </p:nvPicPr>
        <p:blipFill>
          <a:blip r:embed="rId3"/>
          <a:stretch>
            <a:fillRect/>
          </a:stretch>
        </p:blipFill>
        <p:spPr>
          <a:xfrm>
            <a:off x="411615" y="1277382"/>
            <a:ext cx="3409271" cy="2192817"/>
          </a:xfrm>
          <a:prstGeom prst="rect">
            <a:avLst/>
          </a:prstGeom>
        </p:spPr>
      </p:pic>
      <p:pic>
        <p:nvPicPr>
          <p:cNvPr id="6" name="Picture 5">
            <a:extLst>
              <a:ext uri="{FF2B5EF4-FFF2-40B4-BE49-F238E27FC236}">
                <a16:creationId xmlns:a16="http://schemas.microsoft.com/office/drawing/2014/main" id="{A4BC3817-167A-4CB3-9638-90C55FAE8FD3}"/>
              </a:ext>
            </a:extLst>
          </p:cNvPr>
          <p:cNvPicPr>
            <a:picLocks noChangeAspect="1"/>
          </p:cNvPicPr>
          <p:nvPr/>
        </p:nvPicPr>
        <p:blipFill>
          <a:blip r:embed="rId4"/>
          <a:stretch>
            <a:fillRect/>
          </a:stretch>
        </p:blipFill>
        <p:spPr>
          <a:xfrm>
            <a:off x="3820885" y="1277381"/>
            <a:ext cx="1902591" cy="2192817"/>
          </a:xfrm>
          <a:prstGeom prst="rect">
            <a:avLst/>
          </a:prstGeom>
        </p:spPr>
      </p:pic>
      <p:pic>
        <p:nvPicPr>
          <p:cNvPr id="7" name="Picture 6">
            <a:extLst>
              <a:ext uri="{FF2B5EF4-FFF2-40B4-BE49-F238E27FC236}">
                <a16:creationId xmlns:a16="http://schemas.microsoft.com/office/drawing/2014/main" id="{3C0277C9-D442-4A8F-B50A-6DE8AAB05CF0}"/>
              </a:ext>
            </a:extLst>
          </p:cNvPr>
          <p:cNvPicPr>
            <a:picLocks noChangeAspect="1"/>
          </p:cNvPicPr>
          <p:nvPr/>
        </p:nvPicPr>
        <p:blipFill>
          <a:blip r:embed="rId5"/>
          <a:stretch>
            <a:fillRect/>
          </a:stretch>
        </p:blipFill>
        <p:spPr>
          <a:xfrm>
            <a:off x="569458" y="3922658"/>
            <a:ext cx="9103181" cy="2020942"/>
          </a:xfrm>
          <a:prstGeom prst="rect">
            <a:avLst/>
          </a:prstGeom>
        </p:spPr>
      </p:pic>
    </p:spTree>
    <p:extLst>
      <p:ext uri="{BB962C8B-B14F-4D97-AF65-F5344CB8AC3E}">
        <p14:creationId xmlns:p14="http://schemas.microsoft.com/office/powerpoint/2010/main" val="17171087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11867" y="288516"/>
            <a:ext cx="11539460" cy="471091"/>
          </a:xfrm>
        </p:spPr>
        <p:txBody>
          <a:bodyPr/>
          <a:lstStyle/>
          <a:p>
            <a:r>
              <a:rPr lang="tr-TR" sz="3733" dirty="0" err="1">
                <a:solidFill>
                  <a:srgbClr val="C00000"/>
                </a:solidFill>
              </a:rPr>
              <a:t>Mod</a:t>
            </a:r>
            <a:endParaRPr lang="en-US" sz="3733" dirty="0">
              <a:solidFill>
                <a:srgbClr val="C00000"/>
              </a:solidFill>
            </a:endParaRPr>
          </a:p>
        </p:txBody>
      </p:sp>
      <p:pic>
        <p:nvPicPr>
          <p:cNvPr id="2" name="Picture 1">
            <a:extLst>
              <a:ext uri="{FF2B5EF4-FFF2-40B4-BE49-F238E27FC236}">
                <a16:creationId xmlns:a16="http://schemas.microsoft.com/office/drawing/2014/main" id="{E14AAD05-A4FB-472C-9B28-B84A458B232C}"/>
              </a:ext>
            </a:extLst>
          </p:cNvPr>
          <p:cNvPicPr>
            <a:picLocks noChangeAspect="1"/>
          </p:cNvPicPr>
          <p:nvPr/>
        </p:nvPicPr>
        <p:blipFill>
          <a:blip r:embed="rId3"/>
          <a:stretch>
            <a:fillRect/>
          </a:stretch>
        </p:blipFill>
        <p:spPr>
          <a:xfrm>
            <a:off x="211867" y="1042987"/>
            <a:ext cx="8741097" cy="900113"/>
          </a:xfrm>
          <a:prstGeom prst="rect">
            <a:avLst/>
          </a:prstGeom>
        </p:spPr>
      </p:pic>
      <p:pic>
        <p:nvPicPr>
          <p:cNvPr id="3" name="Picture 2">
            <a:extLst>
              <a:ext uri="{FF2B5EF4-FFF2-40B4-BE49-F238E27FC236}">
                <a16:creationId xmlns:a16="http://schemas.microsoft.com/office/drawing/2014/main" id="{3711A957-9BA1-41E0-B933-226CEEA6D2BC}"/>
              </a:ext>
            </a:extLst>
          </p:cNvPr>
          <p:cNvPicPr>
            <a:picLocks noChangeAspect="1"/>
          </p:cNvPicPr>
          <p:nvPr/>
        </p:nvPicPr>
        <p:blipFill>
          <a:blip r:embed="rId4"/>
          <a:stretch>
            <a:fillRect/>
          </a:stretch>
        </p:blipFill>
        <p:spPr>
          <a:xfrm>
            <a:off x="211867" y="1943100"/>
            <a:ext cx="9054079" cy="1208314"/>
          </a:xfrm>
          <a:prstGeom prst="rect">
            <a:avLst/>
          </a:prstGeom>
        </p:spPr>
      </p:pic>
      <p:pic>
        <p:nvPicPr>
          <p:cNvPr id="4" name="Picture 3">
            <a:extLst>
              <a:ext uri="{FF2B5EF4-FFF2-40B4-BE49-F238E27FC236}">
                <a16:creationId xmlns:a16="http://schemas.microsoft.com/office/drawing/2014/main" id="{95C55830-41AA-450A-A91E-59D8AB9A4E77}"/>
              </a:ext>
            </a:extLst>
          </p:cNvPr>
          <p:cNvPicPr>
            <a:picLocks noChangeAspect="1"/>
          </p:cNvPicPr>
          <p:nvPr/>
        </p:nvPicPr>
        <p:blipFill>
          <a:blip r:embed="rId5"/>
          <a:stretch>
            <a:fillRect/>
          </a:stretch>
        </p:blipFill>
        <p:spPr>
          <a:xfrm>
            <a:off x="211867" y="759607"/>
            <a:ext cx="4441776" cy="5172408"/>
          </a:xfrm>
          <a:prstGeom prst="rect">
            <a:avLst/>
          </a:prstGeom>
        </p:spPr>
      </p:pic>
    </p:spTree>
    <p:extLst>
      <p:ext uri="{BB962C8B-B14F-4D97-AF65-F5344CB8AC3E}">
        <p14:creationId xmlns:p14="http://schemas.microsoft.com/office/powerpoint/2010/main" val="405403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11867" y="288516"/>
            <a:ext cx="11539460" cy="471091"/>
          </a:xfrm>
        </p:spPr>
        <p:txBody>
          <a:bodyPr/>
          <a:lstStyle/>
          <a:p>
            <a:r>
              <a:rPr lang="tr-TR" sz="3733" dirty="0" err="1">
                <a:solidFill>
                  <a:srgbClr val="C00000"/>
                </a:solidFill>
              </a:rPr>
              <a:t>Median</a:t>
            </a:r>
            <a:endParaRPr lang="en-US" sz="3733" dirty="0">
              <a:solidFill>
                <a:srgbClr val="C00000"/>
              </a:solidFill>
            </a:endParaRPr>
          </a:p>
        </p:txBody>
      </p:sp>
      <p:pic>
        <p:nvPicPr>
          <p:cNvPr id="4" name="Picture 3">
            <a:extLst>
              <a:ext uri="{FF2B5EF4-FFF2-40B4-BE49-F238E27FC236}">
                <a16:creationId xmlns:a16="http://schemas.microsoft.com/office/drawing/2014/main" id="{5DA550B5-2FFC-4970-B25F-8DC30ABE9619}"/>
              </a:ext>
            </a:extLst>
          </p:cNvPr>
          <p:cNvPicPr>
            <a:picLocks noChangeAspect="1"/>
          </p:cNvPicPr>
          <p:nvPr/>
        </p:nvPicPr>
        <p:blipFill>
          <a:blip r:embed="rId3"/>
          <a:stretch>
            <a:fillRect/>
          </a:stretch>
        </p:blipFill>
        <p:spPr>
          <a:xfrm>
            <a:off x="211866" y="1050471"/>
            <a:ext cx="10826247" cy="5063890"/>
          </a:xfrm>
          <a:prstGeom prst="rect">
            <a:avLst/>
          </a:prstGeom>
        </p:spPr>
      </p:pic>
    </p:spTree>
    <p:extLst>
      <p:ext uri="{BB962C8B-B14F-4D97-AF65-F5344CB8AC3E}">
        <p14:creationId xmlns:p14="http://schemas.microsoft.com/office/powerpoint/2010/main" val="302449914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11867" y="288516"/>
            <a:ext cx="11539460" cy="471091"/>
          </a:xfrm>
        </p:spPr>
        <p:txBody>
          <a:bodyPr/>
          <a:lstStyle/>
          <a:p>
            <a:r>
              <a:rPr lang="tr-TR" sz="3733" dirty="0" err="1">
                <a:solidFill>
                  <a:srgbClr val="C00000"/>
                </a:solidFill>
              </a:rPr>
              <a:t>Median</a:t>
            </a:r>
            <a:endParaRPr lang="en-US" sz="3733" dirty="0">
              <a:solidFill>
                <a:srgbClr val="C00000"/>
              </a:solidFill>
            </a:endParaRPr>
          </a:p>
        </p:txBody>
      </p:sp>
      <p:pic>
        <p:nvPicPr>
          <p:cNvPr id="2" name="Picture 1">
            <a:extLst>
              <a:ext uri="{FF2B5EF4-FFF2-40B4-BE49-F238E27FC236}">
                <a16:creationId xmlns:a16="http://schemas.microsoft.com/office/drawing/2014/main" id="{9EE3EF77-3AFB-4BB6-9A63-1E484A0AFCC0}"/>
              </a:ext>
            </a:extLst>
          </p:cNvPr>
          <p:cNvPicPr>
            <a:picLocks noChangeAspect="1"/>
          </p:cNvPicPr>
          <p:nvPr/>
        </p:nvPicPr>
        <p:blipFill>
          <a:blip r:embed="rId3"/>
          <a:stretch>
            <a:fillRect/>
          </a:stretch>
        </p:blipFill>
        <p:spPr>
          <a:xfrm>
            <a:off x="211866" y="1062717"/>
            <a:ext cx="10537207" cy="1582511"/>
          </a:xfrm>
          <a:prstGeom prst="rect">
            <a:avLst/>
          </a:prstGeom>
        </p:spPr>
      </p:pic>
      <p:pic>
        <p:nvPicPr>
          <p:cNvPr id="3" name="Picture 2">
            <a:extLst>
              <a:ext uri="{FF2B5EF4-FFF2-40B4-BE49-F238E27FC236}">
                <a16:creationId xmlns:a16="http://schemas.microsoft.com/office/drawing/2014/main" id="{F8A65E7E-3BBC-442D-8E64-0D425AE2EB2D}"/>
              </a:ext>
            </a:extLst>
          </p:cNvPr>
          <p:cNvPicPr>
            <a:picLocks noChangeAspect="1"/>
          </p:cNvPicPr>
          <p:nvPr/>
        </p:nvPicPr>
        <p:blipFill>
          <a:blip r:embed="rId4"/>
          <a:stretch>
            <a:fillRect/>
          </a:stretch>
        </p:blipFill>
        <p:spPr>
          <a:xfrm>
            <a:off x="431345" y="2948338"/>
            <a:ext cx="9409319" cy="2929948"/>
          </a:xfrm>
          <a:prstGeom prst="rect">
            <a:avLst/>
          </a:prstGeom>
        </p:spPr>
      </p:pic>
    </p:spTree>
    <p:extLst>
      <p:ext uri="{BB962C8B-B14F-4D97-AF65-F5344CB8AC3E}">
        <p14:creationId xmlns:p14="http://schemas.microsoft.com/office/powerpoint/2010/main" val="324285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11867" y="288516"/>
            <a:ext cx="11539460" cy="471091"/>
          </a:xfrm>
        </p:spPr>
        <p:txBody>
          <a:bodyPr/>
          <a:lstStyle/>
          <a:p>
            <a:r>
              <a:rPr lang="tr-TR" sz="3733" dirty="0" err="1">
                <a:solidFill>
                  <a:srgbClr val="C00000"/>
                </a:solidFill>
              </a:rPr>
              <a:t>Median</a:t>
            </a:r>
            <a:endParaRPr lang="en-US" sz="3733" dirty="0">
              <a:solidFill>
                <a:srgbClr val="C00000"/>
              </a:solidFill>
            </a:endParaRPr>
          </a:p>
        </p:txBody>
      </p:sp>
      <p:pic>
        <p:nvPicPr>
          <p:cNvPr id="4" name="Picture 3">
            <a:extLst>
              <a:ext uri="{FF2B5EF4-FFF2-40B4-BE49-F238E27FC236}">
                <a16:creationId xmlns:a16="http://schemas.microsoft.com/office/drawing/2014/main" id="{C8265E10-366C-468A-96CC-130CA6BB7F07}"/>
              </a:ext>
            </a:extLst>
          </p:cNvPr>
          <p:cNvPicPr>
            <a:picLocks noChangeAspect="1"/>
          </p:cNvPicPr>
          <p:nvPr/>
        </p:nvPicPr>
        <p:blipFill>
          <a:blip r:embed="rId3"/>
          <a:stretch>
            <a:fillRect/>
          </a:stretch>
        </p:blipFill>
        <p:spPr>
          <a:xfrm>
            <a:off x="211867" y="1017133"/>
            <a:ext cx="11077575" cy="1889353"/>
          </a:xfrm>
          <a:prstGeom prst="rect">
            <a:avLst/>
          </a:prstGeom>
        </p:spPr>
      </p:pic>
      <p:pic>
        <p:nvPicPr>
          <p:cNvPr id="5" name="Picture 4">
            <a:extLst>
              <a:ext uri="{FF2B5EF4-FFF2-40B4-BE49-F238E27FC236}">
                <a16:creationId xmlns:a16="http://schemas.microsoft.com/office/drawing/2014/main" id="{CFA0A648-31D8-473D-B987-F19A2FE3BC60}"/>
              </a:ext>
            </a:extLst>
          </p:cNvPr>
          <p:cNvPicPr>
            <a:picLocks noChangeAspect="1"/>
          </p:cNvPicPr>
          <p:nvPr/>
        </p:nvPicPr>
        <p:blipFill>
          <a:blip r:embed="rId4"/>
          <a:stretch>
            <a:fillRect/>
          </a:stretch>
        </p:blipFill>
        <p:spPr>
          <a:xfrm>
            <a:off x="500062" y="3363005"/>
            <a:ext cx="6189631" cy="2221366"/>
          </a:xfrm>
          <a:prstGeom prst="rect">
            <a:avLst/>
          </a:prstGeom>
        </p:spPr>
      </p:pic>
    </p:spTree>
    <p:extLst>
      <p:ext uri="{BB962C8B-B14F-4D97-AF65-F5344CB8AC3E}">
        <p14:creationId xmlns:p14="http://schemas.microsoft.com/office/powerpoint/2010/main" val="920964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85EB95C-D28B-49B9-96E8-E5077065CF74}"/>
              </a:ext>
            </a:extLst>
          </p:cNvPr>
          <p:cNvSpPr txBox="1">
            <a:spLocks noChangeArrowheads="1"/>
          </p:cNvSpPr>
          <p:nvPr/>
        </p:nvSpPr>
        <p:spPr bwMode="gray">
          <a:xfrm>
            <a:off x="279625" y="328386"/>
            <a:ext cx="9354231"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a:lstStyle>
          <a:p>
            <a:pPr marL="0" marR="0" lvl="0" indent="0" algn="l" defTabSz="731838" rtl="0" eaLnBrk="1" fontAlgn="base" latinLnBrk="0" hangingPunct="1">
              <a:lnSpc>
                <a:spcPct val="100000"/>
              </a:lnSpc>
              <a:spcBef>
                <a:spcPct val="20000"/>
              </a:spcBef>
              <a:spcAft>
                <a:spcPct val="0"/>
              </a:spcAft>
              <a:buClrTx/>
              <a:buSzTx/>
              <a:buFontTx/>
              <a:buNone/>
              <a:tabLst/>
              <a:defRPr/>
            </a:pPr>
            <a:r>
              <a:rPr kumimoji="0" lang="en-US" sz="3200" b="0" i="0" u="none" strike="noStrike" kern="0" cap="none" spc="0" normalizeH="0" baseline="0" noProof="0" dirty="0">
                <a:ln>
                  <a:noFill/>
                </a:ln>
                <a:solidFill>
                  <a:srgbClr val="C00000"/>
                </a:solidFill>
                <a:effectLst/>
                <a:uLnTx/>
                <a:uFillTx/>
                <a:latin typeface="Arial"/>
                <a:ea typeface="Arial Unicode MS"/>
                <a:cs typeface="Arial Unicode MS"/>
              </a:rPr>
              <a:t>When do we use the different types?</a:t>
            </a:r>
            <a:br>
              <a:rPr kumimoji="0" lang="en-US" sz="3200" b="0" i="0" u="none" strike="noStrike" kern="0" cap="none" spc="0" normalizeH="0" baseline="0" noProof="0" dirty="0">
                <a:ln>
                  <a:noFill/>
                </a:ln>
                <a:solidFill>
                  <a:srgbClr val="C00000"/>
                </a:solidFill>
                <a:effectLst/>
                <a:uLnTx/>
                <a:uFillTx/>
                <a:latin typeface="Arial"/>
                <a:ea typeface="Arial Unicode MS"/>
                <a:cs typeface="Arial Unicode MS"/>
              </a:rPr>
            </a:br>
            <a:r>
              <a:rPr kumimoji="0" lang="en-US" sz="2800" b="0" i="1" u="none" strike="noStrike" kern="0" cap="none" spc="0" normalizeH="0" baseline="0" noProof="0" dirty="0">
                <a:ln>
                  <a:noFill/>
                </a:ln>
                <a:solidFill>
                  <a:srgbClr val="C00000"/>
                </a:solidFill>
                <a:effectLst/>
                <a:uLnTx/>
                <a:uFillTx/>
                <a:latin typeface="Arial"/>
                <a:ea typeface="Arial Unicode MS"/>
                <a:cs typeface="Arial Unicode MS"/>
              </a:rPr>
              <a:t>Measures of central tendency across types of data</a:t>
            </a:r>
            <a:endParaRPr kumimoji="0" lang="en-GB" sz="2800" b="0" i="1" u="none" strike="noStrike" kern="0" cap="none" spc="0" normalizeH="0" baseline="0" noProof="0" dirty="0">
              <a:ln>
                <a:noFill/>
              </a:ln>
              <a:solidFill>
                <a:srgbClr val="C00000"/>
              </a:solidFill>
              <a:effectLst/>
              <a:uLnTx/>
              <a:uFillTx/>
              <a:latin typeface="Arial"/>
              <a:ea typeface="Arial Unicode MS"/>
              <a:cs typeface="Arial Unicode MS"/>
            </a:endParaRPr>
          </a:p>
        </p:txBody>
      </p:sp>
      <p:graphicFrame>
        <p:nvGraphicFramePr>
          <p:cNvPr id="9" name="Group 37">
            <a:extLst>
              <a:ext uri="{FF2B5EF4-FFF2-40B4-BE49-F238E27FC236}">
                <a16:creationId xmlns:a16="http://schemas.microsoft.com/office/drawing/2014/main" id="{6B9F636C-1545-448B-B8FF-07BC74427F33}"/>
              </a:ext>
            </a:extLst>
          </p:cNvPr>
          <p:cNvGraphicFramePr>
            <a:graphicFrameLocks noGrp="1"/>
          </p:cNvGraphicFramePr>
          <p:nvPr/>
        </p:nvGraphicFramePr>
        <p:xfrm>
          <a:off x="701675" y="1746250"/>
          <a:ext cx="7848600" cy="4064000"/>
        </p:xfrm>
        <a:graphic>
          <a:graphicData uri="http://schemas.openxmlformats.org/drawingml/2006/table">
            <a:tbl>
              <a:tblPr/>
              <a:tblGrid>
                <a:gridCol w="2279650">
                  <a:extLst>
                    <a:ext uri="{9D8B030D-6E8A-4147-A177-3AD203B41FA5}">
                      <a16:colId xmlns:a16="http://schemas.microsoft.com/office/drawing/2014/main" val="20000"/>
                    </a:ext>
                  </a:extLst>
                </a:gridCol>
                <a:gridCol w="1673225">
                  <a:extLst>
                    <a:ext uri="{9D8B030D-6E8A-4147-A177-3AD203B41FA5}">
                      <a16:colId xmlns:a16="http://schemas.microsoft.com/office/drawing/2014/main" val="20001"/>
                    </a:ext>
                  </a:extLst>
                </a:gridCol>
                <a:gridCol w="1974850">
                  <a:extLst>
                    <a:ext uri="{9D8B030D-6E8A-4147-A177-3AD203B41FA5}">
                      <a16:colId xmlns:a16="http://schemas.microsoft.com/office/drawing/2014/main" val="20002"/>
                    </a:ext>
                  </a:extLst>
                </a:gridCol>
                <a:gridCol w="1920875">
                  <a:extLst>
                    <a:ext uri="{9D8B030D-6E8A-4147-A177-3AD203B41FA5}">
                      <a16:colId xmlns:a16="http://schemas.microsoft.com/office/drawing/2014/main" val="20003"/>
                    </a:ext>
                  </a:extLst>
                </a:gridCol>
              </a:tblGrid>
              <a:tr h="1016000">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1" i="1" u="none" strike="noStrike" cap="none" normalizeH="0" baseline="0">
                          <a:ln>
                            <a:noFill/>
                          </a:ln>
                          <a:solidFill>
                            <a:schemeClr val="tx1"/>
                          </a:solidFill>
                          <a:effectLst/>
                          <a:latin typeface="Arial" charset="0"/>
                          <a:ea typeface="Arial Unicode MS" pitchFamily="34" charset="-128"/>
                          <a:cs typeface="Arial Unicode MS" pitchFamily="34" charset="-128"/>
                        </a:rPr>
                        <a:t>Level of Measurement</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1" i="1" u="none" strike="noStrike" cap="none" normalizeH="0" baseline="0">
                          <a:ln>
                            <a:noFill/>
                          </a:ln>
                          <a:solidFill>
                            <a:schemeClr val="tx1"/>
                          </a:solidFill>
                          <a:effectLst/>
                          <a:latin typeface="Arial" charset="0"/>
                          <a:ea typeface="Arial Unicode MS" pitchFamily="34" charset="-128"/>
                          <a:cs typeface="Arial Unicode MS" pitchFamily="34" charset="-128"/>
                        </a:rPr>
                        <a:t>Mode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1" i="1" u="none" strike="noStrike" cap="none" normalizeH="0" baseline="0">
                          <a:ln>
                            <a:noFill/>
                          </a:ln>
                          <a:solidFill>
                            <a:schemeClr val="tx1"/>
                          </a:solidFill>
                          <a:effectLst/>
                          <a:latin typeface="Arial" charset="0"/>
                          <a:ea typeface="Arial Unicode MS" pitchFamily="34" charset="-128"/>
                          <a:cs typeface="Arial Unicode MS" pitchFamily="34" charset="-128"/>
                        </a:rPr>
                        <a:t>Median</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1" i="1" u="none" strike="noStrike" cap="none" normalizeH="0" baseline="0">
                          <a:ln>
                            <a:noFill/>
                          </a:ln>
                          <a:solidFill>
                            <a:schemeClr val="tx1"/>
                          </a:solidFill>
                          <a:effectLst/>
                          <a:latin typeface="Arial" charset="0"/>
                          <a:ea typeface="Arial Unicode MS" pitchFamily="34" charset="-128"/>
                          <a:cs typeface="Arial Unicode MS" pitchFamily="34" charset="-128"/>
                        </a:rPr>
                        <a:t>Mean</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alpha val="50000"/>
                      </a:srgbClr>
                    </a:solidFill>
                  </a:tcPr>
                </a:tc>
                <a:extLst>
                  <a:ext uri="{0D108BD9-81ED-4DB2-BD59-A6C34878D82A}">
                    <a16:rowId xmlns:a16="http://schemas.microsoft.com/office/drawing/2014/main" val="10000"/>
                  </a:ext>
                </a:extLst>
              </a:tr>
              <a:tr h="1016000">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1" i="0" u="none" strike="noStrike" cap="none" normalizeH="0" baseline="0" dirty="0">
                          <a:ln>
                            <a:noFill/>
                          </a:ln>
                          <a:solidFill>
                            <a:schemeClr val="tx1"/>
                          </a:solidFill>
                          <a:effectLst/>
                          <a:latin typeface="Arial" charset="0"/>
                          <a:ea typeface="Arial Unicode MS" pitchFamily="34" charset="-128"/>
                          <a:cs typeface="Arial Unicode MS" pitchFamily="34" charset="-128"/>
                        </a:rPr>
                        <a:t>Nominal</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0" i="0" u="none" strike="noStrike" cap="none" normalizeH="0" baseline="0">
                          <a:ln>
                            <a:noFill/>
                          </a:ln>
                          <a:solidFill>
                            <a:schemeClr val="tx1"/>
                          </a:solidFill>
                          <a:effectLst/>
                          <a:latin typeface="Arial" charset="0"/>
                          <a:ea typeface="Arial Unicode MS" pitchFamily="34" charset="-128"/>
                          <a:cs typeface="Arial Unicode MS" pitchFamily="34" charset="-128"/>
                          <a:sym typeface="Wingdings" pitchFamily="2" charset="2"/>
                        </a:rPr>
                        <a: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0" i="0" u="none" strike="noStrike" cap="none" normalizeH="0" baseline="0">
                          <a:ln>
                            <a:noFill/>
                          </a:ln>
                          <a:solidFill>
                            <a:schemeClr val="tx1"/>
                          </a:solidFill>
                          <a:effectLst/>
                          <a:latin typeface="Arial" charset="0"/>
                          <a:ea typeface="Arial Unicode MS" pitchFamily="34" charset="-128"/>
                          <a:cs typeface="Arial Unicode MS" pitchFamily="34" charset="-128"/>
                          <a:sym typeface="Webdings" pitchFamily="18" charset="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alpha val="50000"/>
                      </a:scheme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0" i="0" u="none" strike="noStrike" cap="none" normalizeH="0" baseline="0">
                          <a:ln>
                            <a:noFill/>
                          </a:ln>
                          <a:solidFill>
                            <a:schemeClr val="tx1"/>
                          </a:solidFill>
                          <a:effectLst/>
                          <a:latin typeface="Arial" charset="0"/>
                          <a:ea typeface="Arial Unicode MS" pitchFamily="34" charset="-128"/>
                          <a:cs typeface="Arial Unicode MS" pitchFamily="34" charset="-128"/>
                          <a:sym typeface="Webdings" pitchFamily="18" charset="2"/>
                        </a:rPr>
                        <a: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alpha val="50000"/>
                      </a:schemeClr>
                    </a:solidFill>
                  </a:tcPr>
                </a:tc>
                <a:extLst>
                  <a:ext uri="{0D108BD9-81ED-4DB2-BD59-A6C34878D82A}">
                    <a16:rowId xmlns:a16="http://schemas.microsoft.com/office/drawing/2014/main" val="10001"/>
                  </a:ext>
                </a:extLst>
              </a:tr>
              <a:tr h="1016000">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1" i="0" u="none" strike="noStrike" cap="none" normalizeH="0" baseline="0">
                          <a:ln>
                            <a:noFill/>
                          </a:ln>
                          <a:solidFill>
                            <a:schemeClr val="tx1"/>
                          </a:solidFill>
                          <a:effectLst/>
                          <a:latin typeface="Arial" charset="0"/>
                          <a:ea typeface="Arial Unicode MS" pitchFamily="34" charset="-128"/>
                          <a:cs typeface="Arial Unicode MS" pitchFamily="34" charset="-128"/>
                        </a:rPr>
                        <a:t>Ordinal</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0" i="0" u="none" strike="noStrike" cap="none" normalizeH="0" baseline="0">
                          <a:ln>
                            <a:noFill/>
                          </a:ln>
                          <a:solidFill>
                            <a:schemeClr val="tx1"/>
                          </a:solidFill>
                          <a:effectLst/>
                          <a:latin typeface="Arial" charset="0"/>
                          <a:ea typeface="Arial Unicode MS" pitchFamily="34" charset="-128"/>
                          <a:cs typeface="Arial Unicode MS" pitchFamily="34" charset="-128"/>
                          <a:sym typeface="Wingdings" pitchFamily="2" charset="2"/>
                        </a:rPr>
                        <a: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0" i="0" u="none" strike="noStrike" cap="none" normalizeH="0" baseline="0">
                          <a:ln>
                            <a:noFill/>
                          </a:ln>
                          <a:solidFill>
                            <a:schemeClr val="tx1"/>
                          </a:solidFill>
                          <a:effectLst/>
                          <a:latin typeface="Arial" charset="0"/>
                          <a:ea typeface="Arial Unicode MS" pitchFamily="34" charset="-128"/>
                          <a:cs typeface="Arial Unicode MS" pitchFamily="34" charset="-128"/>
                          <a:sym typeface="Wingdings" pitchFamily="2" charset="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1" i="0" u="none" strike="noStrike" cap="none" normalizeH="0" baseline="0">
                          <a:ln>
                            <a:noFill/>
                          </a:ln>
                          <a:solidFill>
                            <a:schemeClr val="tx1"/>
                          </a:solidFill>
                          <a:effectLst/>
                          <a:latin typeface="Arial" charset="0"/>
                          <a:ea typeface="Arial Unicode MS" pitchFamily="34" charset="-128"/>
                          <a:cs typeface="Arial Unicode MS" pitchFamily="34" charset="-128"/>
                          <a:sym typeface="Webdings" pitchFamily="18" charset="2"/>
                        </a:rPr>
                        <a: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alpha val="50000"/>
                      </a:srgbClr>
                    </a:solidFill>
                  </a:tcPr>
                </a:tc>
                <a:extLst>
                  <a:ext uri="{0D108BD9-81ED-4DB2-BD59-A6C34878D82A}">
                    <a16:rowId xmlns:a16="http://schemas.microsoft.com/office/drawing/2014/main" val="10002"/>
                  </a:ext>
                </a:extLst>
              </a:tr>
              <a:tr h="1016000">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1" i="0" u="none" strike="noStrike" cap="none" normalizeH="0" baseline="0">
                          <a:ln>
                            <a:noFill/>
                          </a:ln>
                          <a:solidFill>
                            <a:schemeClr val="tx1"/>
                          </a:solidFill>
                          <a:effectLst/>
                          <a:latin typeface="Arial" charset="0"/>
                          <a:ea typeface="Arial Unicode MS" pitchFamily="34" charset="-128"/>
                          <a:cs typeface="Arial Unicode MS" pitchFamily="34" charset="-128"/>
                        </a:rPr>
                        <a:t>Scale</a:t>
                      </a:r>
                    </a:p>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1" i="0" u="none" strike="noStrike" cap="none" normalizeH="0" baseline="0">
                          <a:ln>
                            <a:noFill/>
                          </a:ln>
                          <a:solidFill>
                            <a:schemeClr val="tx1"/>
                          </a:solidFill>
                          <a:effectLst/>
                          <a:latin typeface="Arial" charset="0"/>
                          <a:ea typeface="Arial Unicode MS" pitchFamily="34" charset="-128"/>
                          <a:cs typeface="Arial Unicode MS" pitchFamily="34" charset="-128"/>
                        </a:rPr>
                        <a:t>(interval &amp; ratio)</a:t>
                      </a:r>
                    </a:p>
                  </a:txBody>
                  <a:tcPr marL="90000" marR="90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0" i="0" u="none" strike="noStrike" cap="none" normalizeH="0" baseline="0">
                          <a:ln>
                            <a:noFill/>
                          </a:ln>
                          <a:solidFill>
                            <a:schemeClr val="tx1"/>
                          </a:solidFill>
                          <a:effectLst/>
                          <a:latin typeface="Arial" charset="0"/>
                          <a:ea typeface="Arial Unicode MS" pitchFamily="34" charset="-128"/>
                          <a:cs typeface="Arial Unicode MS" pitchFamily="34" charset="-128"/>
                          <a:sym typeface="Wingdings" pitchFamily="2" charset="2"/>
                        </a:rPr>
                        <a: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0" i="0" u="none" strike="noStrike" cap="none" normalizeH="0" baseline="0">
                          <a:ln>
                            <a:noFill/>
                          </a:ln>
                          <a:solidFill>
                            <a:schemeClr val="tx1"/>
                          </a:solidFill>
                          <a:effectLst/>
                          <a:latin typeface="Arial" charset="0"/>
                          <a:ea typeface="Arial Unicode MS" pitchFamily="34" charset="-128"/>
                          <a:cs typeface="Arial Unicode MS" pitchFamily="34" charset="-128"/>
                          <a:sym typeface="Wingdings" pitchFamily="2" charset="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alpha val="50000"/>
                      </a:srgbClr>
                    </a:solidFill>
                  </a:tcPr>
                </a:tc>
                <a:tc>
                  <a:txBody>
                    <a:bodyPr/>
                    <a:lstStyle/>
                    <a:p>
                      <a:pPr marL="0" marR="0" lvl="0" indent="0" algn="ctr" defTabSz="914400" rtl="0" eaLnBrk="1" fontAlgn="base" latinLnBrk="0" hangingPunct="1">
                        <a:lnSpc>
                          <a:spcPct val="100000"/>
                        </a:lnSpc>
                        <a:spcBef>
                          <a:spcPct val="0"/>
                        </a:spcBef>
                        <a:spcAft>
                          <a:spcPct val="20000"/>
                        </a:spcAft>
                        <a:buClr>
                          <a:srgbClr val="FF8923"/>
                        </a:buClr>
                        <a:buSzTx/>
                        <a:buFontTx/>
                        <a:buNone/>
                        <a:tabLst/>
                      </a:pPr>
                      <a:r>
                        <a:rPr kumimoji="0" lang="en-GB" sz="2000" b="0" i="0" u="none" strike="noStrike" cap="none" normalizeH="0" baseline="0" dirty="0">
                          <a:ln>
                            <a:noFill/>
                          </a:ln>
                          <a:solidFill>
                            <a:schemeClr val="tx1"/>
                          </a:solidFill>
                          <a:effectLst/>
                          <a:latin typeface="Arial" charset="0"/>
                          <a:ea typeface="Arial Unicode MS" pitchFamily="34" charset="-128"/>
                          <a:cs typeface="Arial Unicode MS" pitchFamily="34" charset="-128"/>
                          <a:sym typeface="Wingdings" pitchFamily="2" charset="2"/>
                        </a:rPr>
                        <a: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alpha val="5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1656629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85EB95C-D28B-49B9-96E8-E5077065CF74}"/>
              </a:ext>
            </a:extLst>
          </p:cNvPr>
          <p:cNvSpPr txBox="1">
            <a:spLocks noChangeArrowheads="1"/>
          </p:cNvSpPr>
          <p:nvPr/>
        </p:nvSpPr>
        <p:spPr bwMode="gray">
          <a:xfrm>
            <a:off x="279625" y="328386"/>
            <a:ext cx="9354231"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a:lstStyle>
          <a:p>
            <a:pPr marL="0" marR="0" lvl="0" indent="0" algn="l" defTabSz="731838" rtl="0" eaLnBrk="1" fontAlgn="base" latinLnBrk="0" hangingPunct="1">
              <a:lnSpc>
                <a:spcPct val="100000"/>
              </a:lnSpc>
              <a:spcBef>
                <a:spcPct val="20000"/>
              </a:spcBef>
              <a:spcAft>
                <a:spcPct val="0"/>
              </a:spcAft>
              <a:buClrTx/>
              <a:buSzTx/>
              <a:buFontTx/>
              <a:buNone/>
              <a:tabLst/>
              <a:defRPr/>
            </a:pPr>
            <a:r>
              <a:rPr kumimoji="0" lang="en-US" sz="3200" b="0" i="0" u="none" strike="noStrike" kern="0" cap="none" spc="0" normalizeH="0" baseline="0" noProof="0" dirty="0">
                <a:ln>
                  <a:noFill/>
                </a:ln>
                <a:solidFill>
                  <a:srgbClr val="C00000"/>
                </a:solidFill>
                <a:effectLst/>
                <a:uLnTx/>
                <a:uFillTx/>
                <a:latin typeface="Arial"/>
                <a:ea typeface="Arial Unicode MS"/>
                <a:cs typeface="Arial Unicode MS"/>
              </a:rPr>
              <a:t>When do we use the different types?</a:t>
            </a:r>
            <a:br>
              <a:rPr kumimoji="0" lang="en-US" sz="3200" b="0" i="0" u="none" strike="noStrike" kern="0" cap="none" spc="0" normalizeH="0" baseline="0" noProof="0" dirty="0">
                <a:ln>
                  <a:noFill/>
                </a:ln>
                <a:solidFill>
                  <a:srgbClr val="C00000"/>
                </a:solidFill>
                <a:effectLst/>
                <a:uLnTx/>
                <a:uFillTx/>
                <a:latin typeface="Arial"/>
                <a:ea typeface="Arial Unicode MS"/>
                <a:cs typeface="Arial Unicode MS"/>
              </a:rPr>
            </a:br>
            <a:r>
              <a:rPr kumimoji="0" lang="en-US" sz="2800" b="0" i="1" u="none" strike="noStrike" kern="0" cap="none" spc="0" normalizeH="0" baseline="0" noProof="0" dirty="0">
                <a:ln>
                  <a:noFill/>
                </a:ln>
                <a:solidFill>
                  <a:srgbClr val="C00000"/>
                </a:solidFill>
                <a:effectLst/>
                <a:uLnTx/>
                <a:uFillTx/>
                <a:latin typeface="Arial"/>
                <a:ea typeface="Arial Unicode MS"/>
                <a:cs typeface="Arial Unicode MS"/>
              </a:rPr>
              <a:t>Measures of central tendency across types of data</a:t>
            </a:r>
            <a:endParaRPr kumimoji="0" lang="en-GB" sz="2800" b="0" i="1" u="none" strike="noStrike" kern="0" cap="none" spc="0" normalizeH="0" baseline="0" noProof="0" dirty="0">
              <a:ln>
                <a:noFill/>
              </a:ln>
              <a:solidFill>
                <a:srgbClr val="C00000"/>
              </a:solidFill>
              <a:effectLst/>
              <a:uLnTx/>
              <a:uFillTx/>
              <a:latin typeface="Arial"/>
              <a:ea typeface="Arial Unicode MS"/>
              <a:cs typeface="Arial Unicode MS"/>
            </a:endParaRPr>
          </a:p>
        </p:txBody>
      </p:sp>
      <p:pic>
        <p:nvPicPr>
          <p:cNvPr id="5" name="Content Placeholder 3">
            <a:extLst>
              <a:ext uri="{FF2B5EF4-FFF2-40B4-BE49-F238E27FC236}">
                <a16:creationId xmlns:a16="http://schemas.microsoft.com/office/drawing/2014/main" id="{982EA933-8C94-49DC-9CDA-85DB0595BA4F}"/>
              </a:ext>
            </a:extLst>
          </p:cNvPr>
          <p:cNvPicPr>
            <a:picLocks noChangeAspect="1"/>
          </p:cNvPicPr>
          <p:nvPr/>
        </p:nvPicPr>
        <p:blipFill>
          <a:blip r:embed="rId3"/>
          <a:srcRect l="-8766" r="-8766"/>
          <a:stretch>
            <a:fillRect/>
          </a:stretch>
        </p:blipFill>
        <p:spPr>
          <a:xfrm>
            <a:off x="609600" y="1752600"/>
            <a:ext cx="8229600" cy="4525963"/>
          </a:xfrm>
          <a:prstGeom prst="rect">
            <a:avLst/>
          </a:prstGeom>
        </p:spPr>
      </p:pic>
    </p:spTree>
    <p:extLst>
      <p:ext uri="{BB962C8B-B14F-4D97-AF65-F5344CB8AC3E}">
        <p14:creationId xmlns:p14="http://schemas.microsoft.com/office/powerpoint/2010/main" val="423017364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410238"/>
            <a:ext cx="11539460" cy="504754"/>
          </a:xfrm>
        </p:spPr>
        <p:txBody>
          <a:bodyPr/>
          <a:lstStyle/>
          <a:p>
            <a:r>
              <a:rPr lang="en-GB" sz="4000" dirty="0">
                <a:solidFill>
                  <a:srgbClr val="C00000"/>
                </a:solidFill>
              </a:rPr>
              <a:t>An important note before we start. . . .</a:t>
            </a:r>
            <a:endParaRPr lang="en-US" sz="3733" dirty="0">
              <a:solidFill>
                <a:srgbClr val="C00000"/>
              </a:solidFill>
            </a:endParaRPr>
          </a:p>
        </p:txBody>
      </p:sp>
      <p:sp>
        <p:nvSpPr>
          <p:cNvPr id="3" name="Rectangle 3">
            <a:extLst>
              <a:ext uri="{FF2B5EF4-FFF2-40B4-BE49-F238E27FC236}">
                <a16:creationId xmlns:a16="http://schemas.microsoft.com/office/drawing/2014/main" id="{76B16B16-21D1-40AB-B169-8A826BB1315D}"/>
              </a:ext>
            </a:extLst>
          </p:cNvPr>
          <p:cNvSpPr>
            <a:spLocks noChangeArrowheads="1"/>
          </p:cNvSpPr>
          <p:nvPr/>
        </p:nvSpPr>
        <p:spPr bwMode="auto">
          <a:xfrm>
            <a:off x="241012" y="1022435"/>
            <a:ext cx="10819348" cy="4886325"/>
          </a:xfrm>
          <a:prstGeom prst="rect">
            <a:avLst/>
          </a:prstGeom>
          <a:noFill/>
          <a:ln w="9525">
            <a:noFill/>
            <a:miter lim="800000"/>
            <a:headEnd/>
            <a:tailEnd/>
          </a:ln>
        </p:spPr>
        <p:txBody>
          <a:bodyPr lIns="0" tIns="0" rIns="0" bIns="0"/>
          <a:lstStyle/>
          <a:p>
            <a:pPr marL="241300" indent="-241300" algn="l" defTabSz="731838" eaLnBrk="0" hangingPunct="0">
              <a:spcAft>
                <a:spcPct val="20000"/>
              </a:spcAft>
              <a:buClr>
                <a:srgbClr val="FF8923"/>
              </a:buClr>
              <a:buFontTx/>
              <a:buChar char="•"/>
              <a:tabLst>
                <a:tab pos="1795463" algn="l"/>
              </a:tabLst>
            </a:pPr>
            <a:r>
              <a:rPr lang="en-GB" sz="2800" dirty="0">
                <a:solidFill>
                  <a:srgbClr val="004E69"/>
                </a:solidFill>
              </a:rPr>
              <a:t>Statistics is not a form of magic. It can not turn awful data into shining results. </a:t>
            </a:r>
            <a:r>
              <a:rPr lang="en-GB" sz="2800" i="1" dirty="0">
                <a:solidFill>
                  <a:srgbClr val="004E69"/>
                </a:solidFill>
              </a:rPr>
              <a:t>(“You feed rubbish in, you get rubbish out”)</a:t>
            </a:r>
          </a:p>
          <a:p>
            <a:pPr marL="241300" indent="-241300" algn="l" defTabSz="731838" eaLnBrk="0" hangingPunct="0">
              <a:spcAft>
                <a:spcPct val="20000"/>
              </a:spcAft>
              <a:buClr>
                <a:srgbClr val="FF8923"/>
              </a:buClr>
              <a:buFont typeface="Arial" charset="0"/>
              <a:buChar char="•"/>
              <a:tabLst>
                <a:tab pos="1795463" algn="l"/>
              </a:tabLst>
            </a:pPr>
            <a:endParaRPr lang="en-GB" sz="1600" dirty="0">
              <a:solidFill>
                <a:srgbClr val="004E69"/>
              </a:solidFill>
            </a:endParaRPr>
          </a:p>
          <a:p>
            <a:pPr marL="698500" lvl="1" indent="-241300" algn="l" defTabSz="731838" eaLnBrk="0" hangingPunct="0">
              <a:spcAft>
                <a:spcPct val="20000"/>
              </a:spcAft>
              <a:buClr>
                <a:srgbClr val="FF8923"/>
              </a:buClr>
              <a:buFont typeface="Arial" charset="0"/>
              <a:buChar char="•"/>
              <a:tabLst>
                <a:tab pos="1795463" algn="l"/>
              </a:tabLst>
            </a:pPr>
            <a:r>
              <a:rPr lang="en-GB" sz="2400" dirty="0">
                <a:solidFill>
                  <a:srgbClr val="004E69"/>
                </a:solidFill>
              </a:rPr>
              <a:t>It is important to think about results you want before collecting them, and not rely on stats to get you out of a hole later</a:t>
            </a:r>
          </a:p>
          <a:p>
            <a:pPr marL="241300" indent="-241300" algn="l" defTabSz="731838" eaLnBrk="0" hangingPunct="0">
              <a:spcAft>
                <a:spcPct val="20000"/>
              </a:spcAft>
              <a:buClr>
                <a:srgbClr val="FF8923"/>
              </a:buClr>
              <a:buFontTx/>
              <a:buChar char="•"/>
              <a:tabLst>
                <a:tab pos="1795463" algn="l"/>
              </a:tabLst>
            </a:pPr>
            <a:endParaRPr lang="en-GB" sz="2800" dirty="0">
              <a:solidFill>
                <a:srgbClr val="004E69"/>
              </a:solidFill>
            </a:endParaRPr>
          </a:p>
          <a:p>
            <a:pPr marL="241300" indent="-241300" algn="l" defTabSz="731838" eaLnBrk="0" hangingPunct="0">
              <a:spcAft>
                <a:spcPct val="20000"/>
              </a:spcAft>
              <a:buClr>
                <a:srgbClr val="FF8923"/>
              </a:buClr>
              <a:buFontTx/>
              <a:buChar char="•"/>
              <a:tabLst>
                <a:tab pos="1795463" algn="l"/>
              </a:tabLst>
            </a:pPr>
            <a:r>
              <a:rPr lang="en-GB" sz="2800" dirty="0">
                <a:solidFill>
                  <a:srgbClr val="004E69"/>
                </a:solidFill>
              </a:rPr>
              <a:t>Statistical techniques, if worked hard enough, can be abused to show pretty much anything you like</a:t>
            </a:r>
            <a:endParaRPr lang="tr-TR" sz="2800" dirty="0">
              <a:solidFill>
                <a:srgbClr val="004E69"/>
              </a:solidFill>
            </a:endParaRPr>
          </a:p>
          <a:p>
            <a:pPr marL="241300" indent="-241300" algn="l" defTabSz="731838" eaLnBrk="0" hangingPunct="0">
              <a:spcAft>
                <a:spcPct val="20000"/>
              </a:spcAft>
              <a:buClr>
                <a:srgbClr val="FF8923"/>
              </a:buClr>
              <a:buFontTx/>
              <a:buChar char="•"/>
              <a:tabLst>
                <a:tab pos="1795463" algn="l"/>
              </a:tabLst>
            </a:pPr>
            <a:endParaRPr lang="en-GB" sz="900" i="1" dirty="0">
              <a:solidFill>
                <a:srgbClr val="004E69"/>
              </a:solidFill>
            </a:endParaRPr>
          </a:p>
          <a:p>
            <a:pPr marL="698500" lvl="1" indent="-241300" algn="l" defTabSz="731838" eaLnBrk="0" hangingPunct="0">
              <a:spcAft>
                <a:spcPct val="20000"/>
              </a:spcAft>
              <a:buClr>
                <a:srgbClr val="FF8923"/>
              </a:buClr>
              <a:buFontTx/>
              <a:buChar char="•"/>
              <a:tabLst>
                <a:tab pos="1795463" algn="l"/>
              </a:tabLst>
            </a:pPr>
            <a:endParaRPr lang="en-GB" sz="1050" i="1" dirty="0">
              <a:solidFill>
                <a:srgbClr val="004E69"/>
              </a:solidFill>
            </a:endParaRPr>
          </a:p>
          <a:p>
            <a:pPr marL="698500" lvl="1" indent="-241300" algn="l" defTabSz="731838" eaLnBrk="0" hangingPunct="0">
              <a:spcAft>
                <a:spcPct val="20000"/>
              </a:spcAft>
              <a:buClr>
                <a:srgbClr val="FF8923"/>
              </a:buClr>
              <a:buFontTx/>
              <a:buChar char="•"/>
              <a:tabLst>
                <a:tab pos="1795463" algn="l"/>
              </a:tabLst>
            </a:pPr>
            <a:r>
              <a:rPr lang="en-GB" sz="2400" i="1" dirty="0">
                <a:solidFill>
                  <a:srgbClr val="004E69"/>
                </a:solidFill>
              </a:rPr>
              <a:t>Experts on torture have pointed out that information you get from inflicting pain doesn't tend to be particularly reliable. This is something also applicable to statistics. . .</a:t>
            </a:r>
          </a:p>
        </p:txBody>
      </p:sp>
    </p:spTree>
    <p:extLst>
      <p:ext uri="{BB962C8B-B14F-4D97-AF65-F5344CB8AC3E}">
        <p14:creationId xmlns:p14="http://schemas.microsoft.com/office/powerpoint/2010/main" val="284978957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85EB95C-D28B-49B9-96E8-E5077065CF74}"/>
              </a:ext>
            </a:extLst>
          </p:cNvPr>
          <p:cNvSpPr txBox="1">
            <a:spLocks noChangeArrowheads="1"/>
          </p:cNvSpPr>
          <p:nvPr/>
        </p:nvSpPr>
        <p:spPr bwMode="gray">
          <a:xfrm>
            <a:off x="279625" y="328386"/>
            <a:ext cx="9354231" cy="7715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731838" rtl="0" eaLnBrk="0" fontAlgn="base" hangingPunct="0">
              <a:spcBef>
                <a:spcPct val="20000"/>
              </a:spcBef>
              <a:spcAft>
                <a:spcPct val="0"/>
              </a:spcAft>
              <a:defRPr>
                <a:solidFill>
                  <a:schemeClr val="tx2"/>
                </a:solidFill>
                <a:latin typeface="+mj-lt"/>
                <a:ea typeface="+mj-ea"/>
                <a:cs typeface="+mj-cs"/>
              </a:defRPr>
            </a:lvl1pPr>
            <a:lvl2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2pPr>
            <a:lvl3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3pPr>
            <a:lvl4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4pPr>
            <a:lvl5pPr algn="l" defTabSz="731838" rtl="0" eaLnBrk="0" fontAlgn="base" hangingPunct="0">
              <a:spcBef>
                <a:spcPct val="20000"/>
              </a:spcBef>
              <a:spcAft>
                <a:spcPct val="0"/>
              </a:spcAft>
              <a:defRPr>
                <a:solidFill>
                  <a:schemeClr val="tx2"/>
                </a:solidFill>
                <a:latin typeface="Arial" charset="0"/>
                <a:ea typeface="Arial Unicode MS" pitchFamily="34" charset="-128"/>
                <a:cs typeface="Arial Unicode MS" pitchFamily="34" charset="-128"/>
              </a:defRPr>
            </a:lvl5pPr>
            <a:lvl6pPr marL="4572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6pPr>
            <a:lvl7pPr marL="9144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7pPr>
            <a:lvl8pPr marL="13716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8pPr>
            <a:lvl9pPr marL="1828800" algn="l" defTabSz="731838" rtl="0" fontAlgn="base">
              <a:spcBef>
                <a:spcPct val="20000"/>
              </a:spcBef>
              <a:spcAft>
                <a:spcPct val="0"/>
              </a:spcAft>
              <a:defRPr>
                <a:solidFill>
                  <a:schemeClr val="tx2"/>
                </a:solidFill>
                <a:latin typeface="Arial" charset="0"/>
                <a:ea typeface="Arial Unicode MS" pitchFamily="34" charset="-128"/>
                <a:cs typeface="Arial Unicode MS" pitchFamily="34" charset="-128"/>
              </a:defRPr>
            </a:lvl9pPr>
          </a:lstStyle>
          <a:p>
            <a:pPr marL="0" marR="0" lvl="0" indent="0" algn="l" defTabSz="731838" rtl="0" eaLnBrk="1" fontAlgn="base" latinLnBrk="0" hangingPunct="1">
              <a:lnSpc>
                <a:spcPct val="100000"/>
              </a:lnSpc>
              <a:spcBef>
                <a:spcPct val="20000"/>
              </a:spcBef>
              <a:spcAft>
                <a:spcPct val="0"/>
              </a:spcAft>
              <a:buClrTx/>
              <a:buSzTx/>
              <a:buFontTx/>
              <a:buNone/>
              <a:tabLst/>
              <a:defRPr/>
            </a:pPr>
            <a:r>
              <a:rPr kumimoji="0" lang="tr-TR" sz="3200" b="0" i="0" u="none" strike="noStrike" kern="0" cap="none" spc="0" normalizeH="0" baseline="0" noProof="0" dirty="0" err="1">
                <a:ln>
                  <a:noFill/>
                </a:ln>
                <a:solidFill>
                  <a:srgbClr val="C00000"/>
                </a:solidFill>
                <a:effectLst/>
                <a:uLnTx/>
                <a:uFillTx/>
                <a:latin typeface="Arial"/>
                <a:ea typeface="Arial Unicode MS"/>
                <a:cs typeface="Arial Unicode MS"/>
              </a:rPr>
              <a:t>Geometric</a:t>
            </a:r>
            <a:r>
              <a:rPr kumimoji="0" lang="tr-TR" sz="3200" b="0" i="0" u="none" strike="noStrike" kern="0" cap="none" spc="0" normalizeH="0" baseline="0" noProof="0" dirty="0">
                <a:ln>
                  <a:noFill/>
                </a:ln>
                <a:solidFill>
                  <a:srgbClr val="C00000"/>
                </a:solidFill>
                <a:effectLst/>
                <a:uLnTx/>
                <a:uFillTx/>
                <a:latin typeface="Arial"/>
                <a:ea typeface="Arial Unicode MS"/>
                <a:cs typeface="Arial Unicode MS"/>
              </a:rPr>
              <a:t> </a:t>
            </a:r>
            <a:r>
              <a:rPr kumimoji="0" lang="tr-TR" sz="3200" b="0" i="0" u="none" strike="noStrike" kern="0" cap="none" spc="0" normalizeH="0" baseline="0" noProof="0" dirty="0" err="1">
                <a:ln>
                  <a:noFill/>
                </a:ln>
                <a:solidFill>
                  <a:srgbClr val="C00000"/>
                </a:solidFill>
                <a:effectLst/>
                <a:uLnTx/>
                <a:uFillTx/>
                <a:latin typeface="Arial"/>
                <a:ea typeface="Arial Unicode MS"/>
                <a:cs typeface="Arial Unicode MS"/>
              </a:rPr>
              <a:t>Mean</a:t>
            </a:r>
            <a:endParaRPr kumimoji="0" lang="en-GB" sz="2800" b="0" i="1" u="none" strike="noStrike" kern="0" cap="none" spc="0" normalizeH="0" baseline="0" noProof="0" dirty="0">
              <a:ln>
                <a:noFill/>
              </a:ln>
              <a:solidFill>
                <a:srgbClr val="C00000"/>
              </a:solidFill>
              <a:effectLst/>
              <a:uLnTx/>
              <a:uFillTx/>
              <a:latin typeface="Arial"/>
              <a:ea typeface="Arial Unicode MS"/>
              <a:cs typeface="Arial Unicode MS"/>
            </a:endParaRPr>
          </a:p>
        </p:txBody>
      </p:sp>
      <p:pic>
        <p:nvPicPr>
          <p:cNvPr id="3" name="Picture 2">
            <a:extLst>
              <a:ext uri="{FF2B5EF4-FFF2-40B4-BE49-F238E27FC236}">
                <a16:creationId xmlns:a16="http://schemas.microsoft.com/office/drawing/2014/main" id="{17D66191-AC86-4199-AD47-13848718834C}"/>
              </a:ext>
            </a:extLst>
          </p:cNvPr>
          <p:cNvPicPr>
            <a:picLocks noChangeAspect="1"/>
          </p:cNvPicPr>
          <p:nvPr/>
        </p:nvPicPr>
        <p:blipFill>
          <a:blip r:embed="rId3"/>
          <a:stretch>
            <a:fillRect/>
          </a:stretch>
        </p:blipFill>
        <p:spPr>
          <a:xfrm>
            <a:off x="681038" y="1099912"/>
            <a:ext cx="5329238" cy="3234124"/>
          </a:xfrm>
          <a:prstGeom prst="rect">
            <a:avLst/>
          </a:prstGeom>
        </p:spPr>
      </p:pic>
      <p:pic>
        <p:nvPicPr>
          <p:cNvPr id="6" name="Picture 5">
            <a:extLst>
              <a:ext uri="{FF2B5EF4-FFF2-40B4-BE49-F238E27FC236}">
                <a16:creationId xmlns:a16="http://schemas.microsoft.com/office/drawing/2014/main" id="{8FF91153-A712-403E-88F5-018BA21FD657}"/>
              </a:ext>
            </a:extLst>
          </p:cNvPr>
          <p:cNvPicPr>
            <a:picLocks noChangeAspect="1"/>
          </p:cNvPicPr>
          <p:nvPr/>
        </p:nvPicPr>
        <p:blipFill>
          <a:blip r:embed="rId4"/>
          <a:stretch>
            <a:fillRect/>
          </a:stretch>
        </p:blipFill>
        <p:spPr>
          <a:xfrm>
            <a:off x="6411689" y="1111542"/>
            <a:ext cx="5324476" cy="3222494"/>
          </a:xfrm>
          <a:prstGeom prst="rect">
            <a:avLst/>
          </a:prstGeom>
        </p:spPr>
      </p:pic>
    </p:spTree>
    <p:extLst>
      <p:ext uri="{BB962C8B-B14F-4D97-AF65-F5344CB8AC3E}">
        <p14:creationId xmlns:p14="http://schemas.microsoft.com/office/powerpoint/2010/main" val="395433126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51</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578510" y="3361424"/>
            <a:ext cx="5762613" cy="1229696"/>
          </a:xfrm>
          <a:prstGeom prst="rect">
            <a:avLst/>
          </a:prstGeom>
          <a:noFill/>
        </p:spPr>
        <p:txBody>
          <a:bodyPr wrap="square" lIns="0" tIns="0" rIns="0" bIns="0" rtlCol="0" anchor="t" anchorCtr="0">
            <a:spAutoFit/>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FFFFFF"/>
                </a:solidFill>
                <a:effectLst/>
                <a:uLnTx/>
                <a:uFillTx/>
                <a:latin typeface="Calibri"/>
                <a:ea typeface="+mn-ea"/>
                <a:cs typeface="+mn-cs"/>
              </a:rPr>
              <a:t>2. Descriptive Statistics</a:t>
            </a:r>
            <a:endParaRPr kumimoji="0" lang="tr-TR" sz="4000" b="1" i="0" u="none" strike="noStrike" kern="1200" cap="none" spc="0" normalizeH="0" baseline="0" noProof="0" dirty="0">
              <a:ln>
                <a:noFill/>
              </a:ln>
              <a:solidFill>
                <a:srgbClr val="FFFFFF"/>
              </a:solidFill>
              <a:effectLst/>
              <a:uLnTx/>
              <a:uFillTx/>
              <a:latin typeface="Calibri"/>
              <a:ea typeface="+mn-ea"/>
              <a:cs typeface="+mn-cs"/>
            </a:endParaRPr>
          </a:p>
          <a:p>
            <a:pPr lvl="0" defTabSz="829361"/>
            <a:r>
              <a:rPr lang="en-GB" sz="3991" kern="0" dirty="0">
                <a:solidFill>
                  <a:srgbClr val="FFFFFF"/>
                </a:solidFill>
              </a:rPr>
              <a:t>Bell-shaped Curves</a:t>
            </a:r>
            <a:endParaRPr kumimoji="0" lang="en-GB" sz="3991" b="0" i="0" u="none" strike="noStrike" kern="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7064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ChangeArrowheads="1"/>
          </p:cNvSpPr>
          <p:nvPr/>
        </p:nvSpPr>
        <p:spPr bwMode="gray">
          <a:xfrm>
            <a:off x="2081213" y="381001"/>
            <a:ext cx="7531100" cy="492125"/>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Exercise: </a:t>
            </a:r>
          </a:p>
          <a:p>
            <a:pPr defTabSz="731838" fontAlgn="base">
              <a:lnSpc>
                <a:spcPct val="50000"/>
              </a:lnSpc>
              <a:spcBef>
                <a:spcPct val="20000"/>
              </a:spcBef>
              <a:spcAft>
                <a:spcPct val="0"/>
              </a:spcAft>
            </a:pPr>
            <a:r>
              <a:rPr lang="en-US" sz="2800">
                <a:solidFill>
                  <a:srgbClr val="FF3300"/>
                </a:solidFill>
                <a:latin typeface="Arial" charset="0"/>
                <a:ea typeface="Arial Unicode MS" pitchFamily="34" charset="-128"/>
                <a:cs typeface="Arial Unicode MS" pitchFamily="34" charset="-128"/>
              </a:rPr>
              <a:t>How long does it take you to get to work?</a:t>
            </a:r>
          </a:p>
        </p:txBody>
      </p:sp>
      <p:sp>
        <p:nvSpPr>
          <p:cNvPr id="67587" name="Rectangle 2"/>
          <p:cNvSpPr>
            <a:spLocks noChangeArrowheads="1"/>
          </p:cNvSpPr>
          <p:nvPr/>
        </p:nvSpPr>
        <p:spPr bwMode="auto">
          <a:xfrm>
            <a:off x="2017713" y="3463926"/>
            <a:ext cx="8159750" cy="1916113"/>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pPr>
            <a:endParaRPr lang="en-GB" sz="2000">
              <a:solidFill>
                <a:srgbClr val="004E69"/>
              </a:solidFill>
              <a:latin typeface="Arial" charset="0"/>
              <a:ea typeface="Arial Unicode MS" pitchFamily="34" charset="-128"/>
              <a:cs typeface="Arial Unicode MS" pitchFamily="34" charset="-128"/>
            </a:endParaRPr>
          </a:p>
        </p:txBody>
      </p:sp>
      <p:sp>
        <p:nvSpPr>
          <p:cNvPr id="67588" name="Text Box 120"/>
          <p:cNvSpPr txBox="1">
            <a:spLocks noChangeArrowheads="1"/>
          </p:cNvSpPr>
          <p:nvPr/>
        </p:nvSpPr>
        <p:spPr bwMode="auto">
          <a:xfrm>
            <a:off x="4165600" y="2011364"/>
            <a:ext cx="3362325" cy="1569660"/>
          </a:xfrm>
          <a:prstGeom prst="rect">
            <a:avLst/>
          </a:prstGeom>
          <a:noFill/>
          <a:ln w="9525" algn="ctr">
            <a:noFill/>
            <a:miter lim="800000"/>
            <a:headEnd/>
            <a:tailEnd/>
          </a:ln>
        </p:spPr>
        <p:txBody>
          <a:bodyPr>
            <a:spAutoFit/>
          </a:bodyPr>
          <a:lstStyle/>
          <a:p>
            <a:pPr algn="ctr" fontAlgn="base">
              <a:spcBef>
                <a:spcPct val="0"/>
              </a:spcBef>
              <a:spcAft>
                <a:spcPct val="0"/>
              </a:spcAft>
            </a:pPr>
            <a:r>
              <a:rPr lang="en-GB" sz="2400" i="1" dirty="0">
                <a:solidFill>
                  <a:srgbClr val="004E69"/>
                </a:solidFill>
                <a:latin typeface="Arial" charset="0"/>
                <a:ea typeface="Arial Unicode MS" pitchFamily="34" charset="-128"/>
                <a:cs typeface="Arial Unicode MS" pitchFamily="34" charset="-128"/>
              </a:rPr>
              <a:t>How long does it take you to get into the office on a typical day, door to door?</a:t>
            </a:r>
          </a:p>
        </p:txBody>
      </p:sp>
      <p:sp>
        <p:nvSpPr>
          <p:cNvPr id="67589" name="Text Box 120"/>
          <p:cNvSpPr txBox="1">
            <a:spLocks noChangeArrowheads="1"/>
          </p:cNvSpPr>
          <p:nvPr/>
        </p:nvSpPr>
        <p:spPr bwMode="auto">
          <a:xfrm>
            <a:off x="4048125" y="4276725"/>
            <a:ext cx="4064000" cy="1384995"/>
          </a:xfrm>
          <a:prstGeom prst="rect">
            <a:avLst/>
          </a:prstGeom>
          <a:noFill/>
          <a:ln w="9525" algn="ctr">
            <a:noFill/>
            <a:miter lim="800000"/>
            <a:headEnd/>
            <a:tailEnd/>
          </a:ln>
        </p:spPr>
        <p:txBody>
          <a:bodyPr>
            <a:spAutoFit/>
          </a:bodyPr>
          <a:lstStyle/>
          <a:p>
            <a:pPr algn="ctr" fontAlgn="base">
              <a:spcBef>
                <a:spcPct val="0"/>
              </a:spcBef>
              <a:spcAft>
                <a:spcPct val="0"/>
              </a:spcAft>
            </a:pPr>
            <a:r>
              <a:rPr lang="en-GB" sz="2800" i="1" dirty="0">
                <a:solidFill>
                  <a:srgbClr val="004E69"/>
                </a:solidFill>
                <a:latin typeface="Arial" charset="0"/>
                <a:ea typeface="Arial Unicode MS" pitchFamily="34" charset="-128"/>
                <a:cs typeface="Arial Unicode MS" pitchFamily="34" charset="-128"/>
              </a:rPr>
              <a:t>NB: Answers like “too long” will be discarded as missing values. . . .</a:t>
            </a:r>
          </a:p>
        </p:txBody>
      </p:sp>
      <p:pic>
        <p:nvPicPr>
          <p:cNvPr id="67590" name="Picture 7" descr="istockphoto_3264452-alarm-clock-and-hammer-in-hand"/>
          <p:cNvPicPr>
            <a:picLocks noChangeAspect="1" noChangeArrowheads="1"/>
          </p:cNvPicPr>
          <p:nvPr/>
        </p:nvPicPr>
        <p:blipFill>
          <a:blip r:embed="rId3" cstate="print"/>
          <a:srcRect/>
          <a:stretch>
            <a:fillRect/>
          </a:stretch>
        </p:blipFill>
        <p:spPr bwMode="auto">
          <a:xfrm>
            <a:off x="1524000" y="2011364"/>
            <a:ext cx="2044700" cy="2725737"/>
          </a:xfrm>
          <a:prstGeom prst="rect">
            <a:avLst/>
          </a:prstGeom>
          <a:noFill/>
          <a:ln w="9525">
            <a:noFill/>
            <a:miter lim="800000"/>
            <a:headEnd/>
            <a:tailEnd/>
          </a:ln>
        </p:spPr>
      </p:pic>
      <p:pic>
        <p:nvPicPr>
          <p:cNvPr id="67591" name="Picture 8" descr="com185x360_387173a"/>
          <p:cNvPicPr>
            <a:picLocks noChangeAspect="1" noChangeArrowheads="1"/>
          </p:cNvPicPr>
          <p:nvPr/>
        </p:nvPicPr>
        <p:blipFill>
          <a:blip r:embed="rId4" cstate="print"/>
          <a:srcRect/>
          <a:stretch>
            <a:fillRect/>
          </a:stretch>
        </p:blipFill>
        <p:spPr bwMode="auto">
          <a:xfrm>
            <a:off x="8575676" y="2236789"/>
            <a:ext cx="1368425" cy="2663825"/>
          </a:xfrm>
          <a:prstGeom prst="rect">
            <a:avLst/>
          </a:prstGeom>
          <a:noFill/>
          <a:ln w="9525">
            <a:noFill/>
            <a:miter lim="800000"/>
            <a:headEnd/>
            <a:tailEnd/>
          </a:ln>
        </p:spPr>
      </p:pic>
    </p:spTree>
    <p:extLst>
      <p:ext uri="{BB962C8B-B14F-4D97-AF65-F5344CB8AC3E}">
        <p14:creationId xmlns:p14="http://schemas.microsoft.com/office/powerpoint/2010/main" val="210380969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gray">
          <a:xfrm>
            <a:off x="2081213" y="381001"/>
            <a:ext cx="7531100" cy="492125"/>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Exercise: How long to get to work?</a:t>
            </a:r>
          </a:p>
        </p:txBody>
      </p:sp>
      <p:graphicFrame>
        <p:nvGraphicFramePr>
          <p:cNvPr id="3564548" name="Group 4"/>
          <p:cNvGraphicFramePr>
            <a:graphicFrameLocks noGrp="1"/>
          </p:cNvGraphicFramePr>
          <p:nvPr/>
        </p:nvGraphicFramePr>
        <p:xfrm>
          <a:off x="2105026" y="1006475"/>
          <a:ext cx="4303713" cy="5364174"/>
        </p:xfrm>
        <a:graphic>
          <a:graphicData uri="http://schemas.openxmlformats.org/drawingml/2006/table">
            <a:tbl>
              <a:tblPr/>
              <a:tblGrid>
                <a:gridCol w="2143125">
                  <a:extLst>
                    <a:ext uri="{9D8B030D-6E8A-4147-A177-3AD203B41FA5}">
                      <a16:colId xmlns:a16="http://schemas.microsoft.com/office/drawing/2014/main" val="20000"/>
                    </a:ext>
                  </a:extLst>
                </a:gridCol>
                <a:gridCol w="2160588">
                  <a:extLst>
                    <a:ext uri="{9D8B030D-6E8A-4147-A177-3AD203B41FA5}">
                      <a16:colId xmlns:a16="http://schemas.microsoft.com/office/drawing/2014/main" val="20001"/>
                    </a:ext>
                  </a:extLst>
                </a:gridCol>
              </a:tblGrid>
              <a:tr h="433388">
                <a:tc>
                  <a:txBody>
                    <a:bodyPr/>
                    <a:lstStyle/>
                    <a:p>
                      <a:pPr marL="0" marR="0" lvl="0" indent="0" algn="ctr" defTabSz="731838" rtl="0" eaLnBrk="1" fontAlgn="base" latinLnBrk="0" hangingPunct="1">
                        <a:lnSpc>
                          <a:spcPct val="70000"/>
                        </a:lnSpc>
                        <a:spcBef>
                          <a:spcPct val="0"/>
                        </a:spcBef>
                        <a:spcAft>
                          <a:spcPct val="20000"/>
                        </a:spcAft>
                        <a:buClr>
                          <a:srgbClr val="FF8923"/>
                        </a:buClr>
                        <a:buSzTx/>
                        <a:buFontTx/>
                        <a:buNone/>
                        <a:tabLst>
                          <a:tab pos="1795463" algn="l"/>
                        </a:tabLst>
                      </a:pPr>
                      <a:r>
                        <a:rPr kumimoji="0" lang="en-GB" sz="1400" b="1" i="0" u="none" strike="noStrike" cap="none" normalizeH="0" baseline="0" dirty="0">
                          <a:ln>
                            <a:noFill/>
                          </a:ln>
                          <a:solidFill>
                            <a:schemeClr val="tx1"/>
                          </a:solidFill>
                          <a:effectLst/>
                          <a:latin typeface="Arial" charset="0"/>
                          <a:ea typeface="Arial Unicode MS" pitchFamily="34" charset="-128"/>
                          <a:cs typeface="Arial Unicode MS" pitchFamily="34" charset="-128"/>
                        </a:rPr>
                        <a:t>Respondent number</a:t>
                      </a:r>
                    </a:p>
                  </a:txBody>
                  <a:tcPr marL="90000" marR="9000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731838" rtl="0" eaLnBrk="1" fontAlgn="base" latinLnBrk="0" hangingPunct="1">
                        <a:lnSpc>
                          <a:spcPct val="70000"/>
                        </a:lnSpc>
                        <a:spcBef>
                          <a:spcPct val="0"/>
                        </a:spcBef>
                        <a:spcAft>
                          <a:spcPct val="20000"/>
                        </a:spcAft>
                        <a:buClr>
                          <a:srgbClr val="FF8923"/>
                        </a:buClr>
                        <a:buSzTx/>
                        <a:buFontTx/>
                        <a:buNone/>
                        <a:tabLst>
                          <a:tab pos="1795463" algn="l"/>
                        </a:tabLst>
                      </a:pPr>
                      <a:r>
                        <a:rPr kumimoji="0" lang="en-GB" sz="1400" b="1" i="0" u="none" strike="noStrike" cap="none" normalizeH="0" baseline="0">
                          <a:ln>
                            <a:noFill/>
                          </a:ln>
                          <a:solidFill>
                            <a:schemeClr val="tx1"/>
                          </a:solidFill>
                          <a:effectLst/>
                          <a:latin typeface="Arial" charset="0"/>
                          <a:ea typeface="Arial Unicode MS" pitchFamily="34" charset="-128"/>
                          <a:cs typeface="Arial Unicode MS" pitchFamily="34" charset="-128"/>
                        </a:rPr>
                        <a:t>Number of minutes to work</a:t>
                      </a:r>
                    </a:p>
                  </a:txBody>
                  <a:tcPr marL="90000" marR="9000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1</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2</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3</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4</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5</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6</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7</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8</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9</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10</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5900">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11</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12</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13</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14</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15</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16</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rPr>
                        <a:t>17</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a:ln>
                            <a:noFill/>
                          </a:ln>
                          <a:solidFill>
                            <a:srgbClr val="004E69"/>
                          </a:solidFill>
                          <a:effectLst/>
                          <a:latin typeface="Arial" charset="0"/>
                          <a:ea typeface="Arial Unicode MS" pitchFamily="34" charset="-128"/>
                          <a:cs typeface="Arial Unicode MS" pitchFamily="34" charset="-128"/>
                        </a:rPr>
                        <a:t>18</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a:ln>
                            <a:noFill/>
                          </a:ln>
                          <a:solidFill>
                            <a:srgbClr val="004E69"/>
                          </a:solidFill>
                          <a:effectLst/>
                          <a:latin typeface="Arial" charset="0"/>
                          <a:ea typeface="Arial Unicode MS" pitchFamily="34" charset="-128"/>
                          <a:cs typeface="Arial Unicode MS" pitchFamily="34" charset="-128"/>
                        </a:rPr>
                        <a:t>19</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a:ln>
                            <a:noFill/>
                          </a:ln>
                          <a:solidFill>
                            <a:srgbClr val="004E69"/>
                          </a:solidFill>
                          <a:effectLst/>
                          <a:latin typeface="Arial" charset="0"/>
                          <a:ea typeface="Arial Unicode MS" pitchFamily="34" charset="-128"/>
                          <a:cs typeface="Arial Unicode MS" pitchFamily="34" charset="-128"/>
                        </a:rPr>
                        <a:t>20</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a:ln>
                            <a:noFill/>
                          </a:ln>
                          <a:solidFill>
                            <a:srgbClr val="004E69"/>
                          </a:solidFill>
                          <a:effectLst/>
                          <a:latin typeface="Arial" charset="0"/>
                          <a:ea typeface="Arial Unicode MS" pitchFamily="34" charset="-128"/>
                          <a:cs typeface="Arial Unicode MS" pitchFamily="34" charset="-128"/>
                        </a:rPr>
                        <a:t>21</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a:ln>
                            <a:noFill/>
                          </a:ln>
                          <a:solidFill>
                            <a:srgbClr val="004E69"/>
                          </a:solidFill>
                          <a:effectLst/>
                          <a:latin typeface="Arial" charset="0"/>
                          <a:ea typeface="Arial Unicode MS" pitchFamily="34" charset="-128"/>
                          <a:cs typeface="Arial Unicode MS" pitchFamily="34" charset="-128"/>
                        </a:rPr>
                        <a:t>22</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214313">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r>
                        <a:rPr kumimoji="0" lang="en-GB" sz="1400" b="0" i="0" u="none" strike="noStrike" cap="none" normalizeH="0" baseline="0">
                          <a:ln>
                            <a:noFill/>
                          </a:ln>
                          <a:solidFill>
                            <a:srgbClr val="004E69"/>
                          </a:solidFill>
                          <a:effectLst/>
                          <a:latin typeface="Arial" charset="0"/>
                          <a:ea typeface="Arial Unicode MS" pitchFamily="34" charset="-128"/>
                          <a:cs typeface="Arial Unicode MS" pitchFamily="34" charset="-128"/>
                        </a:rPr>
                        <a:t>23</a:t>
                      </a: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31838" rtl="0" eaLnBrk="1" fontAlgn="base" latinLnBrk="0" hangingPunct="1">
                        <a:lnSpc>
                          <a:spcPct val="100000"/>
                        </a:lnSpc>
                        <a:spcBef>
                          <a:spcPct val="0"/>
                        </a:spcBef>
                        <a:spcAft>
                          <a:spcPct val="20000"/>
                        </a:spcAft>
                        <a:buClr>
                          <a:srgbClr val="FF8923"/>
                        </a:buClr>
                        <a:buSzTx/>
                        <a:buFontTx/>
                        <a:buNone/>
                        <a:tabLst>
                          <a:tab pos="1795463" algn="l"/>
                        </a:tabLst>
                      </a:pPr>
                      <a:endParaRPr kumimoji="0" lang="en-GB" sz="1400" b="0" i="0" u="none" strike="noStrike" cap="none" normalizeH="0" baseline="0" dirty="0">
                        <a:ln>
                          <a:noFill/>
                        </a:ln>
                        <a:solidFill>
                          <a:srgbClr val="004E69"/>
                        </a:solidFill>
                        <a:effectLst/>
                        <a:latin typeface="Arial" charset="0"/>
                        <a:ea typeface="Arial Unicode MS" pitchFamily="34" charset="-128"/>
                        <a:cs typeface="Arial Unicode MS" pitchFamily="34" charset="-128"/>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bl>
          </a:graphicData>
        </a:graphic>
      </p:graphicFrame>
      <p:pic>
        <p:nvPicPr>
          <p:cNvPr id="68688" name="Picture 81" descr="commuter_400px.gif"/>
          <p:cNvPicPr>
            <a:picLocks noChangeAspect="1" noChangeArrowheads="1"/>
          </p:cNvPicPr>
          <p:nvPr/>
        </p:nvPicPr>
        <p:blipFill>
          <a:blip r:embed="rId3" cstate="print"/>
          <a:srcRect/>
          <a:stretch>
            <a:fillRect/>
          </a:stretch>
        </p:blipFill>
        <p:spPr bwMode="auto">
          <a:xfrm>
            <a:off x="7413625" y="2124075"/>
            <a:ext cx="2432050" cy="2852738"/>
          </a:xfrm>
          <a:prstGeom prst="rect">
            <a:avLst/>
          </a:prstGeom>
          <a:noFill/>
          <a:ln w="9525">
            <a:noFill/>
            <a:miter lim="800000"/>
            <a:headEnd/>
            <a:tailEnd/>
          </a:ln>
        </p:spPr>
      </p:pic>
    </p:spTree>
    <p:extLst>
      <p:ext uri="{BB962C8B-B14F-4D97-AF65-F5344CB8AC3E}">
        <p14:creationId xmlns:p14="http://schemas.microsoft.com/office/powerpoint/2010/main" val="162510884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gray">
          <a:xfrm>
            <a:off x="2081213" y="431801"/>
            <a:ext cx="7531100" cy="492125"/>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Our histogram: Journey times</a:t>
            </a:r>
          </a:p>
        </p:txBody>
      </p:sp>
      <p:sp>
        <p:nvSpPr>
          <p:cNvPr id="1028" name="Rectangle 2"/>
          <p:cNvSpPr>
            <a:spLocks noChangeArrowheads="1"/>
          </p:cNvSpPr>
          <p:nvPr/>
        </p:nvSpPr>
        <p:spPr bwMode="auto">
          <a:xfrm>
            <a:off x="2017713" y="3463926"/>
            <a:ext cx="8159750" cy="1916113"/>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pPr>
            <a:endParaRPr lang="en-GB" sz="2000">
              <a:solidFill>
                <a:srgbClr val="004E69"/>
              </a:solidFill>
              <a:latin typeface="Arial" charset="0"/>
              <a:ea typeface="Arial Unicode MS" pitchFamily="34" charset="-128"/>
              <a:cs typeface="Arial Unicode MS" pitchFamily="34" charset="-128"/>
            </a:endParaRPr>
          </a:p>
        </p:txBody>
      </p:sp>
      <p:graphicFrame>
        <p:nvGraphicFramePr>
          <p:cNvPr id="1026" name="Object 83"/>
          <p:cNvGraphicFramePr>
            <a:graphicFrameLocks noChangeAspect="1"/>
          </p:cNvGraphicFramePr>
          <p:nvPr/>
        </p:nvGraphicFramePr>
        <p:xfrm>
          <a:off x="1738314" y="1320801"/>
          <a:ext cx="8161337" cy="5102225"/>
        </p:xfrm>
        <a:graphic>
          <a:graphicData uri="http://schemas.openxmlformats.org/presentationml/2006/ole">
            <mc:AlternateContent xmlns:mc="http://schemas.openxmlformats.org/markup-compatibility/2006">
              <mc:Choice xmlns:v="urn:schemas-microsoft-com:vml" Requires="v">
                <p:oleObj spid="_x0000_s1038" r:id="rId4" imgW="8163251" imgH="5102794" progId="Excel.Sheet.8">
                  <p:embed/>
                </p:oleObj>
              </mc:Choice>
              <mc:Fallback>
                <p:oleObj r:id="rId4" imgW="8163251" imgH="5102794" progId="Excel.Sheet.8">
                  <p:embed/>
                  <p:pic>
                    <p:nvPicPr>
                      <p:cNvPr id="1026" name="Object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8314" y="1320801"/>
                        <a:ext cx="8161337" cy="510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8164110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gray">
          <a:xfrm>
            <a:off x="2081213" y="431801"/>
            <a:ext cx="7531100" cy="492125"/>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Gauss: The basis for modern statistics</a:t>
            </a:r>
          </a:p>
        </p:txBody>
      </p:sp>
      <p:sp>
        <p:nvSpPr>
          <p:cNvPr id="69635" name="Rectangle 2"/>
          <p:cNvSpPr>
            <a:spLocks noChangeArrowheads="1"/>
          </p:cNvSpPr>
          <p:nvPr/>
        </p:nvSpPr>
        <p:spPr bwMode="auto">
          <a:xfrm>
            <a:off x="1920421" y="1093788"/>
            <a:ext cx="8159750" cy="736600"/>
          </a:xfrm>
          <a:prstGeom prst="rect">
            <a:avLst/>
          </a:prstGeom>
          <a:noFill/>
          <a:ln w="9525">
            <a:noFill/>
            <a:miter lim="800000"/>
            <a:headEnd/>
            <a:tailEnd/>
          </a:ln>
        </p:spPr>
        <p:txBody>
          <a:bodyPr lIns="0" tIns="0" rIns="0" bIns="0"/>
          <a:lstStyle/>
          <a:p>
            <a:pPr defTabSz="973138" fontAlgn="base">
              <a:spcBef>
                <a:spcPct val="0"/>
              </a:spcBef>
              <a:spcAft>
                <a:spcPct val="20000"/>
              </a:spcAft>
              <a:buClr>
                <a:srgbClr val="FF8923"/>
              </a:buClr>
              <a:buFontTx/>
              <a:buChar char="•"/>
            </a:pPr>
            <a:r>
              <a:rPr lang="en-GB" sz="2200" dirty="0">
                <a:solidFill>
                  <a:srgbClr val="004E69"/>
                </a:solidFill>
                <a:latin typeface="Arial" charset="0"/>
                <a:ea typeface="Arial Unicode MS" pitchFamily="34" charset="-128"/>
                <a:cs typeface="Arial Unicode MS" pitchFamily="34" charset="-128"/>
              </a:rPr>
              <a:t>An observation from Gauss (1777-1855). . . .</a:t>
            </a:r>
          </a:p>
          <a:p>
            <a:pPr defTabSz="973138" fontAlgn="base">
              <a:spcBef>
                <a:spcPct val="0"/>
              </a:spcBef>
              <a:spcAft>
                <a:spcPct val="20000"/>
              </a:spcAft>
              <a:buClr>
                <a:srgbClr val="FF8923"/>
              </a:buClr>
              <a:buFontTx/>
              <a:buChar char="•"/>
            </a:pPr>
            <a:endParaRPr lang="en-GB" sz="2200" dirty="0">
              <a:solidFill>
                <a:srgbClr val="004E69"/>
              </a:solidFill>
              <a:latin typeface="Arial" charset="0"/>
              <a:ea typeface="Arial Unicode MS" pitchFamily="34" charset="-128"/>
              <a:cs typeface="Arial Unicode MS" pitchFamily="34" charset="-128"/>
            </a:endParaRPr>
          </a:p>
          <a:p>
            <a:pPr algn="ctr" defTabSz="973138" fontAlgn="base">
              <a:spcBef>
                <a:spcPct val="0"/>
              </a:spcBef>
              <a:spcAft>
                <a:spcPct val="20000"/>
              </a:spcAft>
              <a:buClr>
                <a:srgbClr val="FF8923"/>
              </a:buClr>
            </a:pPr>
            <a:r>
              <a:rPr lang="en-GB" sz="1600" i="1" dirty="0">
                <a:solidFill>
                  <a:srgbClr val="004E69"/>
                </a:solidFill>
                <a:latin typeface="Arial" charset="0"/>
                <a:ea typeface="Arial Unicode MS" pitchFamily="34" charset="-128"/>
                <a:cs typeface="Arial Unicode MS" pitchFamily="34" charset="-128"/>
              </a:rPr>
              <a:t>	</a:t>
            </a:r>
            <a:r>
              <a:rPr lang="en-GB" i="1" dirty="0">
                <a:solidFill>
                  <a:srgbClr val="004E69"/>
                </a:solidFill>
                <a:latin typeface="Arial" charset="0"/>
                <a:ea typeface="Arial Unicode MS" pitchFamily="34" charset="-128"/>
                <a:cs typeface="Arial Unicode MS" pitchFamily="34" charset="-128"/>
              </a:rPr>
              <a:t>“</a:t>
            </a:r>
            <a:r>
              <a:rPr lang="en-GB" sz="2400" i="1" dirty="0">
                <a:solidFill>
                  <a:srgbClr val="004E69"/>
                </a:solidFill>
                <a:latin typeface="Arial" charset="0"/>
                <a:ea typeface="Arial Unicode MS" pitchFamily="34" charset="-128"/>
                <a:cs typeface="Arial Unicode MS" pitchFamily="34" charset="-128"/>
              </a:rPr>
              <a:t>Gauss decided to use a telescope to produce a more accurate calculation of the diameter of the moon.  To his surprise, he discovered that every time he took a measurement, his answer was slightly different.  He plotted the results and found that they formed a bell shaped curve, with most results close to the central average but the occasional one quite inaccurate.</a:t>
            </a:r>
          </a:p>
          <a:p>
            <a:pPr algn="ctr" defTabSz="973138" fontAlgn="base">
              <a:spcBef>
                <a:spcPct val="0"/>
              </a:spcBef>
              <a:spcAft>
                <a:spcPct val="20000"/>
              </a:spcAft>
              <a:buClr>
                <a:srgbClr val="FF8923"/>
              </a:buClr>
            </a:pPr>
            <a:endParaRPr lang="en-GB" i="1" dirty="0">
              <a:solidFill>
                <a:srgbClr val="004E69"/>
              </a:solidFill>
              <a:latin typeface="Arial" charset="0"/>
              <a:ea typeface="Arial Unicode MS" pitchFamily="34" charset="-128"/>
              <a:cs typeface="Arial Unicode MS" pitchFamily="34" charset="-128"/>
            </a:endParaRPr>
          </a:p>
          <a:p>
            <a:pPr algn="ctr" defTabSz="973138" fontAlgn="base">
              <a:spcBef>
                <a:spcPct val="0"/>
              </a:spcBef>
              <a:spcAft>
                <a:spcPct val="20000"/>
              </a:spcAft>
              <a:buClr>
                <a:srgbClr val="FF8923"/>
              </a:buClr>
            </a:pPr>
            <a:r>
              <a:rPr lang="en-GB" sz="2400" i="1" dirty="0">
                <a:solidFill>
                  <a:srgbClr val="004E69"/>
                </a:solidFill>
                <a:latin typeface="Arial" charset="0"/>
                <a:ea typeface="Arial Unicode MS" pitchFamily="34" charset="-128"/>
                <a:cs typeface="Arial Unicode MS" pitchFamily="34" charset="-128"/>
              </a:rPr>
              <a:t>Gauss quickly realised that any measurement he took was a ‘sample’ prone to error but which could be used as an estimate of the correct answer.  The more readings he took, the closer the average would be to the correct reading.  He established that errors in readings belonged to a curve.”</a:t>
            </a:r>
          </a:p>
          <a:p>
            <a:pPr algn="ctr" defTabSz="973138" fontAlgn="base">
              <a:spcBef>
                <a:spcPct val="0"/>
              </a:spcBef>
              <a:spcAft>
                <a:spcPct val="20000"/>
              </a:spcAft>
              <a:buClr>
                <a:srgbClr val="FF8923"/>
              </a:buClr>
            </a:pPr>
            <a:endParaRPr lang="en-GB" sz="2400" i="1" dirty="0">
              <a:solidFill>
                <a:srgbClr val="004E69"/>
              </a:solidFill>
              <a:latin typeface="Arial" charset="0"/>
              <a:ea typeface="Arial Unicode MS" pitchFamily="34" charset="-128"/>
              <a:cs typeface="Arial Unicode MS" pitchFamily="34" charset="-128"/>
            </a:endParaRPr>
          </a:p>
          <a:p>
            <a:pPr defTabSz="973138" fontAlgn="base">
              <a:spcBef>
                <a:spcPct val="0"/>
              </a:spcBef>
              <a:spcAft>
                <a:spcPct val="0"/>
              </a:spcAft>
              <a:buClr>
                <a:srgbClr val="FF8923"/>
              </a:buClr>
            </a:pPr>
            <a:endParaRPr lang="en-GB" sz="1600" dirty="0">
              <a:solidFill>
                <a:srgbClr val="004E69"/>
              </a:solidFill>
              <a:latin typeface="Arial" charset="0"/>
              <a:ea typeface="Arial Unicode MS" pitchFamily="34" charset="-128"/>
              <a:cs typeface="Arial Unicode MS" pitchFamily="34" charset="-128"/>
            </a:endParaRPr>
          </a:p>
        </p:txBody>
      </p:sp>
      <p:pic>
        <p:nvPicPr>
          <p:cNvPr id="69636" name="Picture 16" descr="MCj04136220000[1]"/>
          <p:cNvPicPr>
            <a:picLocks noChangeAspect="1" noChangeArrowheads="1"/>
          </p:cNvPicPr>
          <p:nvPr/>
        </p:nvPicPr>
        <p:blipFill>
          <a:blip r:embed="rId3" cstate="print"/>
          <a:srcRect/>
          <a:stretch>
            <a:fillRect/>
          </a:stretch>
        </p:blipFill>
        <p:spPr bwMode="auto">
          <a:xfrm>
            <a:off x="246970" y="3681187"/>
            <a:ext cx="1147762" cy="1222375"/>
          </a:xfrm>
          <a:prstGeom prst="rect">
            <a:avLst/>
          </a:prstGeom>
          <a:noFill/>
          <a:ln w="9525">
            <a:noFill/>
            <a:miter lim="800000"/>
            <a:headEnd/>
            <a:tailEnd/>
          </a:ln>
        </p:spPr>
      </p:pic>
      <p:pic>
        <p:nvPicPr>
          <p:cNvPr id="69637" name="Picture 17" descr="MCj02410930000[1]"/>
          <p:cNvPicPr>
            <a:picLocks noChangeAspect="1" noChangeArrowheads="1"/>
          </p:cNvPicPr>
          <p:nvPr/>
        </p:nvPicPr>
        <p:blipFill>
          <a:blip r:embed="rId4" cstate="print"/>
          <a:srcRect/>
          <a:stretch>
            <a:fillRect/>
          </a:stretch>
        </p:blipFill>
        <p:spPr bwMode="auto">
          <a:xfrm>
            <a:off x="8710614" y="354014"/>
            <a:ext cx="1006475" cy="1646237"/>
          </a:xfrm>
          <a:prstGeom prst="rect">
            <a:avLst/>
          </a:prstGeom>
          <a:noFill/>
          <a:ln w="9525">
            <a:noFill/>
            <a:miter lim="800000"/>
            <a:headEnd/>
            <a:tailEnd/>
          </a:ln>
        </p:spPr>
      </p:pic>
    </p:spTree>
    <p:extLst>
      <p:ext uri="{BB962C8B-B14F-4D97-AF65-F5344CB8AC3E}">
        <p14:creationId xmlns:p14="http://schemas.microsoft.com/office/powerpoint/2010/main" val="428838667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gray">
          <a:xfrm>
            <a:off x="2081213" y="431801"/>
            <a:ext cx="7531100" cy="492125"/>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What did Gauss’ Curve look like?</a:t>
            </a:r>
          </a:p>
        </p:txBody>
      </p:sp>
      <p:sp>
        <p:nvSpPr>
          <p:cNvPr id="70659" name="Rectangle 2"/>
          <p:cNvSpPr>
            <a:spLocks noChangeArrowheads="1"/>
          </p:cNvSpPr>
          <p:nvPr/>
        </p:nvSpPr>
        <p:spPr bwMode="auto">
          <a:xfrm>
            <a:off x="2017713" y="3463926"/>
            <a:ext cx="8159750" cy="1916113"/>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pPr>
            <a:endParaRPr lang="en-GB" sz="2000">
              <a:solidFill>
                <a:srgbClr val="004E69"/>
              </a:solidFill>
              <a:latin typeface="Arial" charset="0"/>
              <a:ea typeface="Arial Unicode MS" pitchFamily="34" charset="-128"/>
              <a:cs typeface="Arial Unicode MS" pitchFamily="34" charset="-128"/>
            </a:endParaRPr>
          </a:p>
        </p:txBody>
      </p:sp>
      <p:sp>
        <p:nvSpPr>
          <p:cNvPr id="70660" name="Text Box 5"/>
          <p:cNvSpPr txBox="1">
            <a:spLocks noChangeArrowheads="1"/>
          </p:cNvSpPr>
          <p:nvPr/>
        </p:nvSpPr>
        <p:spPr bwMode="auto">
          <a:xfrm>
            <a:off x="8289925" y="4714875"/>
            <a:ext cx="1747838" cy="762000"/>
          </a:xfrm>
          <a:prstGeom prst="rect">
            <a:avLst/>
          </a:prstGeom>
          <a:noFill/>
          <a:ln w="9525">
            <a:noFill/>
            <a:miter lim="800000"/>
            <a:headEnd/>
            <a:tailEnd/>
          </a:ln>
        </p:spPr>
        <p:txBody>
          <a:bodyPr wrap="none">
            <a:spAutoFit/>
          </a:bodyPr>
          <a:lstStyle/>
          <a:p>
            <a:pPr algn="ctr" defTabSz="973138" fontAlgn="base">
              <a:spcBef>
                <a:spcPct val="0"/>
              </a:spcBef>
              <a:spcAft>
                <a:spcPct val="0"/>
              </a:spcAft>
            </a:pPr>
            <a:r>
              <a:rPr lang="en-GB" sz="2200" b="1">
                <a:solidFill>
                  <a:srgbClr val="004E69"/>
                </a:solidFill>
                <a:latin typeface="Bradley Hand ITC" pitchFamily="66" charset="0"/>
                <a:ea typeface="Arial Unicode MS" pitchFamily="34" charset="-128"/>
                <a:cs typeface="Arial Unicode MS" pitchFamily="34" charset="-128"/>
              </a:rPr>
              <a:t>+ve </a:t>
            </a:r>
          </a:p>
          <a:p>
            <a:pPr algn="ctr" defTabSz="973138" fontAlgn="base">
              <a:spcBef>
                <a:spcPct val="0"/>
              </a:spcBef>
              <a:spcAft>
                <a:spcPct val="0"/>
              </a:spcAft>
            </a:pPr>
            <a:r>
              <a:rPr lang="en-GB" sz="2200" b="1">
                <a:solidFill>
                  <a:srgbClr val="004E69"/>
                </a:solidFill>
                <a:latin typeface="Bradley Hand ITC" pitchFamily="66" charset="0"/>
                <a:ea typeface="Arial Unicode MS" pitchFamily="34" charset="-128"/>
                <a:cs typeface="Arial Unicode MS" pitchFamily="34" charset="-128"/>
              </a:rPr>
              <a:t>above average</a:t>
            </a:r>
          </a:p>
        </p:txBody>
      </p:sp>
      <p:sp>
        <p:nvSpPr>
          <p:cNvPr id="70661" name="Text Box 6"/>
          <p:cNvSpPr txBox="1">
            <a:spLocks noChangeArrowheads="1"/>
          </p:cNvSpPr>
          <p:nvPr/>
        </p:nvSpPr>
        <p:spPr bwMode="auto">
          <a:xfrm>
            <a:off x="1916113" y="4765675"/>
            <a:ext cx="2146300" cy="427038"/>
          </a:xfrm>
          <a:prstGeom prst="rect">
            <a:avLst/>
          </a:prstGeom>
          <a:noFill/>
          <a:ln w="9525">
            <a:noFill/>
            <a:miter lim="800000"/>
            <a:headEnd/>
            <a:tailEnd/>
          </a:ln>
        </p:spPr>
        <p:txBody>
          <a:bodyPr wrap="none">
            <a:spAutoFit/>
          </a:bodyPr>
          <a:lstStyle/>
          <a:p>
            <a:pPr defTabSz="973138" fontAlgn="base">
              <a:spcBef>
                <a:spcPct val="0"/>
              </a:spcBef>
              <a:spcAft>
                <a:spcPct val="0"/>
              </a:spcAft>
            </a:pPr>
            <a:r>
              <a:rPr lang="en-GB" sz="2200" b="1">
                <a:solidFill>
                  <a:srgbClr val="004E69"/>
                </a:solidFill>
                <a:latin typeface="Bradley Hand ITC" pitchFamily="66" charset="0"/>
                <a:ea typeface="Arial Unicode MS" pitchFamily="34" charset="-128"/>
                <a:cs typeface="Arial Unicode MS" pitchFamily="34" charset="-128"/>
              </a:rPr>
              <a:t>-ve below average</a:t>
            </a:r>
          </a:p>
        </p:txBody>
      </p:sp>
      <p:sp>
        <p:nvSpPr>
          <p:cNvPr id="70662" name="Text Box 7"/>
          <p:cNvSpPr txBox="1">
            <a:spLocks noChangeArrowheads="1"/>
          </p:cNvSpPr>
          <p:nvPr/>
        </p:nvSpPr>
        <p:spPr bwMode="auto">
          <a:xfrm>
            <a:off x="5106988" y="5187950"/>
            <a:ext cx="1060450" cy="427038"/>
          </a:xfrm>
          <a:prstGeom prst="rect">
            <a:avLst/>
          </a:prstGeom>
          <a:noFill/>
          <a:ln w="9525">
            <a:noFill/>
            <a:miter lim="800000"/>
            <a:headEnd/>
            <a:tailEnd/>
          </a:ln>
        </p:spPr>
        <p:txBody>
          <a:bodyPr wrap="none">
            <a:spAutoFit/>
          </a:bodyPr>
          <a:lstStyle/>
          <a:p>
            <a:pPr defTabSz="973138" fontAlgn="base">
              <a:spcBef>
                <a:spcPct val="0"/>
              </a:spcBef>
              <a:spcAft>
                <a:spcPct val="0"/>
              </a:spcAft>
            </a:pPr>
            <a:r>
              <a:rPr lang="en-GB" sz="2200" b="1">
                <a:solidFill>
                  <a:srgbClr val="004E69"/>
                </a:solidFill>
                <a:latin typeface="Bradley Hand ITC" pitchFamily="66" charset="0"/>
                <a:ea typeface="Arial Unicode MS" pitchFamily="34" charset="-128"/>
                <a:cs typeface="Arial Unicode MS" pitchFamily="34" charset="-128"/>
              </a:rPr>
              <a:t>average</a:t>
            </a:r>
          </a:p>
        </p:txBody>
      </p:sp>
      <p:sp>
        <p:nvSpPr>
          <p:cNvPr id="70663" name="Freeform 8"/>
          <p:cNvSpPr>
            <a:spLocks/>
          </p:cNvSpPr>
          <p:nvPr/>
        </p:nvSpPr>
        <p:spPr bwMode="auto">
          <a:xfrm>
            <a:off x="2176463" y="2320925"/>
            <a:ext cx="7707312" cy="2292350"/>
          </a:xfrm>
          <a:custGeom>
            <a:avLst/>
            <a:gdLst>
              <a:gd name="T0" fmla="*/ 0 w 4855"/>
              <a:gd name="T1" fmla="*/ 2147483647 h 1444"/>
              <a:gd name="T2" fmla="*/ 2147483647 w 4855"/>
              <a:gd name="T3" fmla="*/ 2147483647 h 1444"/>
              <a:gd name="T4" fmla="*/ 2147483647 w 4855"/>
              <a:gd name="T5" fmla="*/ 2147483647 h 1444"/>
              <a:gd name="T6" fmla="*/ 2147483647 w 4855"/>
              <a:gd name="T7" fmla="*/ 2147483647 h 1444"/>
              <a:gd name="T8" fmla="*/ 2147483647 w 4855"/>
              <a:gd name="T9" fmla="*/ 2147483647 h 1444"/>
              <a:gd name="T10" fmla="*/ 2147483647 w 4855"/>
              <a:gd name="T11" fmla="*/ 2147483647 h 1444"/>
              <a:gd name="T12" fmla="*/ 2147483647 w 4855"/>
              <a:gd name="T13" fmla="*/ 2147483647 h 1444"/>
              <a:gd name="T14" fmla="*/ 2147483647 w 4855"/>
              <a:gd name="T15" fmla="*/ 2147483647 h 1444"/>
              <a:gd name="T16" fmla="*/ 2147483647 w 4855"/>
              <a:gd name="T17" fmla="*/ 2147483647 h 1444"/>
              <a:gd name="T18" fmla="*/ 2147483647 w 4855"/>
              <a:gd name="T19" fmla="*/ 2147483647 h 1444"/>
              <a:gd name="T20" fmla="*/ 2147483647 w 4855"/>
              <a:gd name="T21" fmla="*/ 2147483647 h 1444"/>
              <a:gd name="T22" fmla="*/ 2147483647 w 4855"/>
              <a:gd name="T23" fmla="*/ 2147483647 h 1444"/>
              <a:gd name="T24" fmla="*/ 2147483647 w 4855"/>
              <a:gd name="T25" fmla="*/ 2147483647 h 1444"/>
              <a:gd name="T26" fmla="*/ 2147483647 w 4855"/>
              <a:gd name="T27" fmla="*/ 2147483647 h 1444"/>
              <a:gd name="T28" fmla="*/ 2147483647 w 4855"/>
              <a:gd name="T29" fmla="*/ 2147483647 h 1444"/>
              <a:gd name="T30" fmla="*/ 2147483647 w 4855"/>
              <a:gd name="T31" fmla="*/ 2147483647 h 1444"/>
              <a:gd name="T32" fmla="*/ 2147483647 w 4855"/>
              <a:gd name="T33" fmla="*/ 2147483647 h 1444"/>
              <a:gd name="T34" fmla="*/ 2147483647 w 4855"/>
              <a:gd name="T35" fmla="*/ 2147483647 h 1444"/>
              <a:gd name="T36" fmla="*/ 2147483647 w 4855"/>
              <a:gd name="T37" fmla="*/ 2147483647 h 1444"/>
              <a:gd name="T38" fmla="*/ 2147483647 w 4855"/>
              <a:gd name="T39" fmla="*/ 2147483647 h 1444"/>
              <a:gd name="T40" fmla="*/ 2147483647 w 4855"/>
              <a:gd name="T41" fmla="*/ 2147483647 h 1444"/>
              <a:gd name="T42" fmla="*/ 2147483647 w 4855"/>
              <a:gd name="T43" fmla="*/ 0 h 1444"/>
              <a:gd name="T44" fmla="*/ 2147483647 w 4855"/>
              <a:gd name="T45" fmla="*/ 2147483647 h 1444"/>
              <a:gd name="T46" fmla="*/ 2147483647 w 4855"/>
              <a:gd name="T47" fmla="*/ 2147483647 h 1444"/>
              <a:gd name="T48" fmla="*/ 2147483647 w 4855"/>
              <a:gd name="T49" fmla="*/ 2147483647 h 1444"/>
              <a:gd name="T50" fmla="*/ 2147483647 w 4855"/>
              <a:gd name="T51" fmla="*/ 2147483647 h 1444"/>
              <a:gd name="T52" fmla="*/ 2147483647 w 4855"/>
              <a:gd name="T53" fmla="*/ 2147483647 h 1444"/>
              <a:gd name="T54" fmla="*/ 2147483647 w 4855"/>
              <a:gd name="T55" fmla="*/ 2147483647 h 1444"/>
              <a:gd name="T56" fmla="*/ 2147483647 w 4855"/>
              <a:gd name="T57" fmla="*/ 2147483647 h 1444"/>
              <a:gd name="T58" fmla="*/ 2147483647 w 4855"/>
              <a:gd name="T59" fmla="*/ 2147483647 h 1444"/>
              <a:gd name="T60" fmla="*/ 2147483647 w 4855"/>
              <a:gd name="T61" fmla="*/ 2147483647 h 1444"/>
              <a:gd name="T62" fmla="*/ 2147483647 w 4855"/>
              <a:gd name="T63" fmla="*/ 2147483647 h 1444"/>
              <a:gd name="T64" fmla="*/ 2147483647 w 4855"/>
              <a:gd name="T65" fmla="*/ 2147483647 h 1444"/>
              <a:gd name="T66" fmla="*/ 2147483647 w 4855"/>
              <a:gd name="T67" fmla="*/ 2147483647 h 1444"/>
              <a:gd name="T68" fmla="*/ 2147483647 w 4855"/>
              <a:gd name="T69" fmla="*/ 2147483647 h 1444"/>
              <a:gd name="T70" fmla="*/ 2147483647 w 4855"/>
              <a:gd name="T71" fmla="*/ 2147483647 h 1444"/>
              <a:gd name="T72" fmla="*/ 2147483647 w 4855"/>
              <a:gd name="T73" fmla="*/ 2147483647 h 1444"/>
              <a:gd name="T74" fmla="*/ 2147483647 w 4855"/>
              <a:gd name="T75" fmla="*/ 2147483647 h 1444"/>
              <a:gd name="T76" fmla="*/ 2147483647 w 4855"/>
              <a:gd name="T77" fmla="*/ 2147483647 h 1444"/>
              <a:gd name="T78" fmla="*/ 2147483647 w 4855"/>
              <a:gd name="T79" fmla="*/ 2147483647 h 1444"/>
              <a:gd name="T80" fmla="*/ 2147483647 w 4855"/>
              <a:gd name="T81" fmla="*/ 2147483647 h 1444"/>
              <a:gd name="T82" fmla="*/ 2147483647 w 4855"/>
              <a:gd name="T83" fmla="*/ 2147483647 h 1444"/>
              <a:gd name="T84" fmla="*/ 2147483647 w 4855"/>
              <a:gd name="T85" fmla="*/ 2147483647 h 1444"/>
              <a:gd name="T86" fmla="*/ 2147483647 w 4855"/>
              <a:gd name="T87" fmla="*/ 2147483647 h 1444"/>
              <a:gd name="T88" fmla="*/ 2147483647 w 4855"/>
              <a:gd name="T89" fmla="*/ 2147483647 h 14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855"/>
              <a:gd name="T136" fmla="*/ 0 h 1444"/>
              <a:gd name="T137" fmla="*/ 4855 w 4855"/>
              <a:gd name="T138" fmla="*/ 1444 h 144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855" h="1444">
                <a:moveTo>
                  <a:pt x="0" y="1444"/>
                </a:moveTo>
                <a:cubicBezTo>
                  <a:pt x="33" y="1442"/>
                  <a:pt x="183" y="1441"/>
                  <a:pt x="247" y="1426"/>
                </a:cubicBezTo>
                <a:cubicBezTo>
                  <a:pt x="266" y="1422"/>
                  <a:pt x="284" y="1414"/>
                  <a:pt x="302" y="1408"/>
                </a:cubicBezTo>
                <a:cubicBezTo>
                  <a:pt x="311" y="1405"/>
                  <a:pt x="330" y="1399"/>
                  <a:pt x="330" y="1399"/>
                </a:cubicBezTo>
                <a:cubicBezTo>
                  <a:pt x="365" y="1374"/>
                  <a:pt x="407" y="1367"/>
                  <a:pt x="439" y="1335"/>
                </a:cubicBezTo>
                <a:cubicBezTo>
                  <a:pt x="462" y="1312"/>
                  <a:pt x="481" y="1299"/>
                  <a:pt x="512" y="1289"/>
                </a:cubicBezTo>
                <a:cubicBezTo>
                  <a:pt x="536" y="1266"/>
                  <a:pt x="555" y="1253"/>
                  <a:pt x="586" y="1243"/>
                </a:cubicBezTo>
                <a:cubicBezTo>
                  <a:pt x="652" y="1199"/>
                  <a:pt x="699" y="1134"/>
                  <a:pt x="778" y="1115"/>
                </a:cubicBezTo>
                <a:cubicBezTo>
                  <a:pt x="811" y="1093"/>
                  <a:pt x="850" y="1072"/>
                  <a:pt x="887" y="1060"/>
                </a:cubicBezTo>
                <a:cubicBezTo>
                  <a:pt x="913" y="1036"/>
                  <a:pt x="955" y="1007"/>
                  <a:pt x="988" y="996"/>
                </a:cubicBezTo>
                <a:cubicBezTo>
                  <a:pt x="1041" y="961"/>
                  <a:pt x="1106" y="933"/>
                  <a:pt x="1152" y="887"/>
                </a:cubicBezTo>
                <a:cubicBezTo>
                  <a:pt x="1182" y="857"/>
                  <a:pt x="1205" y="823"/>
                  <a:pt x="1235" y="795"/>
                </a:cubicBezTo>
                <a:cubicBezTo>
                  <a:pt x="1256" y="730"/>
                  <a:pt x="1237" y="751"/>
                  <a:pt x="1280" y="722"/>
                </a:cubicBezTo>
                <a:cubicBezTo>
                  <a:pt x="1314" y="656"/>
                  <a:pt x="1353" y="605"/>
                  <a:pt x="1408" y="557"/>
                </a:cubicBezTo>
                <a:cubicBezTo>
                  <a:pt x="1447" y="523"/>
                  <a:pt x="1475" y="486"/>
                  <a:pt x="1518" y="457"/>
                </a:cubicBezTo>
                <a:cubicBezTo>
                  <a:pt x="1530" y="420"/>
                  <a:pt x="1550" y="405"/>
                  <a:pt x="1582" y="384"/>
                </a:cubicBezTo>
                <a:cubicBezTo>
                  <a:pt x="1604" y="316"/>
                  <a:pt x="1671" y="267"/>
                  <a:pt x="1728" y="228"/>
                </a:cubicBezTo>
                <a:cubicBezTo>
                  <a:pt x="1746" y="216"/>
                  <a:pt x="1759" y="198"/>
                  <a:pt x="1774" y="183"/>
                </a:cubicBezTo>
                <a:cubicBezTo>
                  <a:pt x="1790" y="168"/>
                  <a:pt x="1829" y="146"/>
                  <a:pt x="1829" y="146"/>
                </a:cubicBezTo>
                <a:cubicBezTo>
                  <a:pt x="1885" y="62"/>
                  <a:pt x="1993" y="54"/>
                  <a:pt x="2085" y="36"/>
                </a:cubicBezTo>
                <a:cubicBezTo>
                  <a:pt x="2122" y="29"/>
                  <a:pt x="2137" y="22"/>
                  <a:pt x="2176" y="9"/>
                </a:cubicBezTo>
                <a:cubicBezTo>
                  <a:pt x="2185" y="6"/>
                  <a:pt x="2204" y="0"/>
                  <a:pt x="2204" y="0"/>
                </a:cubicBezTo>
                <a:cubicBezTo>
                  <a:pt x="2326" y="7"/>
                  <a:pt x="2439" y="25"/>
                  <a:pt x="2560" y="36"/>
                </a:cubicBezTo>
                <a:cubicBezTo>
                  <a:pt x="2588" y="45"/>
                  <a:pt x="2615" y="55"/>
                  <a:pt x="2643" y="64"/>
                </a:cubicBezTo>
                <a:cubicBezTo>
                  <a:pt x="2702" y="104"/>
                  <a:pt x="2774" y="121"/>
                  <a:pt x="2826" y="173"/>
                </a:cubicBezTo>
                <a:cubicBezTo>
                  <a:pt x="2864" y="211"/>
                  <a:pt x="2897" y="257"/>
                  <a:pt x="2926" y="301"/>
                </a:cubicBezTo>
                <a:cubicBezTo>
                  <a:pt x="2929" y="305"/>
                  <a:pt x="2959" y="353"/>
                  <a:pt x="2963" y="356"/>
                </a:cubicBezTo>
                <a:cubicBezTo>
                  <a:pt x="2992" y="376"/>
                  <a:pt x="3016" y="400"/>
                  <a:pt x="3045" y="420"/>
                </a:cubicBezTo>
                <a:cubicBezTo>
                  <a:pt x="3065" y="451"/>
                  <a:pt x="3074" y="463"/>
                  <a:pt x="3109" y="475"/>
                </a:cubicBezTo>
                <a:cubicBezTo>
                  <a:pt x="3115" y="484"/>
                  <a:pt x="3118" y="496"/>
                  <a:pt x="3127" y="503"/>
                </a:cubicBezTo>
                <a:cubicBezTo>
                  <a:pt x="3135" y="509"/>
                  <a:pt x="3148" y="505"/>
                  <a:pt x="3155" y="512"/>
                </a:cubicBezTo>
                <a:cubicBezTo>
                  <a:pt x="3170" y="527"/>
                  <a:pt x="3179" y="549"/>
                  <a:pt x="3191" y="567"/>
                </a:cubicBezTo>
                <a:cubicBezTo>
                  <a:pt x="3203" y="585"/>
                  <a:pt x="3237" y="612"/>
                  <a:pt x="3237" y="612"/>
                </a:cubicBezTo>
                <a:cubicBezTo>
                  <a:pt x="3240" y="621"/>
                  <a:pt x="3240" y="632"/>
                  <a:pt x="3246" y="640"/>
                </a:cubicBezTo>
                <a:cubicBezTo>
                  <a:pt x="3253" y="649"/>
                  <a:pt x="3265" y="651"/>
                  <a:pt x="3274" y="658"/>
                </a:cubicBezTo>
                <a:cubicBezTo>
                  <a:pt x="3321" y="697"/>
                  <a:pt x="3379" y="729"/>
                  <a:pt x="3438" y="749"/>
                </a:cubicBezTo>
                <a:cubicBezTo>
                  <a:pt x="3444" y="758"/>
                  <a:pt x="3447" y="770"/>
                  <a:pt x="3456" y="777"/>
                </a:cubicBezTo>
                <a:cubicBezTo>
                  <a:pt x="3464" y="783"/>
                  <a:pt x="3477" y="779"/>
                  <a:pt x="3484" y="786"/>
                </a:cubicBezTo>
                <a:cubicBezTo>
                  <a:pt x="3491" y="793"/>
                  <a:pt x="3488" y="805"/>
                  <a:pt x="3493" y="813"/>
                </a:cubicBezTo>
                <a:cubicBezTo>
                  <a:pt x="3503" y="830"/>
                  <a:pt x="3524" y="840"/>
                  <a:pt x="3539" y="850"/>
                </a:cubicBezTo>
                <a:cubicBezTo>
                  <a:pt x="3582" y="914"/>
                  <a:pt x="3684" y="1017"/>
                  <a:pt x="3758" y="1042"/>
                </a:cubicBezTo>
                <a:cubicBezTo>
                  <a:pt x="3818" y="1102"/>
                  <a:pt x="3832" y="1159"/>
                  <a:pt x="3923" y="1188"/>
                </a:cubicBezTo>
                <a:cubicBezTo>
                  <a:pt x="3978" y="1274"/>
                  <a:pt x="4058" y="1270"/>
                  <a:pt x="4151" y="1280"/>
                </a:cubicBezTo>
                <a:cubicBezTo>
                  <a:pt x="4272" y="1293"/>
                  <a:pt x="4357" y="1314"/>
                  <a:pt x="4490" y="1316"/>
                </a:cubicBezTo>
                <a:cubicBezTo>
                  <a:pt x="4612" y="1318"/>
                  <a:pt x="4733" y="1316"/>
                  <a:pt x="4855" y="1316"/>
                </a:cubicBezTo>
              </a:path>
            </a:pathLst>
          </a:custGeom>
          <a:noFill/>
          <a:ln w="28575">
            <a:solidFill>
              <a:schemeClr val="tx1"/>
            </a:solidFill>
            <a:round/>
            <a:headEnd/>
            <a:tailEnd/>
          </a:ln>
        </p:spPr>
        <p:txBody>
          <a:bodyP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0664" name="Text Box 9"/>
          <p:cNvSpPr txBox="1">
            <a:spLocks noChangeArrowheads="1"/>
          </p:cNvSpPr>
          <p:nvPr/>
        </p:nvSpPr>
        <p:spPr bwMode="auto">
          <a:xfrm>
            <a:off x="5375275" y="1844675"/>
            <a:ext cx="1176338" cy="457200"/>
          </a:xfrm>
          <a:prstGeom prst="rect">
            <a:avLst/>
          </a:prstGeom>
          <a:noFill/>
          <a:ln w="9525">
            <a:noFill/>
            <a:miter lim="800000"/>
            <a:headEnd/>
            <a:tailEnd/>
          </a:ln>
        </p:spPr>
        <p:txBody>
          <a:bodyPr wrap="none">
            <a:spAutoFit/>
          </a:bodyPr>
          <a:lstStyle/>
          <a:p>
            <a:pPr defTabSz="973138" fontAlgn="base">
              <a:spcBef>
                <a:spcPct val="0"/>
              </a:spcBef>
              <a:spcAft>
                <a:spcPct val="0"/>
              </a:spcAft>
            </a:pPr>
            <a:r>
              <a:rPr lang="en-GB" sz="2400" b="1">
                <a:solidFill>
                  <a:srgbClr val="004E69"/>
                </a:solidFill>
                <a:latin typeface="Bradley Hand ITC" pitchFamily="66" charset="0"/>
                <a:ea typeface="Arial Unicode MS" pitchFamily="34" charset="-128"/>
                <a:cs typeface="Arial Unicode MS" pitchFamily="34" charset="-128"/>
              </a:rPr>
              <a:t>number</a:t>
            </a:r>
          </a:p>
        </p:txBody>
      </p:sp>
      <p:sp>
        <p:nvSpPr>
          <p:cNvPr id="70665" name="Text Box 10"/>
          <p:cNvSpPr txBox="1">
            <a:spLocks noChangeArrowheads="1"/>
          </p:cNvSpPr>
          <p:nvPr/>
        </p:nvSpPr>
        <p:spPr bwMode="auto">
          <a:xfrm>
            <a:off x="4583113" y="5500688"/>
            <a:ext cx="2087562" cy="762000"/>
          </a:xfrm>
          <a:prstGeom prst="rect">
            <a:avLst/>
          </a:prstGeom>
          <a:noFill/>
          <a:ln w="9525">
            <a:noFill/>
            <a:miter lim="800000"/>
            <a:headEnd/>
            <a:tailEnd/>
          </a:ln>
        </p:spPr>
        <p:txBody>
          <a:bodyPr>
            <a:spAutoFit/>
          </a:bodyPr>
          <a:lstStyle/>
          <a:p>
            <a:pPr algn="ctr" defTabSz="973138" fontAlgn="base">
              <a:spcBef>
                <a:spcPct val="50000"/>
              </a:spcBef>
              <a:spcAft>
                <a:spcPct val="0"/>
              </a:spcAft>
            </a:pPr>
            <a:r>
              <a:rPr lang="en-GB" sz="2200" b="1">
                <a:solidFill>
                  <a:srgbClr val="004E69"/>
                </a:solidFill>
                <a:latin typeface="Bradley Hand ITC" pitchFamily="66" charset="0"/>
                <a:ea typeface="Arial Unicode MS" pitchFamily="34" charset="-128"/>
                <a:cs typeface="Arial Unicode MS" pitchFamily="34" charset="-128"/>
              </a:rPr>
              <a:t>Measurements taken</a:t>
            </a:r>
          </a:p>
        </p:txBody>
      </p:sp>
      <p:sp>
        <p:nvSpPr>
          <p:cNvPr id="70666" name="Freeform 11"/>
          <p:cNvSpPr>
            <a:spLocks/>
          </p:cNvSpPr>
          <p:nvPr/>
        </p:nvSpPr>
        <p:spPr bwMode="auto">
          <a:xfrm>
            <a:off x="5616575" y="2178051"/>
            <a:ext cx="217488" cy="3076575"/>
          </a:xfrm>
          <a:custGeom>
            <a:avLst/>
            <a:gdLst>
              <a:gd name="T0" fmla="*/ 2147483647 w 137"/>
              <a:gd name="T1" fmla="*/ 0 h 1938"/>
              <a:gd name="T2" fmla="*/ 2147483647 w 137"/>
              <a:gd name="T3" fmla="*/ 2147483647 h 1938"/>
              <a:gd name="T4" fmla="*/ 2147483647 w 137"/>
              <a:gd name="T5" fmla="*/ 2147483647 h 1938"/>
              <a:gd name="T6" fmla="*/ 2147483647 w 137"/>
              <a:gd name="T7" fmla="*/ 2147483647 h 1938"/>
              <a:gd name="T8" fmla="*/ 2147483647 w 137"/>
              <a:gd name="T9" fmla="*/ 2147483647 h 1938"/>
              <a:gd name="T10" fmla="*/ 2147483647 w 137"/>
              <a:gd name="T11" fmla="*/ 2147483647 h 1938"/>
              <a:gd name="T12" fmla="*/ 0 w 137"/>
              <a:gd name="T13" fmla="*/ 2147483647 h 1938"/>
              <a:gd name="T14" fmla="*/ 0 60000 65536"/>
              <a:gd name="T15" fmla="*/ 0 60000 65536"/>
              <a:gd name="T16" fmla="*/ 0 60000 65536"/>
              <a:gd name="T17" fmla="*/ 0 60000 65536"/>
              <a:gd name="T18" fmla="*/ 0 60000 65536"/>
              <a:gd name="T19" fmla="*/ 0 60000 65536"/>
              <a:gd name="T20" fmla="*/ 0 60000 65536"/>
              <a:gd name="T21" fmla="*/ 0 w 137"/>
              <a:gd name="T22" fmla="*/ 0 h 1938"/>
              <a:gd name="T23" fmla="*/ 137 w 137"/>
              <a:gd name="T24" fmla="*/ 1938 h 19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1938">
                <a:moveTo>
                  <a:pt x="137" y="0"/>
                </a:moveTo>
                <a:cubicBezTo>
                  <a:pt x="123" y="43"/>
                  <a:pt x="106" y="84"/>
                  <a:pt x="92" y="128"/>
                </a:cubicBezTo>
                <a:cubicBezTo>
                  <a:pt x="73" y="284"/>
                  <a:pt x="95" y="149"/>
                  <a:pt x="73" y="228"/>
                </a:cubicBezTo>
                <a:cubicBezTo>
                  <a:pt x="66" y="252"/>
                  <a:pt x="55" y="301"/>
                  <a:pt x="55" y="301"/>
                </a:cubicBezTo>
                <a:cubicBezTo>
                  <a:pt x="44" y="404"/>
                  <a:pt x="29" y="498"/>
                  <a:pt x="19" y="603"/>
                </a:cubicBezTo>
                <a:cubicBezTo>
                  <a:pt x="15" y="640"/>
                  <a:pt x="9" y="713"/>
                  <a:pt x="9" y="713"/>
                </a:cubicBezTo>
                <a:cubicBezTo>
                  <a:pt x="0" y="1828"/>
                  <a:pt x="0" y="1420"/>
                  <a:pt x="0" y="1938"/>
                </a:cubicBezTo>
              </a:path>
            </a:pathLst>
          </a:custGeom>
          <a:noFill/>
          <a:ln w="28575">
            <a:solidFill>
              <a:schemeClr val="tx1"/>
            </a:solidFill>
            <a:round/>
            <a:headEnd type="triangle" w="med" len="med"/>
            <a:tailEnd/>
          </a:ln>
        </p:spPr>
        <p:txBody>
          <a:bodyP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206311491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4"/>
          <p:cNvGraphicFramePr>
            <a:graphicFrameLocks noChangeAspect="1"/>
          </p:cNvGraphicFramePr>
          <p:nvPr/>
        </p:nvGraphicFramePr>
        <p:xfrm>
          <a:off x="1738314" y="1320801"/>
          <a:ext cx="8161337" cy="5102225"/>
        </p:xfrm>
        <a:graphic>
          <a:graphicData uri="http://schemas.openxmlformats.org/presentationml/2006/ole">
            <mc:AlternateContent xmlns:mc="http://schemas.openxmlformats.org/markup-compatibility/2006">
              <mc:Choice xmlns:v="urn:schemas-microsoft-com:vml" Requires="v">
                <p:oleObj spid="_x0000_s2074" r:id="rId4" imgW="8163251" imgH="5102794" progId="Excel.Sheet.8">
                  <p:embed/>
                </p:oleObj>
              </mc:Choice>
              <mc:Fallback>
                <p:oleObj r:id="rId4" imgW="8163251" imgH="5102794" progId="Excel.Sheet.8">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8314" y="1320801"/>
                        <a:ext cx="8161337" cy="510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5"/>
          <p:cNvGraphicFramePr>
            <a:graphicFrameLocks noChangeAspect="1"/>
          </p:cNvGraphicFramePr>
          <p:nvPr/>
        </p:nvGraphicFramePr>
        <p:xfrm>
          <a:off x="1736725" y="1320801"/>
          <a:ext cx="8161338" cy="5102225"/>
        </p:xfrm>
        <a:graphic>
          <a:graphicData uri="http://schemas.openxmlformats.org/presentationml/2006/ole">
            <mc:AlternateContent xmlns:mc="http://schemas.openxmlformats.org/markup-compatibility/2006">
              <mc:Choice xmlns:v="urn:schemas-microsoft-com:vml" Requires="v">
                <p:oleObj spid="_x0000_s2075" r:id="rId6" imgW="8163251" imgH="5102794" progId="Excel.Sheet.8">
                  <p:embed/>
                </p:oleObj>
              </mc:Choice>
              <mc:Fallback>
                <p:oleObj r:id="rId6" imgW="8163251" imgH="5102794" progId="Excel.Sheet.8">
                  <p:embed/>
                  <p:pic>
                    <p:nvPicPr>
                      <p:cNvPr id="205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6725" y="1320801"/>
                        <a:ext cx="8161338" cy="510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 name="Rectangle 2"/>
          <p:cNvSpPr>
            <a:spLocks noChangeArrowheads="1"/>
          </p:cNvSpPr>
          <p:nvPr/>
        </p:nvSpPr>
        <p:spPr bwMode="gray">
          <a:xfrm>
            <a:off x="2081213" y="431801"/>
            <a:ext cx="7531100" cy="492125"/>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The Bell-shaped curve: Normal distribution</a:t>
            </a:r>
          </a:p>
        </p:txBody>
      </p:sp>
      <p:sp>
        <p:nvSpPr>
          <p:cNvPr id="2053" name="Rectangle 2"/>
          <p:cNvSpPr>
            <a:spLocks noChangeArrowheads="1"/>
          </p:cNvSpPr>
          <p:nvPr/>
        </p:nvSpPr>
        <p:spPr bwMode="auto">
          <a:xfrm>
            <a:off x="2017713" y="3463926"/>
            <a:ext cx="8159750" cy="1916113"/>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pPr>
            <a:endParaRPr lang="en-GB" sz="2000">
              <a:solidFill>
                <a:srgbClr val="004E69"/>
              </a:solidFill>
              <a:latin typeface="Arial" charset="0"/>
              <a:ea typeface="Arial Unicode MS" pitchFamily="34" charset="-128"/>
              <a:cs typeface="Arial Unicode MS" pitchFamily="34" charset="-128"/>
            </a:endParaRPr>
          </a:p>
        </p:txBody>
      </p:sp>
      <p:sp>
        <p:nvSpPr>
          <p:cNvPr id="2054" name="Line 7"/>
          <p:cNvSpPr>
            <a:spLocks noChangeShapeType="1"/>
          </p:cNvSpPr>
          <p:nvPr/>
        </p:nvSpPr>
        <p:spPr bwMode="auto">
          <a:xfrm flipH="1">
            <a:off x="6332539" y="1720850"/>
            <a:ext cx="1317625" cy="439738"/>
          </a:xfrm>
          <a:prstGeom prst="line">
            <a:avLst/>
          </a:prstGeom>
          <a:noFill/>
          <a:ln w="9525">
            <a:solidFill>
              <a:srgbClr val="000000"/>
            </a:solidFill>
            <a:round/>
            <a:headEnd/>
            <a:tailEnd type="triangle" w="med" len="me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2055" name="AutoShape 8"/>
          <p:cNvSpPr>
            <a:spLocks noChangeArrowheads="1"/>
          </p:cNvSpPr>
          <p:nvPr/>
        </p:nvSpPr>
        <p:spPr bwMode="auto">
          <a:xfrm>
            <a:off x="6084889" y="5546726"/>
            <a:ext cx="166687" cy="106363"/>
          </a:xfrm>
          <a:prstGeom prst="triangle">
            <a:avLst>
              <a:gd name="adj" fmla="val 50000"/>
            </a:avLst>
          </a:prstGeom>
          <a:solidFill>
            <a:schemeClr val="accent1"/>
          </a:solidFill>
          <a:ln w="9525" algn="ctr">
            <a:solidFill>
              <a:srgbClr val="000000"/>
            </a:solidFill>
            <a:miter lim="800000"/>
            <a:headEnd/>
            <a:tailEnd/>
          </a:ln>
        </p:spPr>
        <p:txBody>
          <a:bodyPr wrap="none" anchor="ctr"/>
          <a:lstStyle/>
          <a:p>
            <a:pPr algn="ctr" fontAlgn="base">
              <a:spcBef>
                <a:spcPct val="0"/>
              </a:spcBef>
              <a:spcAft>
                <a:spcPct val="0"/>
              </a:spcAft>
            </a:pPr>
            <a:endParaRPr lang="en-GB" sz="2400">
              <a:solidFill>
                <a:srgbClr val="FFFFFF"/>
              </a:solidFill>
              <a:latin typeface="Arial" charset="0"/>
              <a:ea typeface="Arial Unicode MS" pitchFamily="34" charset="-128"/>
              <a:cs typeface="Arial Unicode MS" pitchFamily="34" charset="-128"/>
            </a:endParaRPr>
          </a:p>
        </p:txBody>
      </p:sp>
      <p:sp>
        <p:nvSpPr>
          <p:cNvPr id="3581961" name="Text Box 9"/>
          <p:cNvSpPr txBox="1">
            <a:spLocks noChangeArrowheads="1"/>
          </p:cNvSpPr>
          <p:nvPr/>
        </p:nvSpPr>
        <p:spPr bwMode="auto">
          <a:xfrm>
            <a:off x="7640638" y="1189039"/>
            <a:ext cx="2597150" cy="739775"/>
          </a:xfrm>
          <a:prstGeom prst="rect">
            <a:avLst/>
          </a:prstGeom>
          <a:solidFill>
            <a:schemeClr val="bg1"/>
          </a:solidFill>
          <a:ln w="9525" algn="ctr">
            <a:solidFill>
              <a:srgbClr val="000000"/>
            </a:solidFill>
            <a:miter lim="800000"/>
            <a:headEnd/>
            <a:tailEnd/>
          </a:ln>
          <a:effectLst>
            <a:outerShdw dist="107763" dir="2700000" algn="ctr" rotWithShape="0">
              <a:schemeClr val="bg2">
                <a:alpha val="50000"/>
              </a:schemeClr>
            </a:outerShdw>
          </a:effectLst>
        </p:spPr>
        <p:txBody>
          <a:bodyPr>
            <a:spAutoFit/>
          </a:bodyPr>
          <a:lstStyle/>
          <a:p>
            <a:pPr algn="ctr" fontAlgn="base">
              <a:spcBef>
                <a:spcPct val="0"/>
              </a:spcBef>
              <a:spcAft>
                <a:spcPct val="0"/>
              </a:spcAft>
              <a:defRPr/>
            </a:pPr>
            <a:r>
              <a:rPr lang="en-GB" sz="1400">
                <a:solidFill>
                  <a:srgbClr val="004E69"/>
                </a:solidFill>
                <a:latin typeface="Arial" charset="0"/>
                <a:ea typeface="Arial Unicode MS" pitchFamily="34" charset="-128"/>
                <a:cs typeface="Arial" charset="0"/>
              </a:rPr>
              <a:t>With a </a:t>
            </a:r>
            <a:r>
              <a:rPr lang="en-GB" sz="1400" u="sng">
                <a:solidFill>
                  <a:srgbClr val="004E69"/>
                </a:solidFill>
                <a:latin typeface="Arial" charset="0"/>
                <a:ea typeface="Arial Unicode MS" pitchFamily="34" charset="-128"/>
                <a:cs typeface="Arial" charset="0"/>
              </a:rPr>
              <a:t>perfect</a:t>
            </a:r>
            <a:r>
              <a:rPr lang="en-GB" sz="1400">
                <a:solidFill>
                  <a:srgbClr val="004E69"/>
                </a:solidFill>
                <a:latin typeface="Arial" charset="0"/>
                <a:ea typeface="Arial Unicode MS" pitchFamily="34" charset="-128"/>
                <a:cs typeface="Arial" charset="0"/>
              </a:rPr>
              <a:t> normal distribution, the mean, median and mode all converge</a:t>
            </a:r>
          </a:p>
        </p:txBody>
      </p:sp>
      <p:sp>
        <p:nvSpPr>
          <p:cNvPr id="2057" name="AutoShape 10"/>
          <p:cNvSpPr>
            <a:spLocks noChangeArrowheads="1"/>
          </p:cNvSpPr>
          <p:nvPr/>
        </p:nvSpPr>
        <p:spPr bwMode="auto">
          <a:xfrm>
            <a:off x="6069013" y="2386014"/>
            <a:ext cx="207962" cy="3100387"/>
          </a:xfrm>
          <a:prstGeom prst="downArrow">
            <a:avLst>
              <a:gd name="adj1" fmla="val 36333"/>
              <a:gd name="adj2" fmla="val 109950"/>
            </a:avLst>
          </a:prstGeom>
          <a:solidFill>
            <a:schemeClr val="accent1"/>
          </a:solidFill>
          <a:ln w="9525" algn="ctr">
            <a:solidFill>
              <a:srgbClr val="000000"/>
            </a:solidFill>
            <a:miter lim="800000"/>
            <a:headEnd/>
            <a:tailEnd/>
          </a:ln>
        </p:spPr>
        <p:txBody>
          <a:bodyPr wrap="none" anchor="ctr"/>
          <a:lstStyle/>
          <a:p>
            <a:pPr algn="ctr" fontAlgn="base">
              <a:spcBef>
                <a:spcPct val="0"/>
              </a:spcBef>
              <a:spcAft>
                <a:spcPct val="0"/>
              </a:spcAft>
            </a:pPr>
            <a:endParaRPr lang="en-GB" sz="2400">
              <a:solidFill>
                <a:srgbClr val="FFFFFF"/>
              </a:solidFill>
              <a:latin typeface="Arial" charset="0"/>
              <a:ea typeface="Arial Unicode MS" pitchFamily="34" charset="-128"/>
              <a:cs typeface="Arial Unicode MS" pitchFamily="34" charset="-128"/>
            </a:endParaRPr>
          </a:p>
        </p:txBody>
      </p:sp>
      <p:sp>
        <p:nvSpPr>
          <p:cNvPr id="3581963" name="Text Box 11"/>
          <p:cNvSpPr txBox="1">
            <a:spLocks noChangeArrowheads="1"/>
          </p:cNvSpPr>
          <p:nvPr/>
        </p:nvSpPr>
        <p:spPr bwMode="auto">
          <a:xfrm>
            <a:off x="6276976" y="3743325"/>
            <a:ext cx="1362075" cy="527050"/>
          </a:xfrm>
          <a:prstGeom prst="rect">
            <a:avLst/>
          </a:prstGeom>
          <a:solidFill>
            <a:schemeClr val="bg1"/>
          </a:solidFill>
          <a:ln w="9525" algn="ctr">
            <a:solidFill>
              <a:srgbClr val="000000"/>
            </a:solidFill>
            <a:miter lim="800000"/>
            <a:headEnd/>
            <a:tailEnd/>
          </a:ln>
          <a:effectLst>
            <a:outerShdw dist="107763" dir="2700000" algn="ctr" rotWithShape="0">
              <a:schemeClr val="bg2">
                <a:alpha val="50000"/>
              </a:schemeClr>
            </a:outerShdw>
          </a:effectLst>
        </p:spPr>
        <p:txBody>
          <a:bodyPr>
            <a:spAutoFit/>
          </a:bodyPr>
          <a:lstStyle/>
          <a:p>
            <a:pPr algn="ctr" fontAlgn="base">
              <a:spcBef>
                <a:spcPct val="0"/>
              </a:spcBef>
              <a:spcAft>
                <a:spcPct val="0"/>
              </a:spcAft>
              <a:defRPr/>
            </a:pPr>
            <a:r>
              <a:rPr lang="en-GB" sz="1400">
                <a:solidFill>
                  <a:srgbClr val="004E69"/>
                </a:solidFill>
                <a:latin typeface="Arial" charset="0"/>
                <a:ea typeface="Arial Unicode MS" pitchFamily="34" charset="-128"/>
                <a:cs typeface="Arial" charset="0"/>
              </a:rPr>
              <a:t>Mean, median and mode</a:t>
            </a:r>
          </a:p>
        </p:txBody>
      </p:sp>
    </p:spTree>
    <p:extLst>
      <p:ext uri="{BB962C8B-B14F-4D97-AF65-F5344CB8AC3E}">
        <p14:creationId xmlns:p14="http://schemas.microsoft.com/office/powerpoint/2010/main" val="32448370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gray">
          <a:xfrm>
            <a:off x="1938339" y="433388"/>
            <a:ext cx="7056437"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Key things to remember from this section</a:t>
            </a:r>
            <a:br>
              <a:rPr lang="en-GB" sz="2800">
                <a:solidFill>
                  <a:srgbClr val="FF3300"/>
                </a:solidFill>
                <a:latin typeface="Arial" charset="0"/>
                <a:ea typeface="Arial Unicode MS" pitchFamily="34" charset="-128"/>
                <a:cs typeface="Arial Unicode MS" pitchFamily="34" charset="-128"/>
              </a:rPr>
            </a:br>
            <a:r>
              <a:rPr lang="en-GB" sz="2000" i="1">
                <a:solidFill>
                  <a:srgbClr val="FF3300"/>
                </a:solidFill>
                <a:latin typeface="Arial" charset="0"/>
                <a:ea typeface="Arial Unicode MS" pitchFamily="34" charset="-128"/>
                <a:cs typeface="Arial Unicode MS" pitchFamily="34" charset="-128"/>
              </a:rPr>
              <a:t>(even if you forget everything else)</a:t>
            </a:r>
          </a:p>
        </p:txBody>
      </p:sp>
      <p:sp>
        <p:nvSpPr>
          <p:cNvPr id="71683" name="Rectangle 2"/>
          <p:cNvSpPr>
            <a:spLocks noChangeArrowheads="1"/>
          </p:cNvSpPr>
          <p:nvPr/>
        </p:nvSpPr>
        <p:spPr bwMode="auto">
          <a:xfrm>
            <a:off x="1970088" y="1963738"/>
            <a:ext cx="8159750" cy="736600"/>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buFontTx/>
              <a:buChar char="•"/>
            </a:pPr>
            <a:r>
              <a:rPr lang="en-GB" sz="2000" dirty="0">
                <a:solidFill>
                  <a:srgbClr val="004E69"/>
                </a:solidFill>
                <a:latin typeface="Arial" charset="0"/>
                <a:ea typeface="Arial Unicode MS" pitchFamily="34" charset="-128"/>
                <a:cs typeface="Arial Unicode MS" pitchFamily="34" charset="-128"/>
              </a:rPr>
              <a:t>How to identify different types of data – nominal, ordinal etc</a:t>
            </a:r>
          </a:p>
          <a:p>
            <a:pPr marL="287338" indent="-287338" defTabSz="973138" fontAlgn="base">
              <a:spcBef>
                <a:spcPct val="0"/>
              </a:spcBef>
              <a:spcAft>
                <a:spcPct val="0"/>
              </a:spcAft>
              <a:buClr>
                <a:srgbClr val="FF8923"/>
              </a:buClr>
              <a:buFontTx/>
              <a:buChar char="•"/>
            </a:pPr>
            <a:endParaRPr lang="en-GB" sz="2000" dirty="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buFontTx/>
              <a:buChar char="•"/>
            </a:pPr>
            <a:r>
              <a:rPr lang="en-GB" sz="2000" dirty="0">
                <a:solidFill>
                  <a:srgbClr val="004E69"/>
                </a:solidFill>
                <a:latin typeface="Arial" charset="0"/>
                <a:ea typeface="Arial Unicode MS" pitchFamily="34" charset="-128"/>
                <a:cs typeface="Arial Unicode MS" pitchFamily="34" charset="-128"/>
              </a:rPr>
              <a:t>What a “normal” distribution looks like</a:t>
            </a:r>
          </a:p>
        </p:txBody>
      </p:sp>
      <p:pic>
        <p:nvPicPr>
          <p:cNvPr id="71684" name="Picture 6" descr="MCj03326800000[1]"/>
          <p:cNvPicPr>
            <a:picLocks noChangeAspect="1" noChangeArrowheads="1"/>
          </p:cNvPicPr>
          <p:nvPr/>
        </p:nvPicPr>
        <p:blipFill>
          <a:blip r:embed="rId3" cstate="print"/>
          <a:srcRect/>
          <a:stretch>
            <a:fillRect/>
          </a:stretch>
        </p:blipFill>
        <p:spPr bwMode="auto">
          <a:xfrm>
            <a:off x="8591550" y="4794251"/>
            <a:ext cx="1824038" cy="1655763"/>
          </a:xfrm>
          <a:prstGeom prst="rect">
            <a:avLst/>
          </a:prstGeom>
          <a:noFill/>
          <a:ln w="9525">
            <a:noFill/>
            <a:miter lim="800000"/>
            <a:headEnd/>
            <a:tailEnd/>
          </a:ln>
        </p:spPr>
      </p:pic>
    </p:spTree>
    <p:extLst>
      <p:ext uri="{BB962C8B-B14F-4D97-AF65-F5344CB8AC3E}">
        <p14:creationId xmlns:p14="http://schemas.microsoft.com/office/powerpoint/2010/main" val="394233506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mn-ea"/>
                <a:cs typeface="+mn-cs"/>
              </a:rPr>
              <a:pPr marL="0" marR="0" lvl="0" indent="0" algn="r" defTabSz="829361" rtl="0" eaLnBrk="1" fontAlgn="auto" latinLnBrk="0" hangingPunct="1">
                <a:lnSpc>
                  <a:spcPct val="100000"/>
                </a:lnSpc>
                <a:spcBef>
                  <a:spcPts val="0"/>
                </a:spcBef>
                <a:spcAft>
                  <a:spcPts val="0"/>
                </a:spcAft>
                <a:buClrTx/>
                <a:buSzTx/>
                <a:buFontTx/>
                <a:buNone/>
                <a:tabLst/>
                <a:defRPr/>
              </a:pPr>
              <a:t>59</a:t>
            </a:fld>
            <a:endParaRPr kumimoji="0" lang="en-GB" sz="1633"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
          <p:cNvSpPr txBox="1"/>
          <p:nvPr/>
        </p:nvSpPr>
        <p:spPr>
          <a:xfrm>
            <a:off x="578510" y="3361424"/>
            <a:ext cx="5762613" cy="1229696"/>
          </a:xfrm>
          <a:prstGeom prst="rect">
            <a:avLst/>
          </a:prstGeom>
          <a:noFill/>
        </p:spPr>
        <p:txBody>
          <a:bodyPr wrap="square" lIns="0" tIns="0" rIns="0" bIns="0" rtlCol="0" anchor="t" anchorCtr="0">
            <a:spAutoFit/>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FFFFFF"/>
                </a:solidFill>
                <a:effectLst/>
                <a:uLnTx/>
                <a:uFillTx/>
                <a:latin typeface="Calibri"/>
                <a:ea typeface="+mn-ea"/>
                <a:cs typeface="+mn-cs"/>
              </a:rPr>
              <a:t>2. Descriptive Statistics</a:t>
            </a:r>
            <a:endParaRPr kumimoji="0" lang="tr-TR" sz="4000" b="1" i="0" u="none" strike="noStrike" kern="1200" cap="none" spc="0" normalizeH="0" baseline="0" noProof="0" dirty="0">
              <a:ln>
                <a:noFill/>
              </a:ln>
              <a:solidFill>
                <a:srgbClr val="FFFFFF"/>
              </a:solidFill>
              <a:effectLst/>
              <a:uLnTx/>
              <a:uFillTx/>
              <a:latin typeface="Calibri"/>
              <a:ea typeface="+mn-ea"/>
              <a:cs typeface="+mn-cs"/>
            </a:endParaRPr>
          </a:p>
          <a:p>
            <a:pPr lvl="0" defTabSz="829361"/>
            <a:r>
              <a:rPr lang="en-GB" sz="3991" kern="0" dirty="0">
                <a:solidFill>
                  <a:srgbClr val="FFFFFF"/>
                </a:solidFill>
              </a:rPr>
              <a:t>Measures of dispersion</a:t>
            </a:r>
            <a:endParaRPr kumimoji="0" lang="en-GB" sz="3991" b="0" i="0" u="none" strike="noStrike" kern="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92114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STATISTICS</a:t>
            </a:r>
            <a:r>
              <a:rPr lang="en-US" sz="3733" dirty="0"/>
              <a:t> </a:t>
            </a:r>
            <a:r>
              <a:rPr lang="en-US" sz="3733" dirty="0">
                <a:solidFill>
                  <a:srgbClr val="C00000"/>
                </a:solidFill>
              </a:rPr>
              <a:t>in REAL LIFE</a:t>
            </a:r>
          </a:p>
        </p:txBody>
      </p:sp>
      <p:sp>
        <p:nvSpPr>
          <p:cNvPr id="4" name="Content Placeholder 2">
            <a:extLst>
              <a:ext uri="{FF2B5EF4-FFF2-40B4-BE49-F238E27FC236}">
                <a16:creationId xmlns:a16="http://schemas.microsoft.com/office/drawing/2014/main" id="{796F772A-0D24-4AAE-9318-0753D1AD348B}"/>
              </a:ext>
            </a:extLst>
          </p:cNvPr>
          <p:cNvSpPr txBox="1">
            <a:spLocks/>
          </p:cNvSpPr>
          <p:nvPr/>
        </p:nvSpPr>
        <p:spPr>
          <a:xfrm>
            <a:off x="457200" y="1600202"/>
            <a:ext cx="8229600" cy="45259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Weather</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Forecasts</a:t>
            </a:r>
            <a:endParaRPr kumimoji="0" lang="tr-TR" sz="2800" b="0" i="0" u="none" strike="noStrike" kern="1200" cap="none" spc="0" normalizeH="0" baseline="0" noProof="0" dirty="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Emergency</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Preparedness</a:t>
            </a:r>
            <a:endParaRPr kumimoji="0" lang="tr-TR" sz="2800" b="0" i="0" u="none" strike="noStrike" kern="1200" cap="none" spc="0" normalizeH="0" baseline="0" noProof="0" dirty="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Predicting</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Disease</a:t>
            </a:r>
            <a:endParaRPr kumimoji="0" lang="tr-TR" sz="2800" b="0" i="0" u="none" strike="noStrike" kern="1200" cap="none" spc="0" normalizeH="0" baseline="0" noProof="0" dirty="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Medical</a:t>
            </a: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 </a:t>
            </a:r>
            <a:r>
              <a:rPr kumimoji="0" lang="tr-TR" sz="2800" b="0" i="0" u="none" strike="noStrike" kern="1200" cap="none" spc="0" normalizeH="0" baseline="0" noProof="0" dirty="0" err="1">
                <a:ln>
                  <a:noFill/>
                </a:ln>
                <a:solidFill>
                  <a:sysClr val="windowText" lastClr="000000"/>
                </a:solidFill>
                <a:effectLst/>
                <a:uLnTx/>
                <a:uFillTx/>
                <a:latin typeface="Times"/>
                <a:ea typeface="+mn-ea"/>
                <a:cs typeface="Times"/>
              </a:rPr>
              <a:t>Studies</a:t>
            </a:r>
            <a:endParaRPr kumimoji="0" lang="tr-TR" sz="2800" b="0" i="0" u="none" strike="noStrike" kern="1200" cap="none" spc="0" normalizeH="0" baseline="0" noProof="0" dirty="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tr-TR" sz="2800" b="0" i="0" u="none" strike="noStrike" kern="1200" cap="none" spc="0" normalizeH="0" baseline="0" noProof="0" dirty="0">
                <a:ln>
                  <a:noFill/>
                </a:ln>
                <a:solidFill>
                  <a:sysClr val="windowText" lastClr="000000"/>
                </a:solidFill>
                <a:effectLst/>
                <a:uLnTx/>
                <a:uFillTx/>
                <a:latin typeface="Times"/>
                <a:ea typeface="+mn-ea"/>
                <a:cs typeface="Times"/>
              </a:rPr>
              <a:t>Genetics</a:t>
            </a:r>
          </a:p>
          <a:p>
            <a:pPr lvl="0">
              <a:buFont typeface="Arial" panose="020B0604020202020204" pitchFamily="34" charset="0"/>
              <a:buChar char="•"/>
            </a:pPr>
            <a:r>
              <a:rPr lang="en-US" sz="2800" dirty="0">
                <a:solidFill>
                  <a:sysClr val="windowText" lastClr="000000"/>
                </a:solidFill>
              </a:rPr>
              <a:t>Political Campaigns</a:t>
            </a:r>
          </a:p>
          <a:p>
            <a:pPr lvl="0">
              <a:buFont typeface="Arial" panose="020B0604020202020204" pitchFamily="34" charset="0"/>
              <a:buChar char="•"/>
            </a:pPr>
            <a:r>
              <a:rPr lang="en-US" sz="2800" dirty="0">
                <a:solidFill>
                  <a:sysClr val="windowText" lastClr="000000"/>
                </a:solidFill>
              </a:rPr>
              <a:t>Insurance</a:t>
            </a:r>
          </a:p>
          <a:p>
            <a:pPr lvl="0">
              <a:buFont typeface="Arial" panose="020B0604020202020204" pitchFamily="34" charset="0"/>
              <a:buChar char="•"/>
            </a:pPr>
            <a:r>
              <a:rPr lang="en-US" sz="2800" dirty="0">
                <a:solidFill>
                  <a:sysClr val="windowText" lastClr="000000"/>
                </a:solidFill>
              </a:rPr>
              <a:t>Consumer Goods</a:t>
            </a:r>
          </a:p>
          <a:p>
            <a:pPr lvl="0">
              <a:buFont typeface="Arial" panose="020B0604020202020204" pitchFamily="34" charset="0"/>
              <a:buChar char="•"/>
            </a:pPr>
            <a:r>
              <a:rPr lang="en-US" sz="2800" dirty="0">
                <a:solidFill>
                  <a:sysClr val="windowText" lastClr="000000"/>
                </a:solidFill>
              </a:rPr>
              <a:t>Quality Testing</a:t>
            </a:r>
          </a:p>
          <a:p>
            <a:pPr lvl="0">
              <a:buFont typeface="Arial" panose="020B0604020202020204" pitchFamily="34" charset="0"/>
              <a:buChar char="•"/>
            </a:pPr>
            <a:r>
              <a:rPr lang="en-US" sz="2800" dirty="0">
                <a:solidFill>
                  <a:sysClr val="windowText" lastClr="000000"/>
                </a:solidFill>
              </a:rPr>
              <a:t>Stock Market</a:t>
            </a:r>
            <a:endParaRPr kumimoji="0" lang="tr-TR" sz="2800" b="0" i="0" u="none" strike="noStrike" kern="1200" cap="none" spc="0" normalizeH="0" baseline="0" noProof="0" dirty="0">
              <a:ln>
                <a:noFill/>
              </a:ln>
              <a:solidFill>
                <a:sysClr val="windowText" lastClr="000000"/>
              </a:solidFill>
              <a:effectLst/>
              <a:uLnTx/>
              <a:uFillTx/>
              <a:latin typeface="Times"/>
              <a:ea typeface="+mn-ea"/>
              <a:cs typeface="Times"/>
            </a:endParaRPr>
          </a:p>
        </p:txBody>
      </p:sp>
    </p:spTree>
    <p:extLst>
      <p:ext uri="{BB962C8B-B14F-4D97-AF65-F5344CB8AC3E}">
        <p14:creationId xmlns:p14="http://schemas.microsoft.com/office/powerpoint/2010/main" val="301574760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gray">
          <a:xfrm>
            <a:off x="2125663" y="398463"/>
            <a:ext cx="7531100" cy="1016000"/>
          </a:xfrm>
          <a:prstGeom prst="rect">
            <a:avLst/>
          </a:prstGeom>
          <a:noFill/>
          <a:ln w="9525">
            <a:noFill/>
            <a:miter lim="800000"/>
            <a:headEnd/>
            <a:tailEnd/>
          </a:ln>
        </p:spPr>
        <p:txBody>
          <a:bodyPr lIns="0" tIns="0" rIns="0" bIns="0"/>
          <a:lstStyle/>
          <a:p>
            <a:pPr defTabSz="731838" fontAlgn="base">
              <a:lnSpc>
                <a:spcPct val="110000"/>
              </a:lnSpc>
              <a:spcBef>
                <a:spcPct val="20000"/>
              </a:spcBef>
              <a:spcAft>
                <a:spcPct val="0"/>
              </a:spcAft>
            </a:pPr>
            <a:r>
              <a:rPr lang="en-US" sz="2800">
                <a:solidFill>
                  <a:srgbClr val="FF3300"/>
                </a:solidFill>
                <a:latin typeface="Arial" charset="0"/>
                <a:ea typeface="Arial Unicode MS" pitchFamily="34" charset="-128"/>
                <a:cs typeface="Arial Unicode MS" pitchFamily="34" charset="-128"/>
              </a:rPr>
              <a:t>Measures of the spread in numerical data</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Variance and the standard deviation</a:t>
            </a:r>
            <a:endParaRPr lang="en-US" sz="2000" i="1">
              <a:solidFill>
                <a:srgbClr val="FF3300"/>
              </a:solidFill>
              <a:latin typeface="Arial" charset="0"/>
              <a:ea typeface="Arial Unicode MS" pitchFamily="34" charset="-128"/>
              <a:cs typeface="Arial Unicode MS" pitchFamily="34" charset="-128"/>
            </a:endParaRPr>
          </a:p>
        </p:txBody>
      </p:sp>
      <p:sp>
        <p:nvSpPr>
          <p:cNvPr id="73731" name="Text Box 18"/>
          <p:cNvSpPr txBox="1">
            <a:spLocks noChangeArrowheads="1"/>
          </p:cNvSpPr>
          <p:nvPr/>
        </p:nvSpPr>
        <p:spPr bwMode="auto">
          <a:xfrm>
            <a:off x="2070100" y="2406651"/>
            <a:ext cx="8148638" cy="396875"/>
          </a:xfrm>
          <a:prstGeom prst="rect">
            <a:avLst/>
          </a:prstGeom>
          <a:noFill/>
          <a:ln w="9525" algn="ctr">
            <a:noFill/>
            <a:miter lim="800000"/>
            <a:headEnd/>
            <a:tailEnd/>
          </a:ln>
        </p:spPr>
        <p:txBody>
          <a:bodyPr>
            <a:spAutoFit/>
          </a:bodyPr>
          <a:lstStyle/>
          <a:p>
            <a:pPr fontAlgn="base">
              <a:spcBef>
                <a:spcPct val="0"/>
              </a:spcBef>
              <a:spcAft>
                <a:spcPct val="0"/>
              </a:spcAft>
            </a:pPr>
            <a:r>
              <a:rPr lang="en-GB" sz="2000" i="1" dirty="0">
                <a:solidFill>
                  <a:srgbClr val="004E69"/>
                </a:solidFill>
                <a:latin typeface="Arial" charset="0"/>
                <a:ea typeface="Arial Unicode MS" pitchFamily="34" charset="-128"/>
                <a:cs typeface="Arial Unicode MS" pitchFamily="34" charset="-128"/>
              </a:rPr>
              <a:t>Members of the public were asked to take part in an experiment. . . .</a:t>
            </a:r>
          </a:p>
        </p:txBody>
      </p:sp>
      <p:sp>
        <p:nvSpPr>
          <p:cNvPr id="73732" name="Rectangle 19"/>
          <p:cNvSpPr>
            <a:spLocks noChangeArrowheads="1"/>
          </p:cNvSpPr>
          <p:nvPr/>
        </p:nvSpPr>
        <p:spPr bwMode="auto">
          <a:xfrm>
            <a:off x="2044701" y="1930400"/>
            <a:ext cx="5630863" cy="457200"/>
          </a:xfrm>
          <a:prstGeom prst="rect">
            <a:avLst/>
          </a:prstGeom>
          <a:noFill/>
          <a:ln w="9525" algn="ctr">
            <a:noFill/>
            <a:miter lim="800000"/>
            <a:headEnd/>
            <a:tailEnd/>
          </a:ln>
        </p:spPr>
        <p:txBody>
          <a:bodyPr>
            <a:spAutoFit/>
          </a:bodyPr>
          <a:lstStyle/>
          <a:p>
            <a:pPr fontAlgn="base">
              <a:spcBef>
                <a:spcPct val="0"/>
              </a:spcBef>
              <a:spcAft>
                <a:spcPct val="0"/>
              </a:spcAft>
            </a:pPr>
            <a:r>
              <a:rPr lang="en-US" sz="2400" i="1" dirty="0">
                <a:solidFill>
                  <a:srgbClr val="FF3300"/>
                </a:solidFill>
                <a:latin typeface="Arial" charset="0"/>
                <a:ea typeface="Arial Unicode MS" pitchFamily="34" charset="-128"/>
                <a:cs typeface="Arial Unicode MS" pitchFamily="34" charset="-128"/>
              </a:rPr>
              <a:t>Worked example: Beer versus gravity</a:t>
            </a:r>
            <a:endParaRPr lang="en-GB" sz="2400" i="1" dirty="0">
              <a:solidFill>
                <a:srgbClr val="FF3300"/>
              </a:solidFill>
              <a:latin typeface="Arial" charset="0"/>
              <a:ea typeface="Arial Unicode MS" pitchFamily="34" charset="-128"/>
              <a:cs typeface="Arial Unicode MS" pitchFamily="34" charset="-128"/>
            </a:endParaRPr>
          </a:p>
        </p:txBody>
      </p:sp>
      <p:pic>
        <p:nvPicPr>
          <p:cNvPr id="73733" name="Picture 21" descr="042104_shane"/>
          <p:cNvPicPr>
            <a:picLocks noChangeAspect="1" noChangeArrowheads="1"/>
          </p:cNvPicPr>
          <p:nvPr/>
        </p:nvPicPr>
        <p:blipFill>
          <a:blip r:embed="rId3" cstate="print"/>
          <a:srcRect/>
          <a:stretch>
            <a:fillRect/>
          </a:stretch>
        </p:blipFill>
        <p:spPr bwMode="auto">
          <a:xfrm>
            <a:off x="7786688" y="3351213"/>
            <a:ext cx="1924050" cy="2976562"/>
          </a:xfrm>
          <a:prstGeom prst="rect">
            <a:avLst/>
          </a:prstGeom>
          <a:noFill/>
          <a:ln w="9525">
            <a:noFill/>
            <a:miter lim="800000"/>
            <a:headEnd/>
            <a:tailEnd/>
          </a:ln>
        </p:spPr>
      </p:pic>
      <p:sp>
        <p:nvSpPr>
          <p:cNvPr id="73734" name="Rectangle 23"/>
          <p:cNvSpPr>
            <a:spLocks noChangeArrowheads="1"/>
          </p:cNvSpPr>
          <p:nvPr/>
        </p:nvSpPr>
        <p:spPr bwMode="auto">
          <a:xfrm>
            <a:off x="2105026" y="3276600"/>
            <a:ext cx="4951413" cy="1016000"/>
          </a:xfrm>
          <a:prstGeom prst="rect">
            <a:avLst/>
          </a:prstGeom>
          <a:noFill/>
          <a:ln w="9525" algn="ctr">
            <a:noFill/>
            <a:miter lim="800000"/>
            <a:headEnd/>
            <a:tailEnd/>
          </a:ln>
        </p:spPr>
        <p:txBody>
          <a:bodyPr>
            <a:spAutoFit/>
          </a:bodyPr>
          <a:lstStyle/>
          <a:p>
            <a:pPr fontAlgn="base">
              <a:spcBef>
                <a:spcPct val="0"/>
              </a:spcBef>
              <a:spcAft>
                <a:spcPct val="0"/>
              </a:spcAft>
            </a:pPr>
            <a:r>
              <a:rPr lang="en-GB" sz="2000" i="1" dirty="0">
                <a:solidFill>
                  <a:srgbClr val="004E69"/>
                </a:solidFill>
                <a:latin typeface="Arial" charset="0"/>
                <a:ea typeface="Arial Unicode MS" pitchFamily="34" charset="-128"/>
                <a:cs typeface="Arial Unicode MS" pitchFamily="34" charset="-128"/>
              </a:rPr>
              <a:t>How many pints of premium export lager can you consume while standing up before you fall over?</a:t>
            </a:r>
          </a:p>
        </p:txBody>
      </p:sp>
      <p:sp>
        <p:nvSpPr>
          <p:cNvPr id="73735" name="Text Box 26"/>
          <p:cNvSpPr txBox="1">
            <a:spLocks noChangeArrowheads="1"/>
          </p:cNvSpPr>
          <p:nvPr/>
        </p:nvSpPr>
        <p:spPr bwMode="auto">
          <a:xfrm>
            <a:off x="4583114" y="5532438"/>
            <a:ext cx="3159125" cy="738664"/>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i="1">
                <a:solidFill>
                  <a:srgbClr val="004E69"/>
                </a:solidFill>
                <a:latin typeface="Arial" charset="0"/>
                <a:ea typeface="Arial Unicode MS" pitchFamily="34" charset="-128"/>
                <a:cs typeface="Arial Unicode MS" pitchFamily="34" charset="-128"/>
              </a:rPr>
              <a:t>Shane McGowan of the Pogues,</a:t>
            </a:r>
          </a:p>
          <a:p>
            <a:pPr algn="ctr" fontAlgn="base">
              <a:spcBef>
                <a:spcPct val="0"/>
              </a:spcBef>
              <a:spcAft>
                <a:spcPct val="0"/>
              </a:spcAft>
            </a:pPr>
            <a:r>
              <a:rPr lang="en-GB" sz="1400" i="1">
                <a:solidFill>
                  <a:srgbClr val="004E69"/>
                </a:solidFill>
                <a:latin typeface="Arial" charset="0"/>
                <a:ea typeface="Arial Unicode MS" pitchFamily="34" charset="-128"/>
                <a:cs typeface="Arial Unicode MS" pitchFamily="34" charset="-128"/>
              </a:rPr>
              <a:t>greasing the wheels while he thinks about what to have for breakfast</a:t>
            </a:r>
          </a:p>
        </p:txBody>
      </p:sp>
    </p:spTree>
    <p:extLst>
      <p:ext uri="{BB962C8B-B14F-4D97-AF65-F5344CB8AC3E}">
        <p14:creationId xmlns:p14="http://schemas.microsoft.com/office/powerpoint/2010/main" val="25193835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ChangeArrowheads="1"/>
          </p:cNvSpPr>
          <p:nvPr/>
        </p:nvSpPr>
        <p:spPr bwMode="gray">
          <a:xfrm>
            <a:off x="2081213" y="176213"/>
            <a:ext cx="7531100"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Measures of the spread in numerical data</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Worked example: Beer versus gravity</a:t>
            </a:r>
          </a:p>
        </p:txBody>
      </p:sp>
      <p:sp>
        <p:nvSpPr>
          <p:cNvPr id="3076" name="Rectangle 2"/>
          <p:cNvSpPr>
            <a:spLocks noChangeArrowheads="1"/>
          </p:cNvSpPr>
          <p:nvPr/>
        </p:nvSpPr>
        <p:spPr bwMode="auto">
          <a:xfrm>
            <a:off x="2017713" y="3463926"/>
            <a:ext cx="8159750" cy="1916113"/>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pPr>
            <a:endParaRPr lang="en-GB" sz="2000">
              <a:solidFill>
                <a:srgbClr val="004E69"/>
              </a:solidFill>
              <a:latin typeface="Arial" charset="0"/>
              <a:ea typeface="Arial Unicode MS" pitchFamily="34" charset="-128"/>
              <a:cs typeface="Arial Unicode MS" pitchFamily="34" charset="-128"/>
            </a:endParaRPr>
          </a:p>
        </p:txBody>
      </p:sp>
      <p:graphicFrame>
        <p:nvGraphicFramePr>
          <p:cNvPr id="3074" name="Object 4"/>
          <p:cNvGraphicFramePr>
            <a:graphicFrameLocks noChangeAspect="1"/>
          </p:cNvGraphicFramePr>
          <p:nvPr/>
        </p:nvGraphicFramePr>
        <p:xfrm>
          <a:off x="2108201" y="1160463"/>
          <a:ext cx="8050213" cy="5162550"/>
        </p:xfrm>
        <a:graphic>
          <a:graphicData uri="http://schemas.openxmlformats.org/presentationml/2006/ole">
            <mc:AlternateContent xmlns:mc="http://schemas.openxmlformats.org/markup-compatibility/2006">
              <mc:Choice xmlns:v="urn:schemas-microsoft-com:vml" Requires="v">
                <p:oleObj spid="_x0000_s3093" r:id="rId4" imgW="8047417" imgH="5163760" progId="Excel.Sheet.8">
                  <p:embed/>
                </p:oleObj>
              </mc:Choice>
              <mc:Fallback>
                <p:oleObj r:id="rId4" imgW="8047417" imgH="5163760" progId="Excel.Sheet.8">
                  <p:embed/>
                  <p:pic>
                    <p:nvPicPr>
                      <p:cNvPr id="307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201" y="1160463"/>
                        <a:ext cx="8050213" cy="516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7"/>
          <p:cNvGrpSpPr>
            <a:grpSpLocks/>
          </p:cNvGrpSpPr>
          <p:nvPr/>
        </p:nvGrpSpPr>
        <p:grpSpPr bwMode="auto">
          <a:xfrm>
            <a:off x="3027363" y="3402013"/>
            <a:ext cx="7231062" cy="476250"/>
            <a:chOff x="947" y="2143"/>
            <a:chExt cx="4555" cy="300"/>
          </a:xfrm>
        </p:grpSpPr>
        <p:sp>
          <p:nvSpPr>
            <p:cNvPr id="3078" name="Line 5"/>
            <p:cNvSpPr>
              <a:spLocks noChangeShapeType="1"/>
            </p:cNvSpPr>
            <p:nvPr/>
          </p:nvSpPr>
          <p:spPr bwMode="auto">
            <a:xfrm>
              <a:off x="947" y="2298"/>
              <a:ext cx="4095"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079" name="Text Box 16"/>
            <p:cNvSpPr txBox="1">
              <a:spLocks noChangeArrowheads="1"/>
            </p:cNvSpPr>
            <p:nvPr/>
          </p:nvSpPr>
          <p:spPr bwMode="auto">
            <a:xfrm>
              <a:off x="5044" y="2143"/>
              <a:ext cx="458" cy="30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grpSp>
    </p:spTree>
    <p:extLst>
      <p:ext uri="{BB962C8B-B14F-4D97-AF65-F5344CB8AC3E}">
        <p14:creationId xmlns:p14="http://schemas.microsoft.com/office/powerpoint/2010/main" val="453389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7"/>
          <p:cNvGraphicFramePr>
            <a:graphicFrameLocks noChangeAspect="1"/>
          </p:cNvGraphicFramePr>
          <p:nvPr/>
        </p:nvGraphicFramePr>
        <p:xfrm>
          <a:off x="5916614" y="1166813"/>
          <a:ext cx="3927475" cy="5148262"/>
        </p:xfrm>
        <a:graphic>
          <a:graphicData uri="http://schemas.openxmlformats.org/drawingml/2006/chart">
            <c:chart xmlns:c="http://schemas.openxmlformats.org/drawingml/2006/chart" xmlns:r="http://schemas.openxmlformats.org/officeDocument/2006/relationships" r:id="rId4"/>
          </a:graphicData>
        </a:graphic>
      </p:graphicFrame>
      <p:sp>
        <p:nvSpPr>
          <p:cNvPr id="4100" name="Rectangle 2"/>
          <p:cNvSpPr>
            <a:spLocks noChangeArrowheads="1"/>
          </p:cNvSpPr>
          <p:nvPr/>
        </p:nvSpPr>
        <p:spPr bwMode="auto">
          <a:xfrm>
            <a:off x="2017713" y="3463926"/>
            <a:ext cx="8159750" cy="1916113"/>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pPr>
            <a:endParaRPr lang="en-GB" sz="2000">
              <a:solidFill>
                <a:srgbClr val="004E69"/>
              </a:solidFill>
              <a:latin typeface="Arial" charset="0"/>
              <a:ea typeface="Arial Unicode MS" pitchFamily="34" charset="-128"/>
              <a:cs typeface="Arial Unicode MS" pitchFamily="34" charset="-128"/>
            </a:endParaRPr>
          </a:p>
        </p:txBody>
      </p:sp>
      <p:graphicFrame>
        <p:nvGraphicFramePr>
          <p:cNvPr id="4098" name="Object 4"/>
          <p:cNvGraphicFramePr>
            <a:graphicFrameLocks noChangeAspect="1"/>
          </p:cNvGraphicFramePr>
          <p:nvPr/>
        </p:nvGraphicFramePr>
        <p:xfrm>
          <a:off x="2111376" y="1162051"/>
          <a:ext cx="3927475" cy="5148263"/>
        </p:xfrm>
        <a:graphic>
          <a:graphicData uri="http://schemas.openxmlformats.org/presentationml/2006/ole">
            <mc:AlternateContent xmlns:mc="http://schemas.openxmlformats.org/markup-compatibility/2006">
              <mc:Choice xmlns:v="urn:schemas-microsoft-com:vml" Requires="v">
                <p:oleObj spid="_x0000_s4117" r:id="rId5" imgW="3932261" imgH="5145470" progId="Excel.Sheet.8">
                  <p:embed/>
                </p:oleObj>
              </mc:Choice>
              <mc:Fallback>
                <p:oleObj r:id="rId5" imgW="3932261" imgH="5145470" progId="Excel.Sheet.8">
                  <p:embed/>
                  <p:pic>
                    <p:nvPicPr>
                      <p:cNvPr id="409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1376" y="1162051"/>
                        <a:ext cx="3927475"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1" name="Line 5"/>
          <p:cNvSpPr>
            <a:spLocks noChangeShapeType="1"/>
          </p:cNvSpPr>
          <p:nvPr/>
        </p:nvSpPr>
        <p:spPr bwMode="auto">
          <a:xfrm>
            <a:off x="2943225" y="3648075"/>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592208" name="Text Box 16"/>
          <p:cNvSpPr txBox="1">
            <a:spLocks noChangeArrowheads="1"/>
          </p:cNvSpPr>
          <p:nvPr/>
        </p:nvSpPr>
        <p:spPr bwMode="auto">
          <a:xfrm>
            <a:off x="8715376" y="1608138"/>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3592210" name="Line 18"/>
          <p:cNvSpPr>
            <a:spLocks noChangeShapeType="1"/>
          </p:cNvSpPr>
          <p:nvPr/>
        </p:nvSpPr>
        <p:spPr bwMode="auto">
          <a:xfrm>
            <a:off x="6748463" y="3646488"/>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4104" name="Text Box 27"/>
          <p:cNvSpPr txBox="1">
            <a:spLocks noChangeArrowheads="1"/>
          </p:cNvSpPr>
          <p:nvPr/>
        </p:nvSpPr>
        <p:spPr bwMode="auto">
          <a:xfrm>
            <a:off x="4930776" y="1597025"/>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4105" name="Rectangle 28"/>
          <p:cNvSpPr>
            <a:spLocks noChangeArrowheads="1"/>
          </p:cNvSpPr>
          <p:nvPr/>
        </p:nvSpPr>
        <p:spPr bwMode="auto">
          <a:xfrm>
            <a:off x="2787650" y="1103313"/>
            <a:ext cx="1187450" cy="366712"/>
          </a:xfrm>
          <a:prstGeom prst="rect">
            <a:avLst/>
          </a:prstGeom>
          <a:noFill/>
          <a:ln w="9525" algn="ctr">
            <a:noFill/>
            <a:miter lim="800000"/>
            <a:headEnd/>
            <a:tailEnd/>
          </a:ln>
        </p:spPr>
        <p:txBody>
          <a:bodyPr>
            <a:spAutoFit/>
          </a:bodyPr>
          <a:lstStyle/>
          <a:p>
            <a:pPr fontAlgn="base">
              <a:spcBef>
                <a:spcPct val="0"/>
              </a:spcBef>
              <a:spcAft>
                <a:spcPct val="0"/>
              </a:spcAft>
            </a:pPr>
            <a:r>
              <a:rPr lang="en-GB" i="1">
                <a:solidFill>
                  <a:srgbClr val="004E69"/>
                </a:solidFill>
                <a:latin typeface="Arial" charset="0"/>
                <a:ea typeface="Arial Unicode MS" pitchFamily="34" charset="-128"/>
                <a:cs typeface="Arial Unicode MS" pitchFamily="34" charset="-128"/>
              </a:rPr>
              <a:t>Group 1:</a:t>
            </a:r>
          </a:p>
        </p:txBody>
      </p:sp>
      <p:sp>
        <p:nvSpPr>
          <p:cNvPr id="3592221" name="Rectangle 29"/>
          <p:cNvSpPr>
            <a:spLocks noChangeArrowheads="1"/>
          </p:cNvSpPr>
          <p:nvPr/>
        </p:nvSpPr>
        <p:spPr bwMode="auto">
          <a:xfrm>
            <a:off x="6596063" y="1104901"/>
            <a:ext cx="1187450" cy="366713"/>
          </a:xfrm>
          <a:prstGeom prst="rect">
            <a:avLst/>
          </a:prstGeom>
          <a:noFill/>
          <a:ln w="9525" algn="ctr">
            <a:noFill/>
            <a:miter lim="800000"/>
            <a:headEnd/>
            <a:tailEnd/>
          </a:ln>
        </p:spPr>
        <p:txBody>
          <a:bodyPr>
            <a:spAutoFit/>
          </a:bodyPr>
          <a:lstStyle/>
          <a:p>
            <a:pPr fontAlgn="base">
              <a:spcBef>
                <a:spcPct val="0"/>
              </a:spcBef>
              <a:spcAft>
                <a:spcPct val="0"/>
              </a:spcAft>
            </a:pPr>
            <a:r>
              <a:rPr lang="en-GB" i="1">
                <a:solidFill>
                  <a:srgbClr val="004E69"/>
                </a:solidFill>
                <a:latin typeface="Arial" charset="0"/>
                <a:ea typeface="Arial Unicode MS" pitchFamily="34" charset="-128"/>
                <a:cs typeface="Arial Unicode MS" pitchFamily="34" charset="-128"/>
              </a:rPr>
              <a:t>Group 2:</a:t>
            </a:r>
          </a:p>
        </p:txBody>
      </p:sp>
      <p:sp>
        <p:nvSpPr>
          <p:cNvPr id="4107" name="Rectangle 30"/>
          <p:cNvSpPr>
            <a:spLocks noChangeArrowheads="1"/>
          </p:cNvSpPr>
          <p:nvPr/>
        </p:nvSpPr>
        <p:spPr bwMode="gray">
          <a:xfrm>
            <a:off x="2081213" y="176213"/>
            <a:ext cx="7531100"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Measures of the spread in numerical data</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Why not just use the mean to summarise the sample? </a:t>
            </a:r>
          </a:p>
        </p:txBody>
      </p:sp>
      <p:sp>
        <p:nvSpPr>
          <p:cNvPr id="3592223" name="Text Box 31"/>
          <p:cNvSpPr txBox="1">
            <a:spLocks noChangeArrowheads="1"/>
          </p:cNvSpPr>
          <p:nvPr/>
        </p:nvSpPr>
        <p:spPr bwMode="auto">
          <a:xfrm>
            <a:off x="7326313" y="4281488"/>
            <a:ext cx="1687512" cy="4572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Same mean, different </a:t>
            </a:r>
          </a:p>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sample characteristics</a:t>
            </a:r>
          </a:p>
        </p:txBody>
      </p:sp>
    </p:spTree>
    <p:extLst>
      <p:ext uri="{BB962C8B-B14F-4D97-AF65-F5344CB8AC3E}">
        <p14:creationId xmlns:p14="http://schemas.microsoft.com/office/powerpoint/2010/main" val="12678499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22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922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922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92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3592208" grpId="0" animBg="1"/>
      <p:bldP spid="3592210" grpId="0" animBg="1"/>
      <p:bldP spid="3592221" grpId="0"/>
      <p:bldP spid="35922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2017713" y="3463926"/>
            <a:ext cx="8159750" cy="1916113"/>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pPr>
            <a:endParaRPr lang="en-GB" sz="2000">
              <a:solidFill>
                <a:srgbClr val="004E69"/>
              </a:solidFill>
              <a:latin typeface="Arial" charset="0"/>
              <a:ea typeface="Arial Unicode MS" pitchFamily="34" charset="-128"/>
              <a:cs typeface="Arial Unicode MS" pitchFamily="34" charset="-128"/>
            </a:endParaRPr>
          </a:p>
        </p:txBody>
      </p:sp>
      <p:graphicFrame>
        <p:nvGraphicFramePr>
          <p:cNvPr id="5122" name="Object 3"/>
          <p:cNvGraphicFramePr>
            <a:graphicFrameLocks noChangeAspect="1"/>
          </p:cNvGraphicFramePr>
          <p:nvPr/>
        </p:nvGraphicFramePr>
        <p:xfrm>
          <a:off x="2111376" y="1162051"/>
          <a:ext cx="3927475" cy="5148263"/>
        </p:xfrm>
        <a:graphic>
          <a:graphicData uri="http://schemas.openxmlformats.org/presentationml/2006/ole">
            <mc:AlternateContent xmlns:mc="http://schemas.openxmlformats.org/markup-compatibility/2006">
              <mc:Choice xmlns:v="urn:schemas-microsoft-com:vml" Requires="v">
                <p:oleObj spid="_x0000_s5141" r:id="rId4" imgW="3932261" imgH="5145470" progId="Excel.Sheet.8">
                  <p:embed/>
                </p:oleObj>
              </mc:Choice>
              <mc:Fallback>
                <p:oleObj r:id="rId4" imgW="3932261" imgH="5145470" progId="Excel.Sheet.8">
                  <p:embed/>
                  <p:pic>
                    <p:nvPicPr>
                      <p:cNvPr id="512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6" y="1162051"/>
                        <a:ext cx="3927475"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4" name="Line 4"/>
          <p:cNvSpPr>
            <a:spLocks noChangeShapeType="1"/>
          </p:cNvSpPr>
          <p:nvPr/>
        </p:nvSpPr>
        <p:spPr bwMode="auto">
          <a:xfrm>
            <a:off x="2943225" y="3648075"/>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5125" name="Text Box 8"/>
          <p:cNvSpPr txBox="1">
            <a:spLocks noChangeArrowheads="1"/>
          </p:cNvSpPr>
          <p:nvPr/>
        </p:nvSpPr>
        <p:spPr bwMode="auto">
          <a:xfrm>
            <a:off x="5619751" y="3413125"/>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5126" name="Rectangle 12"/>
          <p:cNvSpPr>
            <a:spLocks noChangeArrowheads="1"/>
          </p:cNvSpPr>
          <p:nvPr/>
        </p:nvSpPr>
        <p:spPr bwMode="gray">
          <a:xfrm>
            <a:off x="2081213" y="176213"/>
            <a:ext cx="7531100"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Option 1: The Range </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Subtract Minimum from Maximum value</a:t>
            </a:r>
            <a:endParaRPr lang="en-US" sz="2000" i="1">
              <a:solidFill>
                <a:srgbClr val="FF3300"/>
              </a:solidFill>
              <a:latin typeface="Arial" charset="0"/>
              <a:ea typeface="Arial Unicode MS" pitchFamily="34" charset="-128"/>
              <a:cs typeface="Arial Unicode MS" pitchFamily="34" charset="-128"/>
            </a:endParaRPr>
          </a:p>
        </p:txBody>
      </p:sp>
      <p:sp>
        <p:nvSpPr>
          <p:cNvPr id="3598349" name="Text Box 13"/>
          <p:cNvSpPr txBox="1">
            <a:spLocks noChangeArrowheads="1"/>
          </p:cNvSpPr>
          <p:nvPr/>
        </p:nvSpPr>
        <p:spPr bwMode="auto">
          <a:xfrm>
            <a:off x="4832350" y="1555751"/>
            <a:ext cx="1098550" cy="284163"/>
          </a:xfrm>
          <a:prstGeom prst="rect">
            <a:avLst/>
          </a:prstGeom>
          <a:solidFill>
            <a:schemeClr val="bg1"/>
          </a:solidFill>
          <a:ln w="9525" algn="ctr">
            <a:solidFill>
              <a:srgbClr val="000000"/>
            </a:solidFill>
            <a:miter lim="800000"/>
            <a:headEnd/>
            <a:tailEnd/>
          </a:ln>
          <a:effectLst>
            <a:outerShdw dist="107763" dir="2700000" algn="ctr" rotWithShape="0">
              <a:schemeClr val="bg2">
                <a:alpha val="50000"/>
              </a:schemeClr>
            </a:outerShdw>
          </a:effectLst>
        </p:spPr>
        <p:txBody>
          <a:bodyPr wrap="none">
            <a:spAutoFit/>
          </a:bodyPr>
          <a:lstStyle/>
          <a:p>
            <a:pPr algn="ctr" fontAlgn="base">
              <a:spcBef>
                <a:spcPct val="0"/>
              </a:spcBef>
              <a:spcAft>
                <a:spcPct val="0"/>
              </a:spcAft>
              <a:defRPr/>
            </a:pPr>
            <a:r>
              <a:rPr lang="en-GB" sz="1200">
                <a:solidFill>
                  <a:srgbClr val="004E69"/>
                </a:solidFill>
                <a:latin typeface="Arial" charset="0"/>
                <a:ea typeface="Arial Unicode MS" pitchFamily="34" charset="-128"/>
                <a:cs typeface="Arial" charset="0"/>
              </a:rPr>
              <a:t>Max: 15 pints</a:t>
            </a:r>
          </a:p>
        </p:txBody>
      </p:sp>
      <p:sp>
        <p:nvSpPr>
          <p:cNvPr id="3598350" name="Line 14"/>
          <p:cNvSpPr>
            <a:spLocks noChangeShapeType="1"/>
          </p:cNvSpPr>
          <p:nvPr/>
        </p:nvSpPr>
        <p:spPr bwMode="auto">
          <a:xfrm flipH="1">
            <a:off x="4479926" y="1709738"/>
            <a:ext cx="346075" cy="0"/>
          </a:xfrm>
          <a:prstGeom prst="line">
            <a:avLst/>
          </a:prstGeom>
          <a:noFill/>
          <a:ln w="9525">
            <a:solidFill>
              <a:srgbClr val="000000"/>
            </a:solidFill>
            <a:round/>
            <a:headEnd/>
            <a:tailEnd type="triangle" w="med" len="me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598351" name="Text Box 15"/>
          <p:cNvSpPr txBox="1">
            <a:spLocks noChangeArrowheads="1"/>
          </p:cNvSpPr>
          <p:nvPr/>
        </p:nvSpPr>
        <p:spPr bwMode="auto">
          <a:xfrm>
            <a:off x="5235575" y="5048251"/>
            <a:ext cx="895350" cy="284163"/>
          </a:xfrm>
          <a:prstGeom prst="rect">
            <a:avLst/>
          </a:prstGeom>
          <a:solidFill>
            <a:schemeClr val="bg1"/>
          </a:solidFill>
          <a:ln w="9525" algn="ctr">
            <a:solidFill>
              <a:srgbClr val="000000"/>
            </a:solidFill>
            <a:miter lim="800000"/>
            <a:headEnd/>
            <a:tailEnd/>
          </a:ln>
          <a:effectLst>
            <a:outerShdw dist="107763" dir="2700000" algn="ctr" rotWithShape="0">
              <a:schemeClr val="bg2">
                <a:alpha val="50000"/>
              </a:schemeClr>
            </a:outerShdw>
          </a:effectLst>
        </p:spPr>
        <p:txBody>
          <a:bodyPr wrap="none">
            <a:spAutoFit/>
          </a:bodyPr>
          <a:lstStyle/>
          <a:p>
            <a:pPr algn="ctr" fontAlgn="base">
              <a:spcBef>
                <a:spcPct val="0"/>
              </a:spcBef>
              <a:spcAft>
                <a:spcPct val="0"/>
              </a:spcAft>
              <a:defRPr/>
            </a:pPr>
            <a:r>
              <a:rPr lang="en-GB" sz="1200">
                <a:solidFill>
                  <a:srgbClr val="004E69"/>
                </a:solidFill>
                <a:latin typeface="Arial" charset="0"/>
                <a:ea typeface="Arial Unicode MS" pitchFamily="34" charset="-128"/>
                <a:cs typeface="Arial" charset="0"/>
              </a:rPr>
              <a:t>Min: 1 pint</a:t>
            </a:r>
          </a:p>
        </p:txBody>
      </p:sp>
      <p:sp>
        <p:nvSpPr>
          <p:cNvPr id="3598352" name="Line 16"/>
          <p:cNvSpPr>
            <a:spLocks noChangeShapeType="1"/>
          </p:cNvSpPr>
          <p:nvPr/>
        </p:nvSpPr>
        <p:spPr bwMode="auto">
          <a:xfrm flipH="1">
            <a:off x="4946650" y="5191125"/>
            <a:ext cx="274638" cy="0"/>
          </a:xfrm>
          <a:prstGeom prst="line">
            <a:avLst/>
          </a:prstGeom>
          <a:noFill/>
          <a:ln w="9525">
            <a:solidFill>
              <a:srgbClr val="000000"/>
            </a:solidFill>
            <a:round/>
            <a:headEnd/>
            <a:tailEnd type="triangle" w="med" len="me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5131" name="Rectangle 17"/>
          <p:cNvSpPr>
            <a:spLocks noChangeArrowheads="1"/>
          </p:cNvSpPr>
          <p:nvPr/>
        </p:nvSpPr>
        <p:spPr bwMode="auto">
          <a:xfrm>
            <a:off x="6797675" y="1401764"/>
            <a:ext cx="3670300" cy="7016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One option to describe spread of scores is to calculate </a:t>
            </a:r>
            <a:r>
              <a:rPr lang="en-GB" sz="2000" u="sng">
                <a:solidFill>
                  <a:srgbClr val="004E69"/>
                </a:solidFill>
                <a:latin typeface="Arial" charset="0"/>
                <a:ea typeface="Arial Unicode MS" pitchFamily="34" charset="-128"/>
                <a:cs typeface="Arial Unicode MS" pitchFamily="34" charset="-128"/>
              </a:rPr>
              <a:t>range</a:t>
            </a:r>
          </a:p>
        </p:txBody>
      </p:sp>
      <p:sp>
        <p:nvSpPr>
          <p:cNvPr id="5132" name="Rectangle 18"/>
          <p:cNvSpPr>
            <a:spLocks noChangeArrowheads="1"/>
          </p:cNvSpPr>
          <p:nvPr/>
        </p:nvSpPr>
        <p:spPr bwMode="auto">
          <a:xfrm>
            <a:off x="6858000" y="2435226"/>
            <a:ext cx="3670300" cy="396875"/>
          </a:xfrm>
          <a:prstGeom prst="rect">
            <a:avLst/>
          </a:prstGeom>
          <a:noFill/>
          <a:ln w="9525" algn="ctr">
            <a:noFill/>
            <a:miter lim="800000"/>
            <a:headEnd/>
            <a:tailEnd/>
          </a:ln>
        </p:spPr>
        <p:txBody>
          <a:bodyPr>
            <a:spAutoFit/>
          </a:bodyPr>
          <a:lstStyle/>
          <a:p>
            <a:pPr fontAlgn="base">
              <a:spcBef>
                <a:spcPct val="0"/>
              </a:spcBef>
              <a:spcAft>
                <a:spcPct val="0"/>
              </a:spcAft>
            </a:pPr>
            <a:r>
              <a:rPr lang="en-GB" sz="2000" i="1">
                <a:solidFill>
                  <a:srgbClr val="004E69"/>
                </a:solidFill>
                <a:latin typeface="Arial" charset="0"/>
                <a:ea typeface="Arial Unicode MS" pitchFamily="34" charset="-128"/>
                <a:cs typeface="Arial Unicode MS" pitchFamily="34" charset="-128"/>
              </a:rPr>
              <a:t>= Max value – min value</a:t>
            </a:r>
            <a:endParaRPr lang="en-GB" sz="2000" i="1" u="sng">
              <a:solidFill>
                <a:srgbClr val="004E69"/>
              </a:solidFill>
              <a:latin typeface="Arial" charset="0"/>
              <a:ea typeface="Arial Unicode MS" pitchFamily="34" charset="-128"/>
              <a:cs typeface="Arial Unicode MS" pitchFamily="34" charset="-128"/>
            </a:endParaRPr>
          </a:p>
        </p:txBody>
      </p:sp>
      <p:sp>
        <p:nvSpPr>
          <p:cNvPr id="3598355" name="Rectangle 19"/>
          <p:cNvSpPr>
            <a:spLocks noChangeArrowheads="1"/>
          </p:cNvSpPr>
          <p:nvPr/>
        </p:nvSpPr>
        <p:spPr bwMode="auto">
          <a:xfrm>
            <a:off x="6862763" y="2962276"/>
            <a:ext cx="3670300" cy="396875"/>
          </a:xfrm>
          <a:prstGeom prst="rect">
            <a:avLst/>
          </a:prstGeom>
          <a:noFill/>
          <a:ln w="9525" algn="ctr">
            <a:noFill/>
            <a:miter lim="800000"/>
            <a:headEnd/>
            <a:tailEnd/>
          </a:ln>
        </p:spPr>
        <p:txBody>
          <a:bodyPr>
            <a:spAutoFit/>
          </a:bodyPr>
          <a:lstStyle/>
          <a:p>
            <a:pPr fontAlgn="base">
              <a:spcBef>
                <a:spcPct val="0"/>
              </a:spcBef>
              <a:spcAft>
                <a:spcPct val="0"/>
              </a:spcAft>
            </a:pPr>
            <a:r>
              <a:rPr lang="en-GB" sz="2000" i="1">
                <a:solidFill>
                  <a:srgbClr val="FF3300"/>
                </a:solidFill>
                <a:latin typeface="Arial" charset="0"/>
                <a:ea typeface="Arial Unicode MS" pitchFamily="34" charset="-128"/>
                <a:cs typeface="Arial Unicode MS" pitchFamily="34" charset="-128"/>
              </a:rPr>
              <a:t>= 15 - 1</a:t>
            </a:r>
            <a:endParaRPr lang="en-GB" sz="2000" i="1" u="sng">
              <a:solidFill>
                <a:srgbClr val="FF3300"/>
              </a:solidFill>
              <a:latin typeface="Arial" charset="0"/>
              <a:ea typeface="Arial Unicode MS" pitchFamily="34" charset="-128"/>
              <a:cs typeface="Arial Unicode MS" pitchFamily="34" charset="-128"/>
            </a:endParaRPr>
          </a:p>
        </p:txBody>
      </p:sp>
      <p:sp>
        <p:nvSpPr>
          <p:cNvPr id="3598356" name="Rectangle 20"/>
          <p:cNvSpPr>
            <a:spLocks noChangeArrowheads="1"/>
          </p:cNvSpPr>
          <p:nvPr/>
        </p:nvSpPr>
        <p:spPr bwMode="auto">
          <a:xfrm>
            <a:off x="6867525" y="3467101"/>
            <a:ext cx="3670300" cy="396875"/>
          </a:xfrm>
          <a:prstGeom prst="rect">
            <a:avLst/>
          </a:prstGeom>
          <a:noFill/>
          <a:ln w="9525" algn="ctr">
            <a:noFill/>
            <a:miter lim="800000"/>
            <a:headEnd/>
            <a:tailEnd/>
          </a:ln>
        </p:spPr>
        <p:txBody>
          <a:bodyPr>
            <a:spAutoFit/>
          </a:bodyPr>
          <a:lstStyle/>
          <a:p>
            <a:pPr fontAlgn="base">
              <a:spcBef>
                <a:spcPct val="0"/>
              </a:spcBef>
              <a:spcAft>
                <a:spcPct val="0"/>
              </a:spcAft>
            </a:pPr>
            <a:r>
              <a:rPr lang="en-GB" sz="2000" i="1">
                <a:solidFill>
                  <a:srgbClr val="004E69"/>
                </a:solidFill>
                <a:latin typeface="Arial" charset="0"/>
                <a:ea typeface="Arial Unicode MS" pitchFamily="34" charset="-128"/>
                <a:cs typeface="Arial Unicode MS" pitchFamily="34" charset="-128"/>
              </a:rPr>
              <a:t>The range is </a:t>
            </a:r>
            <a:r>
              <a:rPr lang="en-GB" sz="2000" b="1" i="1">
                <a:solidFill>
                  <a:srgbClr val="004E69"/>
                </a:solidFill>
                <a:latin typeface="Arial" charset="0"/>
                <a:ea typeface="Arial Unicode MS" pitchFamily="34" charset="-128"/>
                <a:cs typeface="Arial Unicode MS" pitchFamily="34" charset="-128"/>
              </a:rPr>
              <a:t>14 pints</a:t>
            </a:r>
            <a:endParaRPr lang="en-GB" sz="2000" b="1" i="1" u="sng">
              <a:solidFill>
                <a:srgbClr val="004E69"/>
              </a:solidFill>
              <a:latin typeface="Arial" charset="0"/>
              <a:ea typeface="Arial Unicode MS" pitchFamily="34" charset="-128"/>
              <a:cs typeface="Arial Unicode MS" pitchFamily="34" charset="-128"/>
            </a:endParaRPr>
          </a:p>
        </p:txBody>
      </p:sp>
      <p:sp>
        <p:nvSpPr>
          <p:cNvPr id="3598357" name="Rectangle 21"/>
          <p:cNvSpPr>
            <a:spLocks noChangeArrowheads="1"/>
          </p:cNvSpPr>
          <p:nvPr/>
        </p:nvSpPr>
        <p:spPr bwMode="auto">
          <a:xfrm>
            <a:off x="7170739" y="4241801"/>
            <a:ext cx="3184525" cy="19208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An improvement on using the mean alone, </a:t>
            </a:r>
          </a:p>
          <a:p>
            <a:pPr fontAlgn="base">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a:p>
            <a:pPr fontAlgn="base">
              <a:spcBef>
                <a:spcPct val="0"/>
              </a:spcBef>
              <a:spcAft>
                <a:spcPct val="0"/>
              </a:spcAft>
            </a:pPr>
            <a:r>
              <a:rPr lang="en-GB" sz="2000" u="sng">
                <a:solidFill>
                  <a:srgbClr val="004E69"/>
                </a:solidFill>
                <a:latin typeface="Arial" charset="0"/>
                <a:ea typeface="Arial Unicode MS" pitchFamily="34" charset="-128"/>
                <a:cs typeface="Arial Unicode MS" pitchFamily="34" charset="-128"/>
              </a:rPr>
              <a:t>BUT</a:t>
            </a:r>
            <a:r>
              <a:rPr lang="en-GB" sz="2000">
                <a:solidFill>
                  <a:srgbClr val="004E69"/>
                </a:solidFill>
                <a:latin typeface="Arial" charset="0"/>
                <a:ea typeface="Arial Unicode MS" pitchFamily="34" charset="-128"/>
                <a:cs typeface="Arial Unicode MS" pitchFamily="34" charset="-128"/>
              </a:rPr>
              <a:t> it only takes into account 2 values in the sample</a:t>
            </a:r>
            <a:endParaRPr lang="en-GB" sz="2000" b="1">
              <a:solidFill>
                <a:srgbClr val="004E69"/>
              </a:solidFill>
              <a:latin typeface="Arial" charset="0"/>
              <a:ea typeface="Arial Unicode MS" pitchFamily="34" charset="-128"/>
              <a:cs typeface="Arial Unicode MS" pitchFamily="34" charset="-128"/>
            </a:endParaRPr>
          </a:p>
        </p:txBody>
      </p:sp>
      <p:sp>
        <p:nvSpPr>
          <p:cNvPr id="3598358" name="Line 22"/>
          <p:cNvSpPr>
            <a:spLocks noChangeShapeType="1"/>
          </p:cNvSpPr>
          <p:nvPr/>
        </p:nvSpPr>
        <p:spPr bwMode="auto">
          <a:xfrm flipH="1">
            <a:off x="4225925" y="1689100"/>
            <a:ext cx="0" cy="3511550"/>
          </a:xfrm>
          <a:prstGeom prst="line">
            <a:avLst/>
          </a:prstGeom>
          <a:noFill/>
          <a:ln w="9525">
            <a:solidFill>
              <a:schemeClr val="bg2"/>
            </a:solidFill>
            <a:prstDash val="dash"/>
            <a:round/>
            <a:headEnd type="triangle" w="med" len="med"/>
            <a:tailEnd type="triangle" w="med" len="me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598359" name="Text Box 23"/>
          <p:cNvSpPr txBox="1">
            <a:spLocks noChangeArrowheads="1"/>
          </p:cNvSpPr>
          <p:nvPr/>
        </p:nvSpPr>
        <p:spPr bwMode="auto">
          <a:xfrm>
            <a:off x="4237039" y="2827339"/>
            <a:ext cx="1336675" cy="274637"/>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1200">
                <a:solidFill>
                  <a:srgbClr val="004E69"/>
                </a:solidFill>
                <a:latin typeface="Arial" charset="0"/>
                <a:ea typeface="Arial Unicode MS" pitchFamily="34" charset="-128"/>
                <a:cs typeface="Arial Unicode MS" pitchFamily="34" charset="-128"/>
              </a:rPr>
              <a:t>Range = 14 pints</a:t>
            </a:r>
          </a:p>
        </p:txBody>
      </p:sp>
      <p:sp>
        <p:nvSpPr>
          <p:cNvPr id="3598360" name="Line 24"/>
          <p:cNvSpPr>
            <a:spLocks noChangeShapeType="1"/>
          </p:cNvSpPr>
          <p:nvPr/>
        </p:nvSpPr>
        <p:spPr bwMode="auto">
          <a:xfrm flipH="1">
            <a:off x="4108451" y="5200650"/>
            <a:ext cx="225425" cy="0"/>
          </a:xfrm>
          <a:prstGeom prst="line">
            <a:avLst/>
          </a:prstGeom>
          <a:noFill/>
          <a:ln w="9525">
            <a:solidFill>
              <a:schemeClr val="bg2"/>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598361" name="Line 25"/>
          <p:cNvSpPr>
            <a:spLocks noChangeShapeType="1"/>
          </p:cNvSpPr>
          <p:nvPr/>
        </p:nvSpPr>
        <p:spPr bwMode="auto">
          <a:xfrm flipH="1">
            <a:off x="4127501" y="1695450"/>
            <a:ext cx="155575" cy="0"/>
          </a:xfrm>
          <a:prstGeom prst="line">
            <a:avLst/>
          </a:prstGeom>
          <a:noFill/>
          <a:ln w="9525">
            <a:solidFill>
              <a:schemeClr val="bg2"/>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1804051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83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983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983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983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983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983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98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983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983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983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98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8349" grpId="0" animBg="1"/>
      <p:bldP spid="3598350" grpId="0" animBg="1"/>
      <p:bldP spid="3598351" grpId="0" animBg="1"/>
      <p:bldP spid="3598352" grpId="0" animBg="1"/>
      <p:bldP spid="3598355" grpId="0"/>
      <p:bldP spid="3598356" grpId="0"/>
      <p:bldP spid="3598357" grpId="0"/>
      <p:bldP spid="3598358" grpId="0" animBg="1"/>
      <p:bldP spid="3598359" grpId="0"/>
      <p:bldP spid="3598360" grpId="0" animBg="1"/>
      <p:bldP spid="359836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16"/>
          <p:cNvGraphicFramePr>
            <a:graphicFrameLocks noChangeAspect="1"/>
          </p:cNvGraphicFramePr>
          <p:nvPr/>
        </p:nvGraphicFramePr>
        <p:xfrm>
          <a:off x="2111376" y="1162051"/>
          <a:ext cx="3927475" cy="5148263"/>
        </p:xfrm>
        <a:graphic>
          <a:graphicData uri="http://schemas.openxmlformats.org/presentationml/2006/ole">
            <mc:AlternateContent xmlns:mc="http://schemas.openxmlformats.org/markup-compatibility/2006">
              <mc:Choice xmlns:v="urn:schemas-microsoft-com:vml" Requires="v">
                <p:oleObj spid="_x0000_s6165" r:id="rId4" imgW="3932261" imgH="5145470" progId="Excel.Sheet.8">
                  <p:embed/>
                </p:oleObj>
              </mc:Choice>
              <mc:Fallback>
                <p:oleObj r:id="rId4" imgW="3932261" imgH="5145470" progId="Excel.Sheet.8">
                  <p:embed/>
                  <p:pic>
                    <p:nvPicPr>
                      <p:cNvPr id="6146"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6" y="1162051"/>
                        <a:ext cx="3927475"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7" name="Line 4"/>
          <p:cNvSpPr>
            <a:spLocks noChangeShapeType="1"/>
          </p:cNvSpPr>
          <p:nvPr/>
        </p:nvSpPr>
        <p:spPr bwMode="auto">
          <a:xfrm>
            <a:off x="2943225" y="3648075"/>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48" name="Rectangle 6"/>
          <p:cNvSpPr>
            <a:spLocks noChangeArrowheads="1"/>
          </p:cNvSpPr>
          <p:nvPr/>
        </p:nvSpPr>
        <p:spPr bwMode="gray">
          <a:xfrm>
            <a:off x="2081213" y="176213"/>
            <a:ext cx="7721600"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Option 2: Sum the deviations</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Add up all differences between each score and the mean</a:t>
            </a:r>
            <a:endParaRPr lang="en-US" sz="2000" i="1">
              <a:solidFill>
                <a:srgbClr val="FF3300"/>
              </a:solidFill>
              <a:latin typeface="Arial" charset="0"/>
              <a:ea typeface="Arial Unicode MS" pitchFamily="34" charset="-128"/>
              <a:cs typeface="Arial Unicode MS" pitchFamily="34" charset="-128"/>
            </a:endParaRPr>
          </a:p>
        </p:txBody>
      </p:sp>
      <p:sp>
        <p:nvSpPr>
          <p:cNvPr id="6149" name="Rectangle 11"/>
          <p:cNvSpPr>
            <a:spLocks noChangeArrowheads="1"/>
          </p:cNvSpPr>
          <p:nvPr/>
        </p:nvSpPr>
        <p:spPr bwMode="auto">
          <a:xfrm>
            <a:off x="6489701" y="1401764"/>
            <a:ext cx="3978275" cy="19208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Calculate difference from the mean for each respondent (also called </a:t>
            </a:r>
            <a:r>
              <a:rPr lang="en-GB" sz="2000" i="1" u="sng">
                <a:solidFill>
                  <a:srgbClr val="004E69"/>
                </a:solidFill>
                <a:latin typeface="Arial" charset="0"/>
                <a:ea typeface="Arial Unicode MS" pitchFamily="34" charset="-128"/>
                <a:cs typeface="Arial Unicode MS" pitchFamily="34" charset="-128"/>
              </a:rPr>
              <a:t>deviation</a:t>
            </a:r>
            <a:r>
              <a:rPr lang="en-GB" sz="2000" i="1">
                <a:solidFill>
                  <a:srgbClr val="004E69"/>
                </a:solidFill>
                <a:latin typeface="Arial" charset="0"/>
                <a:ea typeface="Arial Unicode MS" pitchFamily="34" charset="-128"/>
                <a:cs typeface="Arial Unicode MS" pitchFamily="34" charset="-128"/>
              </a:rPr>
              <a:t> or residual</a:t>
            </a:r>
            <a:r>
              <a:rPr lang="en-GB" sz="2000">
                <a:solidFill>
                  <a:srgbClr val="004E69"/>
                </a:solidFill>
                <a:latin typeface="Arial" charset="0"/>
                <a:ea typeface="Arial Unicode MS" pitchFamily="34" charset="-128"/>
                <a:cs typeface="Arial Unicode MS" pitchFamily="34" charset="-128"/>
              </a:rPr>
              <a:t>)</a:t>
            </a:r>
          </a:p>
          <a:p>
            <a:pPr fontAlgn="base">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Gives an idea of the total spread throughout the sample</a:t>
            </a:r>
          </a:p>
        </p:txBody>
      </p:sp>
      <p:grpSp>
        <p:nvGrpSpPr>
          <p:cNvPr id="2" name="Group 17"/>
          <p:cNvGrpSpPr>
            <a:grpSpLocks/>
          </p:cNvGrpSpPr>
          <p:nvPr/>
        </p:nvGrpSpPr>
        <p:grpSpPr bwMode="auto">
          <a:xfrm>
            <a:off x="2943225" y="1722438"/>
            <a:ext cx="2679700" cy="3427412"/>
            <a:chOff x="947" y="1085"/>
            <a:chExt cx="4095" cy="2159"/>
          </a:xfrm>
        </p:grpSpPr>
        <p:sp>
          <p:nvSpPr>
            <p:cNvPr id="6166" name="Line 18"/>
            <p:cNvSpPr>
              <a:spLocks noChangeShapeType="1"/>
            </p:cNvSpPr>
            <p:nvPr/>
          </p:nvSpPr>
          <p:spPr bwMode="auto">
            <a:xfrm>
              <a:off x="947" y="2298"/>
              <a:ext cx="4095"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67" name="Line 19"/>
            <p:cNvSpPr>
              <a:spLocks noChangeShapeType="1"/>
            </p:cNvSpPr>
            <p:nvPr/>
          </p:nvSpPr>
          <p:spPr bwMode="auto">
            <a:xfrm>
              <a:off x="1228" y="1886"/>
              <a:ext cx="0" cy="409"/>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68" name="Line 20"/>
            <p:cNvSpPr>
              <a:spLocks noChangeShapeType="1"/>
            </p:cNvSpPr>
            <p:nvPr/>
          </p:nvSpPr>
          <p:spPr bwMode="auto">
            <a:xfrm>
              <a:off x="1595" y="2298"/>
              <a:ext cx="3" cy="47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69" name="Line 21"/>
            <p:cNvSpPr>
              <a:spLocks noChangeShapeType="1"/>
            </p:cNvSpPr>
            <p:nvPr/>
          </p:nvSpPr>
          <p:spPr bwMode="auto">
            <a:xfrm flipH="1" flipV="1">
              <a:off x="1960" y="2297"/>
              <a:ext cx="3" cy="62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70" name="Line 22"/>
            <p:cNvSpPr>
              <a:spLocks noChangeShapeType="1"/>
            </p:cNvSpPr>
            <p:nvPr/>
          </p:nvSpPr>
          <p:spPr bwMode="auto">
            <a:xfrm flipH="1" flipV="1">
              <a:off x="2335" y="2199"/>
              <a:ext cx="0" cy="9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71" name="Line 23"/>
            <p:cNvSpPr>
              <a:spLocks noChangeShapeType="1"/>
            </p:cNvSpPr>
            <p:nvPr/>
          </p:nvSpPr>
          <p:spPr bwMode="auto">
            <a:xfrm flipV="1">
              <a:off x="2702" y="2295"/>
              <a:ext cx="0" cy="16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72" name="Line 24"/>
            <p:cNvSpPr>
              <a:spLocks noChangeShapeType="1"/>
            </p:cNvSpPr>
            <p:nvPr/>
          </p:nvSpPr>
          <p:spPr bwMode="auto">
            <a:xfrm flipV="1">
              <a:off x="3072" y="1085"/>
              <a:ext cx="0" cy="1214"/>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73" name="Line 25"/>
            <p:cNvSpPr>
              <a:spLocks noChangeShapeType="1"/>
            </p:cNvSpPr>
            <p:nvPr/>
          </p:nvSpPr>
          <p:spPr bwMode="auto">
            <a:xfrm flipV="1">
              <a:off x="3433" y="1567"/>
              <a:ext cx="0" cy="72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74" name="Line 26"/>
            <p:cNvSpPr>
              <a:spLocks noChangeShapeType="1"/>
            </p:cNvSpPr>
            <p:nvPr/>
          </p:nvSpPr>
          <p:spPr bwMode="auto">
            <a:xfrm flipV="1">
              <a:off x="3799" y="2298"/>
              <a:ext cx="0" cy="94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75" name="Line 27"/>
            <p:cNvSpPr>
              <a:spLocks noChangeShapeType="1"/>
            </p:cNvSpPr>
            <p:nvPr/>
          </p:nvSpPr>
          <p:spPr bwMode="auto">
            <a:xfrm flipV="1">
              <a:off x="4535" y="2295"/>
              <a:ext cx="5" cy="317"/>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176" name="Line 28"/>
            <p:cNvSpPr>
              <a:spLocks noChangeShapeType="1"/>
            </p:cNvSpPr>
            <p:nvPr/>
          </p:nvSpPr>
          <p:spPr bwMode="auto">
            <a:xfrm flipV="1">
              <a:off x="4907" y="2047"/>
              <a:ext cx="0" cy="25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grpSp>
      <p:sp>
        <p:nvSpPr>
          <p:cNvPr id="6151" name="Text Box 30"/>
          <p:cNvSpPr txBox="1">
            <a:spLocks noChangeArrowheads="1"/>
          </p:cNvSpPr>
          <p:nvPr/>
        </p:nvSpPr>
        <p:spPr bwMode="auto">
          <a:xfrm>
            <a:off x="5619751" y="3413125"/>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3600415" name="Text Box 31"/>
          <p:cNvSpPr txBox="1">
            <a:spLocks noChangeArrowheads="1"/>
          </p:cNvSpPr>
          <p:nvPr/>
        </p:nvSpPr>
        <p:spPr bwMode="auto">
          <a:xfrm>
            <a:off x="3082926" y="32035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+2.7</a:t>
            </a:r>
          </a:p>
        </p:txBody>
      </p:sp>
      <p:sp>
        <p:nvSpPr>
          <p:cNvPr id="3600416" name="Text Box 32"/>
          <p:cNvSpPr txBox="1">
            <a:spLocks noChangeArrowheads="1"/>
          </p:cNvSpPr>
          <p:nvPr/>
        </p:nvSpPr>
        <p:spPr bwMode="auto">
          <a:xfrm>
            <a:off x="3005138" y="38703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-3.3</a:t>
            </a:r>
          </a:p>
        </p:txBody>
      </p:sp>
      <p:sp>
        <p:nvSpPr>
          <p:cNvPr id="3600417" name="Text Box 33"/>
          <p:cNvSpPr txBox="1">
            <a:spLocks noChangeArrowheads="1"/>
          </p:cNvSpPr>
          <p:nvPr/>
        </p:nvSpPr>
        <p:spPr bwMode="auto">
          <a:xfrm>
            <a:off x="3570288" y="4116388"/>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-4.3</a:t>
            </a:r>
          </a:p>
        </p:txBody>
      </p:sp>
      <p:sp>
        <p:nvSpPr>
          <p:cNvPr id="3600418" name="Text Box 34"/>
          <p:cNvSpPr txBox="1">
            <a:spLocks noChangeArrowheads="1"/>
          </p:cNvSpPr>
          <p:nvPr/>
        </p:nvSpPr>
        <p:spPr bwMode="auto">
          <a:xfrm>
            <a:off x="3795714" y="3452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+0.7</a:t>
            </a:r>
          </a:p>
        </p:txBody>
      </p:sp>
      <p:sp>
        <p:nvSpPr>
          <p:cNvPr id="3600419" name="Text Box 35"/>
          <p:cNvSpPr txBox="1">
            <a:spLocks noChangeArrowheads="1"/>
          </p:cNvSpPr>
          <p:nvPr/>
        </p:nvSpPr>
        <p:spPr bwMode="auto">
          <a:xfrm>
            <a:off x="4060825" y="36814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-1.3</a:t>
            </a:r>
          </a:p>
        </p:txBody>
      </p:sp>
      <p:sp>
        <p:nvSpPr>
          <p:cNvPr id="3600420" name="Text Box 36"/>
          <p:cNvSpPr txBox="1">
            <a:spLocks noChangeArrowheads="1"/>
          </p:cNvSpPr>
          <p:nvPr/>
        </p:nvSpPr>
        <p:spPr bwMode="auto">
          <a:xfrm>
            <a:off x="3949701" y="25050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+7.7</a:t>
            </a:r>
          </a:p>
        </p:txBody>
      </p:sp>
      <p:sp>
        <p:nvSpPr>
          <p:cNvPr id="3600421" name="Text Box 37"/>
          <p:cNvSpPr txBox="1">
            <a:spLocks noChangeArrowheads="1"/>
          </p:cNvSpPr>
          <p:nvPr/>
        </p:nvSpPr>
        <p:spPr bwMode="auto">
          <a:xfrm>
            <a:off x="4525964" y="2944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+4.7</a:t>
            </a:r>
          </a:p>
        </p:txBody>
      </p:sp>
      <p:sp>
        <p:nvSpPr>
          <p:cNvPr id="3600422" name="Text Box 38"/>
          <p:cNvSpPr txBox="1">
            <a:spLocks noChangeArrowheads="1"/>
          </p:cNvSpPr>
          <p:nvPr/>
        </p:nvSpPr>
        <p:spPr bwMode="auto">
          <a:xfrm>
            <a:off x="4764088" y="44164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-6.3</a:t>
            </a:r>
          </a:p>
        </p:txBody>
      </p:sp>
      <p:sp>
        <p:nvSpPr>
          <p:cNvPr id="3600423" name="Text Box 39"/>
          <p:cNvSpPr txBox="1">
            <a:spLocks noChangeArrowheads="1"/>
          </p:cNvSpPr>
          <p:nvPr/>
        </p:nvSpPr>
        <p:spPr bwMode="auto">
          <a:xfrm>
            <a:off x="4838700" y="36941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-0.3</a:t>
            </a:r>
          </a:p>
        </p:txBody>
      </p:sp>
      <p:sp>
        <p:nvSpPr>
          <p:cNvPr id="3600424" name="Text Box 40"/>
          <p:cNvSpPr txBox="1">
            <a:spLocks noChangeArrowheads="1"/>
          </p:cNvSpPr>
          <p:nvPr/>
        </p:nvSpPr>
        <p:spPr bwMode="auto">
          <a:xfrm>
            <a:off x="5245100" y="3898900"/>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-2.3</a:t>
            </a:r>
          </a:p>
        </p:txBody>
      </p:sp>
      <p:sp>
        <p:nvSpPr>
          <p:cNvPr id="3600425" name="Text Box 41"/>
          <p:cNvSpPr txBox="1">
            <a:spLocks noChangeArrowheads="1"/>
          </p:cNvSpPr>
          <p:nvPr/>
        </p:nvSpPr>
        <p:spPr bwMode="auto">
          <a:xfrm>
            <a:off x="5167314" y="326866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+1.7</a:t>
            </a:r>
          </a:p>
        </p:txBody>
      </p:sp>
      <p:sp>
        <p:nvSpPr>
          <p:cNvPr id="3600426" name="Rectangle 42"/>
          <p:cNvSpPr>
            <a:spLocks noChangeArrowheads="1"/>
          </p:cNvSpPr>
          <p:nvPr/>
        </p:nvSpPr>
        <p:spPr bwMode="auto">
          <a:xfrm>
            <a:off x="6527801" y="3732213"/>
            <a:ext cx="3978275" cy="1292662"/>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Resp 1: Score (</a:t>
            </a:r>
            <a:r>
              <a:rPr lang="en-GB" sz="2000" i="1">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1</a:t>
            </a:r>
            <a:r>
              <a:rPr lang="en-GB" sz="2000">
                <a:solidFill>
                  <a:srgbClr val="004E69"/>
                </a:solidFill>
                <a:latin typeface="Arial" charset="0"/>
                <a:ea typeface="Arial Unicode MS" pitchFamily="34" charset="-128"/>
                <a:cs typeface="Arial Unicode MS" pitchFamily="34" charset="-128"/>
              </a:rPr>
              <a:t>) – Mean (</a:t>
            </a:r>
            <a:r>
              <a:rPr lang="en-GB" sz="2000" i="1">
                <a:solidFill>
                  <a:srgbClr val="004E69"/>
                </a:solidFill>
                <a:latin typeface="Arial" charset="0"/>
                <a:ea typeface="Arial Unicode MS" pitchFamily="34" charset="-128"/>
                <a:cs typeface="Arial Unicode MS" pitchFamily="34" charset="-128"/>
              </a:rPr>
              <a:t>x</a:t>
            </a:r>
            <a:r>
              <a:rPr lang="en-GB" sz="2000">
                <a:solidFill>
                  <a:srgbClr val="004E69"/>
                </a:solidFill>
                <a:latin typeface="Arial" charset="0"/>
                <a:ea typeface="Arial Unicode MS" pitchFamily="34" charset="-128"/>
                <a:cs typeface="Arial Unicode MS" pitchFamily="34" charset="-128"/>
              </a:rPr>
              <a:t>)</a:t>
            </a:r>
            <a:endParaRPr lang="en-GB" sz="2000" u="sng">
              <a:solidFill>
                <a:srgbClr val="004E69"/>
              </a:solidFill>
              <a:latin typeface="Arial" charset="0"/>
              <a:ea typeface="Arial Unicode MS" pitchFamily="34" charset="-128"/>
              <a:cs typeface="Arial Unicode MS" pitchFamily="34" charset="-128"/>
            </a:endParaRPr>
          </a:p>
          <a:p>
            <a:pP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             </a:t>
            </a:r>
          </a:p>
          <a:p>
            <a:pPr fontAlgn="base">
              <a:spcBef>
                <a:spcPct val="0"/>
              </a:spcBef>
              <a:spcAft>
                <a:spcPct val="0"/>
              </a:spcAft>
            </a:pPr>
            <a:r>
              <a:rPr lang="en-GB" sz="2000">
                <a:solidFill>
                  <a:srgbClr val="FF3300"/>
                </a:solidFill>
                <a:latin typeface="Arial" charset="0"/>
                <a:ea typeface="Arial Unicode MS" pitchFamily="34" charset="-128"/>
                <a:cs typeface="Arial Unicode MS" pitchFamily="34" charset="-128"/>
              </a:rPr>
              <a:t>	 = 10 – 7.3</a:t>
            </a:r>
          </a:p>
          <a:p>
            <a:pPr fontAlgn="base">
              <a:spcBef>
                <a:spcPct val="0"/>
              </a:spcBef>
              <a:spcAft>
                <a:spcPct val="0"/>
              </a:spcAft>
            </a:pPr>
            <a:r>
              <a:rPr lang="en-GB" sz="900">
                <a:solidFill>
                  <a:srgbClr val="FF3300"/>
                </a:solidFill>
                <a:latin typeface="Arial" charset="0"/>
                <a:ea typeface="Arial Unicode MS" pitchFamily="34" charset="-128"/>
                <a:cs typeface="Arial Unicode MS" pitchFamily="34" charset="-128"/>
              </a:rPr>
              <a:t> </a:t>
            </a:r>
          </a:p>
          <a:p>
            <a:pPr fontAlgn="base">
              <a:spcBef>
                <a:spcPct val="0"/>
              </a:spcBef>
              <a:spcAft>
                <a:spcPct val="0"/>
              </a:spcAft>
            </a:pPr>
            <a:r>
              <a:rPr lang="en-GB" sz="2000">
                <a:solidFill>
                  <a:srgbClr val="FF3300"/>
                </a:solidFill>
                <a:latin typeface="Arial" charset="0"/>
                <a:ea typeface="Arial Unicode MS" pitchFamily="34" charset="-128"/>
                <a:cs typeface="Arial Unicode MS" pitchFamily="34" charset="-128"/>
              </a:rPr>
              <a:t>	 = +2.7</a:t>
            </a:r>
          </a:p>
        </p:txBody>
      </p:sp>
      <p:sp>
        <p:nvSpPr>
          <p:cNvPr id="3600428" name="Line 44"/>
          <p:cNvSpPr>
            <a:spLocks noChangeShapeType="1"/>
          </p:cNvSpPr>
          <p:nvPr/>
        </p:nvSpPr>
        <p:spPr bwMode="auto">
          <a:xfrm flipH="1">
            <a:off x="9766300" y="3849688"/>
            <a:ext cx="109538"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600429" name="Rectangle 45"/>
          <p:cNvSpPr>
            <a:spLocks noChangeArrowheads="1"/>
          </p:cNvSpPr>
          <p:nvPr/>
        </p:nvSpPr>
        <p:spPr bwMode="auto">
          <a:xfrm>
            <a:off x="6505576" y="5318126"/>
            <a:ext cx="3978275" cy="7016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Total of the deviations: </a:t>
            </a:r>
          </a:p>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	= </a:t>
            </a:r>
            <a:r>
              <a:rPr lang="en-GB" sz="2000" i="1">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1</a:t>
            </a:r>
            <a:r>
              <a:rPr lang="en-GB" sz="2000">
                <a:solidFill>
                  <a:srgbClr val="004E69"/>
                </a:solidFill>
                <a:latin typeface="Arial" charset="0"/>
                <a:ea typeface="Arial Unicode MS" pitchFamily="34" charset="-128"/>
                <a:cs typeface="Arial Unicode MS" pitchFamily="34" charset="-128"/>
              </a:rPr>
              <a:t> + </a:t>
            </a:r>
            <a:r>
              <a:rPr lang="en-GB" sz="2000" i="1">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2</a:t>
            </a:r>
            <a:r>
              <a:rPr lang="en-GB" sz="2000">
                <a:solidFill>
                  <a:srgbClr val="004E69"/>
                </a:solidFill>
                <a:latin typeface="Arial" charset="0"/>
                <a:ea typeface="Arial Unicode MS" pitchFamily="34" charset="-128"/>
                <a:cs typeface="Arial Unicode MS" pitchFamily="34" charset="-128"/>
              </a:rPr>
              <a:t> + </a:t>
            </a:r>
            <a:r>
              <a:rPr lang="en-GB" sz="2000" i="1">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3</a:t>
            </a:r>
            <a:r>
              <a:rPr lang="en-GB" sz="2000" baseline="-25000">
                <a:solidFill>
                  <a:srgbClr val="004E69"/>
                </a:solidFill>
                <a:latin typeface="Arial" charset="0"/>
                <a:ea typeface="Arial Unicode MS" pitchFamily="34" charset="-128"/>
                <a:cs typeface="Arial Unicode MS" pitchFamily="34" charset="-128"/>
              </a:rPr>
              <a:t> </a:t>
            </a:r>
            <a:r>
              <a:rPr lang="en-GB" sz="2000">
                <a:solidFill>
                  <a:srgbClr val="004E69"/>
                </a:solidFill>
                <a:latin typeface="Arial" charset="0"/>
                <a:ea typeface="Arial Unicode MS" pitchFamily="34" charset="-128"/>
                <a:cs typeface="Arial Unicode MS" pitchFamily="34" charset="-128"/>
              </a:rPr>
              <a:t>…..up to</a:t>
            </a:r>
            <a:r>
              <a:rPr lang="en-GB" sz="2000" baseline="-25000">
                <a:solidFill>
                  <a:srgbClr val="004E69"/>
                </a:solidFill>
                <a:latin typeface="Arial" charset="0"/>
                <a:ea typeface="Arial Unicode MS" pitchFamily="34" charset="-128"/>
                <a:cs typeface="Arial Unicode MS" pitchFamily="34" charset="-128"/>
              </a:rPr>
              <a:t> </a:t>
            </a:r>
            <a:r>
              <a:rPr lang="en-GB" sz="2000" i="1">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n</a:t>
            </a:r>
          </a:p>
        </p:txBody>
      </p:sp>
    </p:spTree>
    <p:extLst>
      <p:ext uri="{BB962C8B-B14F-4D97-AF65-F5344CB8AC3E}">
        <p14:creationId xmlns:p14="http://schemas.microsoft.com/office/powerpoint/2010/main" val="3011213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004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004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004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004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004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004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004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004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004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004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004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004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004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004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0415" grpId="0"/>
      <p:bldP spid="3600416" grpId="0"/>
      <p:bldP spid="3600417" grpId="0"/>
      <p:bldP spid="3600418" grpId="0"/>
      <p:bldP spid="3600419" grpId="0"/>
      <p:bldP spid="3600420" grpId="0"/>
      <p:bldP spid="3600421" grpId="0"/>
      <p:bldP spid="3600422" grpId="0"/>
      <p:bldP spid="3600423" grpId="0"/>
      <p:bldP spid="3600424" grpId="0"/>
      <p:bldP spid="3600425" grpId="0"/>
      <p:bldP spid="3600426" grpId="0"/>
      <p:bldP spid="3600428" grpId="0" animBg="1"/>
      <p:bldP spid="360042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2111376" y="1162051"/>
          <a:ext cx="3927475" cy="5148263"/>
        </p:xfrm>
        <a:graphic>
          <a:graphicData uri="http://schemas.openxmlformats.org/presentationml/2006/ole">
            <mc:AlternateContent xmlns:mc="http://schemas.openxmlformats.org/markup-compatibility/2006">
              <mc:Choice xmlns:v="urn:schemas-microsoft-com:vml" Requires="v">
                <p:oleObj spid="_x0000_s7189" r:id="rId4" imgW="3932261" imgH="5145470" progId="Excel.Sheet.8">
                  <p:embed/>
                </p:oleObj>
              </mc:Choice>
              <mc:Fallback>
                <p:oleObj r:id="rId4" imgW="3932261" imgH="5145470" progId="Excel.Sheet.8">
                  <p:embed/>
                  <p:pic>
                    <p:nvPicPr>
                      <p:cNvPr id="71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6" y="1162051"/>
                        <a:ext cx="3927475"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1" name="Line 3"/>
          <p:cNvSpPr>
            <a:spLocks noChangeShapeType="1"/>
          </p:cNvSpPr>
          <p:nvPr/>
        </p:nvSpPr>
        <p:spPr bwMode="auto">
          <a:xfrm>
            <a:off x="2943225" y="3648075"/>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72" name="Rectangle 4"/>
          <p:cNvSpPr>
            <a:spLocks noChangeArrowheads="1"/>
          </p:cNvSpPr>
          <p:nvPr/>
        </p:nvSpPr>
        <p:spPr bwMode="gray">
          <a:xfrm>
            <a:off x="2081213" y="176213"/>
            <a:ext cx="7721600"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Option 2: Sum the deviations</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Add up all differences between each score and the mean</a:t>
            </a:r>
            <a:endParaRPr lang="en-US" sz="2000" i="1">
              <a:solidFill>
                <a:srgbClr val="FF3300"/>
              </a:solidFill>
              <a:latin typeface="Arial" charset="0"/>
              <a:ea typeface="Arial Unicode MS" pitchFamily="34" charset="-128"/>
              <a:cs typeface="Arial Unicode MS" pitchFamily="34" charset="-128"/>
            </a:endParaRPr>
          </a:p>
        </p:txBody>
      </p:sp>
      <p:sp>
        <p:nvSpPr>
          <p:cNvPr id="7173" name="Rectangle 5"/>
          <p:cNvSpPr>
            <a:spLocks noChangeArrowheads="1"/>
          </p:cNvSpPr>
          <p:nvPr/>
        </p:nvSpPr>
        <p:spPr bwMode="auto">
          <a:xfrm>
            <a:off x="6489701" y="1401764"/>
            <a:ext cx="3978275" cy="7016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BUT, there are 2 problems with this approach…..</a:t>
            </a:r>
          </a:p>
        </p:txBody>
      </p:sp>
      <p:grpSp>
        <p:nvGrpSpPr>
          <p:cNvPr id="7174" name="Group 6"/>
          <p:cNvGrpSpPr>
            <a:grpSpLocks/>
          </p:cNvGrpSpPr>
          <p:nvPr/>
        </p:nvGrpSpPr>
        <p:grpSpPr bwMode="auto">
          <a:xfrm>
            <a:off x="2943225" y="1722438"/>
            <a:ext cx="2711450" cy="3427412"/>
            <a:chOff x="947" y="1085"/>
            <a:chExt cx="4095" cy="2159"/>
          </a:xfrm>
        </p:grpSpPr>
        <p:sp>
          <p:nvSpPr>
            <p:cNvPr id="7189" name="Line 7"/>
            <p:cNvSpPr>
              <a:spLocks noChangeShapeType="1"/>
            </p:cNvSpPr>
            <p:nvPr/>
          </p:nvSpPr>
          <p:spPr bwMode="auto">
            <a:xfrm>
              <a:off x="947" y="2298"/>
              <a:ext cx="4095"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0" name="Line 8"/>
            <p:cNvSpPr>
              <a:spLocks noChangeShapeType="1"/>
            </p:cNvSpPr>
            <p:nvPr/>
          </p:nvSpPr>
          <p:spPr bwMode="auto">
            <a:xfrm>
              <a:off x="1228" y="1886"/>
              <a:ext cx="0" cy="409"/>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1" name="Line 9"/>
            <p:cNvSpPr>
              <a:spLocks noChangeShapeType="1"/>
            </p:cNvSpPr>
            <p:nvPr/>
          </p:nvSpPr>
          <p:spPr bwMode="auto">
            <a:xfrm>
              <a:off x="1595" y="2298"/>
              <a:ext cx="3" cy="47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2" name="Line 10"/>
            <p:cNvSpPr>
              <a:spLocks noChangeShapeType="1"/>
            </p:cNvSpPr>
            <p:nvPr/>
          </p:nvSpPr>
          <p:spPr bwMode="auto">
            <a:xfrm flipH="1" flipV="1">
              <a:off x="1960" y="2297"/>
              <a:ext cx="3" cy="62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3" name="Line 11"/>
            <p:cNvSpPr>
              <a:spLocks noChangeShapeType="1"/>
            </p:cNvSpPr>
            <p:nvPr/>
          </p:nvSpPr>
          <p:spPr bwMode="auto">
            <a:xfrm flipH="1" flipV="1">
              <a:off x="2335" y="2199"/>
              <a:ext cx="0" cy="9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4" name="Line 12"/>
            <p:cNvSpPr>
              <a:spLocks noChangeShapeType="1"/>
            </p:cNvSpPr>
            <p:nvPr/>
          </p:nvSpPr>
          <p:spPr bwMode="auto">
            <a:xfrm flipV="1">
              <a:off x="2702" y="2295"/>
              <a:ext cx="0" cy="16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5" name="Line 13"/>
            <p:cNvSpPr>
              <a:spLocks noChangeShapeType="1"/>
            </p:cNvSpPr>
            <p:nvPr/>
          </p:nvSpPr>
          <p:spPr bwMode="auto">
            <a:xfrm flipV="1">
              <a:off x="3072" y="1085"/>
              <a:ext cx="0" cy="1214"/>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6" name="Line 14"/>
            <p:cNvSpPr>
              <a:spLocks noChangeShapeType="1"/>
            </p:cNvSpPr>
            <p:nvPr/>
          </p:nvSpPr>
          <p:spPr bwMode="auto">
            <a:xfrm flipV="1">
              <a:off x="3433" y="1567"/>
              <a:ext cx="0" cy="72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7" name="Line 15"/>
            <p:cNvSpPr>
              <a:spLocks noChangeShapeType="1"/>
            </p:cNvSpPr>
            <p:nvPr/>
          </p:nvSpPr>
          <p:spPr bwMode="auto">
            <a:xfrm flipV="1">
              <a:off x="3799" y="2298"/>
              <a:ext cx="0" cy="94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8" name="Line 16"/>
            <p:cNvSpPr>
              <a:spLocks noChangeShapeType="1"/>
            </p:cNvSpPr>
            <p:nvPr/>
          </p:nvSpPr>
          <p:spPr bwMode="auto">
            <a:xfrm flipV="1">
              <a:off x="4535" y="2295"/>
              <a:ext cx="5" cy="317"/>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199" name="Line 17"/>
            <p:cNvSpPr>
              <a:spLocks noChangeShapeType="1"/>
            </p:cNvSpPr>
            <p:nvPr/>
          </p:nvSpPr>
          <p:spPr bwMode="auto">
            <a:xfrm flipV="1">
              <a:off x="4907" y="2047"/>
              <a:ext cx="0" cy="25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grpSp>
      <p:sp>
        <p:nvSpPr>
          <p:cNvPr id="7175" name="Text Box 18"/>
          <p:cNvSpPr txBox="1">
            <a:spLocks noChangeArrowheads="1"/>
          </p:cNvSpPr>
          <p:nvPr/>
        </p:nvSpPr>
        <p:spPr bwMode="auto">
          <a:xfrm>
            <a:off x="5619751" y="3413125"/>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7176" name="Text Box 19"/>
          <p:cNvSpPr txBox="1">
            <a:spLocks noChangeArrowheads="1"/>
          </p:cNvSpPr>
          <p:nvPr/>
        </p:nvSpPr>
        <p:spPr bwMode="auto">
          <a:xfrm>
            <a:off x="3082926" y="32035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+2.7</a:t>
            </a:r>
          </a:p>
        </p:txBody>
      </p:sp>
      <p:sp>
        <p:nvSpPr>
          <p:cNvPr id="7177" name="Text Box 20"/>
          <p:cNvSpPr txBox="1">
            <a:spLocks noChangeArrowheads="1"/>
          </p:cNvSpPr>
          <p:nvPr/>
        </p:nvSpPr>
        <p:spPr bwMode="auto">
          <a:xfrm>
            <a:off x="3005138" y="38703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-3.3</a:t>
            </a:r>
          </a:p>
        </p:txBody>
      </p:sp>
      <p:sp>
        <p:nvSpPr>
          <p:cNvPr id="7178" name="Text Box 21"/>
          <p:cNvSpPr txBox="1">
            <a:spLocks noChangeArrowheads="1"/>
          </p:cNvSpPr>
          <p:nvPr/>
        </p:nvSpPr>
        <p:spPr bwMode="auto">
          <a:xfrm>
            <a:off x="3570288" y="4116388"/>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-4.3</a:t>
            </a:r>
          </a:p>
        </p:txBody>
      </p:sp>
      <p:sp>
        <p:nvSpPr>
          <p:cNvPr id="7179" name="Text Box 22"/>
          <p:cNvSpPr txBox="1">
            <a:spLocks noChangeArrowheads="1"/>
          </p:cNvSpPr>
          <p:nvPr/>
        </p:nvSpPr>
        <p:spPr bwMode="auto">
          <a:xfrm>
            <a:off x="3795714" y="3452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+0.7</a:t>
            </a:r>
          </a:p>
        </p:txBody>
      </p:sp>
      <p:sp>
        <p:nvSpPr>
          <p:cNvPr id="7180" name="Text Box 23"/>
          <p:cNvSpPr txBox="1">
            <a:spLocks noChangeArrowheads="1"/>
          </p:cNvSpPr>
          <p:nvPr/>
        </p:nvSpPr>
        <p:spPr bwMode="auto">
          <a:xfrm>
            <a:off x="4060825" y="36814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-1.3</a:t>
            </a:r>
          </a:p>
        </p:txBody>
      </p:sp>
      <p:sp>
        <p:nvSpPr>
          <p:cNvPr id="7181" name="Text Box 24"/>
          <p:cNvSpPr txBox="1">
            <a:spLocks noChangeArrowheads="1"/>
          </p:cNvSpPr>
          <p:nvPr/>
        </p:nvSpPr>
        <p:spPr bwMode="auto">
          <a:xfrm>
            <a:off x="3949701" y="25050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+7.7</a:t>
            </a:r>
          </a:p>
        </p:txBody>
      </p:sp>
      <p:sp>
        <p:nvSpPr>
          <p:cNvPr id="7182" name="Text Box 25"/>
          <p:cNvSpPr txBox="1">
            <a:spLocks noChangeArrowheads="1"/>
          </p:cNvSpPr>
          <p:nvPr/>
        </p:nvSpPr>
        <p:spPr bwMode="auto">
          <a:xfrm>
            <a:off x="4525964" y="2944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+4.7</a:t>
            </a:r>
          </a:p>
        </p:txBody>
      </p:sp>
      <p:sp>
        <p:nvSpPr>
          <p:cNvPr id="7183" name="Text Box 26"/>
          <p:cNvSpPr txBox="1">
            <a:spLocks noChangeArrowheads="1"/>
          </p:cNvSpPr>
          <p:nvPr/>
        </p:nvSpPr>
        <p:spPr bwMode="auto">
          <a:xfrm>
            <a:off x="4764088" y="44164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-6.3</a:t>
            </a:r>
          </a:p>
        </p:txBody>
      </p:sp>
      <p:sp>
        <p:nvSpPr>
          <p:cNvPr id="7184" name="Text Box 27"/>
          <p:cNvSpPr txBox="1">
            <a:spLocks noChangeArrowheads="1"/>
          </p:cNvSpPr>
          <p:nvPr/>
        </p:nvSpPr>
        <p:spPr bwMode="auto">
          <a:xfrm>
            <a:off x="4838700" y="36941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-0.3</a:t>
            </a:r>
          </a:p>
        </p:txBody>
      </p:sp>
      <p:sp>
        <p:nvSpPr>
          <p:cNvPr id="7185" name="Text Box 28"/>
          <p:cNvSpPr txBox="1">
            <a:spLocks noChangeArrowheads="1"/>
          </p:cNvSpPr>
          <p:nvPr/>
        </p:nvSpPr>
        <p:spPr bwMode="auto">
          <a:xfrm>
            <a:off x="5245100" y="3898900"/>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-2.3</a:t>
            </a:r>
          </a:p>
        </p:txBody>
      </p:sp>
      <p:sp>
        <p:nvSpPr>
          <p:cNvPr id="7186" name="Text Box 29"/>
          <p:cNvSpPr txBox="1">
            <a:spLocks noChangeArrowheads="1"/>
          </p:cNvSpPr>
          <p:nvPr/>
        </p:nvSpPr>
        <p:spPr bwMode="auto">
          <a:xfrm>
            <a:off x="5167314" y="326866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+1.7</a:t>
            </a:r>
          </a:p>
        </p:txBody>
      </p:sp>
      <p:sp>
        <p:nvSpPr>
          <p:cNvPr id="3602464" name="Rectangle 32"/>
          <p:cNvSpPr>
            <a:spLocks noChangeArrowheads="1"/>
          </p:cNvSpPr>
          <p:nvPr/>
        </p:nvSpPr>
        <p:spPr bwMode="auto">
          <a:xfrm>
            <a:off x="6508751" y="3578225"/>
            <a:ext cx="3978275" cy="1292662"/>
          </a:xfrm>
          <a:prstGeom prst="rect">
            <a:avLst/>
          </a:prstGeom>
          <a:noFill/>
          <a:ln w="9525" algn="ctr">
            <a:noFill/>
            <a:miter lim="800000"/>
            <a:headEnd/>
            <a:tailEnd/>
          </a:ln>
        </p:spPr>
        <p:txBody>
          <a:bodyPr>
            <a:spAutoFit/>
          </a:bodyPr>
          <a:lstStyle/>
          <a:p>
            <a:pPr fontAlgn="base">
              <a:spcBef>
                <a:spcPct val="0"/>
              </a:spcBef>
              <a:spcAft>
                <a:spcPct val="0"/>
              </a:spcAft>
              <a:tabLst>
                <a:tab pos="273050" algn="l"/>
              </a:tabLst>
            </a:pPr>
            <a:r>
              <a:rPr lang="en-GB" sz="2000">
                <a:solidFill>
                  <a:srgbClr val="004E69"/>
                </a:solidFill>
                <a:latin typeface="Arial" charset="0"/>
                <a:ea typeface="Arial Unicode MS" pitchFamily="34" charset="-128"/>
                <a:cs typeface="Arial Unicode MS" pitchFamily="34" charset="-128"/>
              </a:rPr>
              <a:t>Total of the deviations:</a:t>
            </a:r>
          </a:p>
          <a:p>
            <a:pPr fontAlgn="base">
              <a:spcBef>
                <a:spcPct val="0"/>
              </a:spcBef>
              <a:spcAft>
                <a:spcPct val="0"/>
              </a:spcAft>
              <a:tabLst>
                <a:tab pos="273050" algn="l"/>
              </a:tabLst>
            </a:pPr>
            <a:endParaRPr lang="en-GB" sz="900">
              <a:solidFill>
                <a:srgbClr val="004E69"/>
              </a:solidFill>
              <a:latin typeface="Arial" charset="0"/>
              <a:ea typeface="Arial Unicode MS" pitchFamily="34" charset="-128"/>
              <a:cs typeface="Arial Unicode MS" pitchFamily="34" charset="-128"/>
            </a:endParaRPr>
          </a:p>
          <a:p>
            <a:pPr fontAlgn="base">
              <a:spcBef>
                <a:spcPct val="0"/>
              </a:spcBef>
              <a:spcAft>
                <a:spcPct val="0"/>
              </a:spcAft>
              <a:tabLst>
                <a:tab pos="273050" algn="l"/>
              </a:tabLst>
            </a:pPr>
            <a:r>
              <a:rPr lang="en-GB" sz="2000">
                <a:solidFill>
                  <a:srgbClr val="FF3300"/>
                </a:solidFill>
                <a:latin typeface="Arial" charset="0"/>
                <a:ea typeface="Arial Unicode MS" pitchFamily="34" charset="-128"/>
                <a:cs typeface="Arial Unicode MS" pitchFamily="34" charset="-128"/>
              </a:rPr>
              <a:t>     = 2.7 + (-3.3) + (-4.3) </a:t>
            </a:r>
            <a:r>
              <a:rPr lang="en-GB" i="1">
                <a:solidFill>
                  <a:srgbClr val="FF3300"/>
                </a:solidFill>
                <a:latin typeface="Arial" charset="0"/>
                <a:ea typeface="Arial Unicode MS" pitchFamily="34" charset="-128"/>
                <a:cs typeface="Arial Unicode MS" pitchFamily="34" charset="-128"/>
              </a:rPr>
              <a:t>etc. . .</a:t>
            </a:r>
          </a:p>
          <a:p>
            <a:pPr fontAlgn="base">
              <a:spcBef>
                <a:spcPct val="0"/>
              </a:spcBef>
              <a:spcAft>
                <a:spcPct val="0"/>
              </a:spcAft>
              <a:tabLst>
                <a:tab pos="273050" algn="l"/>
              </a:tabLst>
            </a:pPr>
            <a:r>
              <a:rPr lang="en-GB" sz="900">
                <a:solidFill>
                  <a:srgbClr val="FF3300"/>
                </a:solidFill>
                <a:latin typeface="Arial" charset="0"/>
                <a:ea typeface="Arial Unicode MS" pitchFamily="34" charset="-128"/>
                <a:cs typeface="Arial Unicode MS" pitchFamily="34" charset="-128"/>
              </a:rPr>
              <a:t>	</a:t>
            </a:r>
          </a:p>
          <a:p>
            <a:pPr fontAlgn="base">
              <a:spcBef>
                <a:spcPct val="0"/>
              </a:spcBef>
              <a:spcAft>
                <a:spcPct val="0"/>
              </a:spcAft>
              <a:tabLst>
                <a:tab pos="273050" algn="l"/>
              </a:tabLst>
            </a:pPr>
            <a:r>
              <a:rPr lang="en-GB" sz="2000">
                <a:solidFill>
                  <a:srgbClr val="FF3300"/>
                </a:solidFill>
                <a:latin typeface="Arial" charset="0"/>
                <a:ea typeface="Arial Unicode MS" pitchFamily="34" charset="-128"/>
                <a:cs typeface="Arial Unicode MS" pitchFamily="34" charset="-128"/>
              </a:rPr>
              <a:t>     = 0</a:t>
            </a:r>
          </a:p>
        </p:txBody>
      </p:sp>
      <p:sp>
        <p:nvSpPr>
          <p:cNvPr id="3602467" name="Rectangle 35"/>
          <p:cNvSpPr>
            <a:spLocks noChangeArrowheads="1"/>
          </p:cNvSpPr>
          <p:nvPr/>
        </p:nvSpPr>
        <p:spPr bwMode="auto">
          <a:xfrm>
            <a:off x="6505576" y="2341564"/>
            <a:ext cx="3978275" cy="13112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1. If you sum the deviations and include the sign of the difference, the answer is </a:t>
            </a:r>
            <a:r>
              <a:rPr lang="en-GB" sz="2000" u="sng">
                <a:solidFill>
                  <a:srgbClr val="004E69"/>
                </a:solidFill>
                <a:latin typeface="Arial" charset="0"/>
                <a:ea typeface="Arial Unicode MS" pitchFamily="34" charset="-128"/>
                <a:cs typeface="Arial Unicode MS" pitchFamily="34" charset="-128"/>
              </a:rPr>
              <a:t>always zero</a:t>
            </a:r>
            <a:endParaRPr lang="en-GB" sz="2000">
              <a:solidFill>
                <a:srgbClr val="004E69"/>
              </a:solidFill>
              <a:latin typeface="Arial" charset="0"/>
              <a:ea typeface="Arial Unicode MS" pitchFamily="34" charset="-128"/>
              <a:cs typeface="Arial Unicode MS" pitchFamily="34" charset="-128"/>
            </a:endParaRPr>
          </a:p>
          <a:p>
            <a:pPr fontAlgn="base">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339932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024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02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2464" grpId="0"/>
      <p:bldP spid="360246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2111376" y="1162051"/>
          <a:ext cx="3927475" cy="5148263"/>
        </p:xfrm>
        <a:graphic>
          <a:graphicData uri="http://schemas.openxmlformats.org/presentationml/2006/ole">
            <mc:AlternateContent xmlns:mc="http://schemas.openxmlformats.org/markup-compatibility/2006">
              <mc:Choice xmlns:v="urn:schemas-microsoft-com:vml" Requires="v">
                <p:oleObj spid="_x0000_s8213" r:id="rId4" imgW="3932261" imgH="5145470" progId="Excel.Sheet.8">
                  <p:embed/>
                </p:oleObj>
              </mc:Choice>
              <mc:Fallback>
                <p:oleObj r:id="rId4" imgW="3932261" imgH="5145470" progId="Excel.Sheet.8">
                  <p:embed/>
                  <p:pic>
                    <p:nvPicPr>
                      <p:cNvPr id="819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6" y="1162051"/>
                        <a:ext cx="3927475"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5" name="Line 3"/>
          <p:cNvSpPr>
            <a:spLocks noChangeShapeType="1"/>
          </p:cNvSpPr>
          <p:nvPr/>
        </p:nvSpPr>
        <p:spPr bwMode="auto">
          <a:xfrm>
            <a:off x="2943225" y="3648075"/>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196" name="Rectangle 4"/>
          <p:cNvSpPr>
            <a:spLocks noChangeArrowheads="1"/>
          </p:cNvSpPr>
          <p:nvPr/>
        </p:nvSpPr>
        <p:spPr bwMode="gray">
          <a:xfrm>
            <a:off x="2081213" y="176213"/>
            <a:ext cx="7721600"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Option 2: Sum the deviations</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Add up all differences between each score and the mean</a:t>
            </a:r>
            <a:endParaRPr lang="en-US" sz="2000" i="1">
              <a:solidFill>
                <a:srgbClr val="FF3300"/>
              </a:solidFill>
              <a:latin typeface="Arial" charset="0"/>
              <a:ea typeface="Arial Unicode MS" pitchFamily="34" charset="-128"/>
              <a:cs typeface="Arial Unicode MS" pitchFamily="34" charset="-128"/>
            </a:endParaRPr>
          </a:p>
        </p:txBody>
      </p:sp>
      <p:sp>
        <p:nvSpPr>
          <p:cNvPr id="8197" name="Rectangle 5"/>
          <p:cNvSpPr>
            <a:spLocks noChangeArrowheads="1"/>
          </p:cNvSpPr>
          <p:nvPr/>
        </p:nvSpPr>
        <p:spPr bwMode="auto">
          <a:xfrm>
            <a:off x="6489701" y="1401764"/>
            <a:ext cx="3978275" cy="7016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BUT, there are 2 problems with this approach…..</a:t>
            </a:r>
          </a:p>
        </p:txBody>
      </p:sp>
      <p:grpSp>
        <p:nvGrpSpPr>
          <p:cNvPr id="8198" name="Group 6"/>
          <p:cNvGrpSpPr>
            <a:grpSpLocks/>
          </p:cNvGrpSpPr>
          <p:nvPr/>
        </p:nvGrpSpPr>
        <p:grpSpPr bwMode="auto">
          <a:xfrm>
            <a:off x="2943225" y="1722438"/>
            <a:ext cx="2679700" cy="3427412"/>
            <a:chOff x="947" y="1085"/>
            <a:chExt cx="4095" cy="2159"/>
          </a:xfrm>
        </p:grpSpPr>
        <p:sp>
          <p:nvSpPr>
            <p:cNvPr id="8213" name="Line 7"/>
            <p:cNvSpPr>
              <a:spLocks noChangeShapeType="1"/>
            </p:cNvSpPr>
            <p:nvPr/>
          </p:nvSpPr>
          <p:spPr bwMode="auto">
            <a:xfrm>
              <a:off x="947" y="2298"/>
              <a:ext cx="4095"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14" name="Line 8"/>
            <p:cNvSpPr>
              <a:spLocks noChangeShapeType="1"/>
            </p:cNvSpPr>
            <p:nvPr/>
          </p:nvSpPr>
          <p:spPr bwMode="auto">
            <a:xfrm>
              <a:off x="1228" y="1886"/>
              <a:ext cx="0" cy="409"/>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15" name="Line 9"/>
            <p:cNvSpPr>
              <a:spLocks noChangeShapeType="1"/>
            </p:cNvSpPr>
            <p:nvPr/>
          </p:nvSpPr>
          <p:spPr bwMode="auto">
            <a:xfrm>
              <a:off x="1595" y="2298"/>
              <a:ext cx="3" cy="47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16" name="Line 10"/>
            <p:cNvSpPr>
              <a:spLocks noChangeShapeType="1"/>
            </p:cNvSpPr>
            <p:nvPr/>
          </p:nvSpPr>
          <p:spPr bwMode="auto">
            <a:xfrm flipH="1" flipV="1">
              <a:off x="1960" y="2297"/>
              <a:ext cx="3" cy="62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17" name="Line 11"/>
            <p:cNvSpPr>
              <a:spLocks noChangeShapeType="1"/>
            </p:cNvSpPr>
            <p:nvPr/>
          </p:nvSpPr>
          <p:spPr bwMode="auto">
            <a:xfrm flipH="1" flipV="1">
              <a:off x="2335" y="2199"/>
              <a:ext cx="0" cy="9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18" name="Line 12"/>
            <p:cNvSpPr>
              <a:spLocks noChangeShapeType="1"/>
            </p:cNvSpPr>
            <p:nvPr/>
          </p:nvSpPr>
          <p:spPr bwMode="auto">
            <a:xfrm flipV="1">
              <a:off x="2702" y="2295"/>
              <a:ext cx="0" cy="16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19" name="Line 13"/>
            <p:cNvSpPr>
              <a:spLocks noChangeShapeType="1"/>
            </p:cNvSpPr>
            <p:nvPr/>
          </p:nvSpPr>
          <p:spPr bwMode="auto">
            <a:xfrm flipV="1">
              <a:off x="3072" y="1085"/>
              <a:ext cx="0" cy="1214"/>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20" name="Line 14"/>
            <p:cNvSpPr>
              <a:spLocks noChangeShapeType="1"/>
            </p:cNvSpPr>
            <p:nvPr/>
          </p:nvSpPr>
          <p:spPr bwMode="auto">
            <a:xfrm flipV="1">
              <a:off x="3433" y="1567"/>
              <a:ext cx="0" cy="72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21" name="Line 15"/>
            <p:cNvSpPr>
              <a:spLocks noChangeShapeType="1"/>
            </p:cNvSpPr>
            <p:nvPr/>
          </p:nvSpPr>
          <p:spPr bwMode="auto">
            <a:xfrm flipV="1">
              <a:off x="3799" y="2298"/>
              <a:ext cx="0" cy="94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22" name="Line 16"/>
            <p:cNvSpPr>
              <a:spLocks noChangeShapeType="1"/>
            </p:cNvSpPr>
            <p:nvPr/>
          </p:nvSpPr>
          <p:spPr bwMode="auto">
            <a:xfrm flipV="1">
              <a:off x="4535" y="2295"/>
              <a:ext cx="5" cy="317"/>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8223" name="Line 17"/>
            <p:cNvSpPr>
              <a:spLocks noChangeShapeType="1"/>
            </p:cNvSpPr>
            <p:nvPr/>
          </p:nvSpPr>
          <p:spPr bwMode="auto">
            <a:xfrm flipV="1">
              <a:off x="4907" y="2047"/>
              <a:ext cx="0" cy="25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grpSp>
      <p:sp>
        <p:nvSpPr>
          <p:cNvPr id="8199" name="Text Box 18"/>
          <p:cNvSpPr txBox="1">
            <a:spLocks noChangeArrowheads="1"/>
          </p:cNvSpPr>
          <p:nvPr/>
        </p:nvSpPr>
        <p:spPr bwMode="auto">
          <a:xfrm>
            <a:off x="5619751" y="3413125"/>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8200" name="Text Box 19"/>
          <p:cNvSpPr txBox="1">
            <a:spLocks noChangeArrowheads="1"/>
          </p:cNvSpPr>
          <p:nvPr/>
        </p:nvSpPr>
        <p:spPr bwMode="auto">
          <a:xfrm>
            <a:off x="3082926" y="32035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+2.7</a:t>
            </a:r>
          </a:p>
        </p:txBody>
      </p:sp>
      <p:sp>
        <p:nvSpPr>
          <p:cNvPr id="8201" name="Text Box 20"/>
          <p:cNvSpPr txBox="1">
            <a:spLocks noChangeArrowheads="1"/>
          </p:cNvSpPr>
          <p:nvPr/>
        </p:nvSpPr>
        <p:spPr bwMode="auto">
          <a:xfrm>
            <a:off x="3005138" y="38703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-3.3</a:t>
            </a:r>
          </a:p>
        </p:txBody>
      </p:sp>
      <p:sp>
        <p:nvSpPr>
          <p:cNvPr id="8202" name="Text Box 21"/>
          <p:cNvSpPr txBox="1">
            <a:spLocks noChangeArrowheads="1"/>
          </p:cNvSpPr>
          <p:nvPr/>
        </p:nvSpPr>
        <p:spPr bwMode="auto">
          <a:xfrm>
            <a:off x="3570288" y="4116388"/>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-4.3</a:t>
            </a:r>
          </a:p>
        </p:txBody>
      </p:sp>
      <p:sp>
        <p:nvSpPr>
          <p:cNvPr id="8203" name="Text Box 22"/>
          <p:cNvSpPr txBox="1">
            <a:spLocks noChangeArrowheads="1"/>
          </p:cNvSpPr>
          <p:nvPr/>
        </p:nvSpPr>
        <p:spPr bwMode="auto">
          <a:xfrm>
            <a:off x="3795714" y="3452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+0.7</a:t>
            </a:r>
          </a:p>
        </p:txBody>
      </p:sp>
      <p:sp>
        <p:nvSpPr>
          <p:cNvPr id="8204" name="Text Box 23"/>
          <p:cNvSpPr txBox="1">
            <a:spLocks noChangeArrowheads="1"/>
          </p:cNvSpPr>
          <p:nvPr/>
        </p:nvSpPr>
        <p:spPr bwMode="auto">
          <a:xfrm>
            <a:off x="4060825" y="36814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-1.3</a:t>
            </a:r>
          </a:p>
        </p:txBody>
      </p:sp>
      <p:sp>
        <p:nvSpPr>
          <p:cNvPr id="8205" name="Text Box 24"/>
          <p:cNvSpPr txBox="1">
            <a:spLocks noChangeArrowheads="1"/>
          </p:cNvSpPr>
          <p:nvPr/>
        </p:nvSpPr>
        <p:spPr bwMode="auto">
          <a:xfrm>
            <a:off x="3949701" y="25050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+7.7</a:t>
            </a:r>
          </a:p>
        </p:txBody>
      </p:sp>
      <p:sp>
        <p:nvSpPr>
          <p:cNvPr id="8206" name="Text Box 25"/>
          <p:cNvSpPr txBox="1">
            <a:spLocks noChangeArrowheads="1"/>
          </p:cNvSpPr>
          <p:nvPr/>
        </p:nvSpPr>
        <p:spPr bwMode="auto">
          <a:xfrm>
            <a:off x="4525964" y="2944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+4.7</a:t>
            </a:r>
          </a:p>
        </p:txBody>
      </p:sp>
      <p:sp>
        <p:nvSpPr>
          <p:cNvPr id="8207" name="Text Box 26"/>
          <p:cNvSpPr txBox="1">
            <a:spLocks noChangeArrowheads="1"/>
          </p:cNvSpPr>
          <p:nvPr/>
        </p:nvSpPr>
        <p:spPr bwMode="auto">
          <a:xfrm>
            <a:off x="4764088" y="44164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-6.3</a:t>
            </a:r>
          </a:p>
        </p:txBody>
      </p:sp>
      <p:sp>
        <p:nvSpPr>
          <p:cNvPr id="8208" name="Text Box 27"/>
          <p:cNvSpPr txBox="1">
            <a:spLocks noChangeArrowheads="1"/>
          </p:cNvSpPr>
          <p:nvPr/>
        </p:nvSpPr>
        <p:spPr bwMode="auto">
          <a:xfrm>
            <a:off x="4838700" y="36941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-0.3</a:t>
            </a:r>
          </a:p>
        </p:txBody>
      </p:sp>
      <p:sp>
        <p:nvSpPr>
          <p:cNvPr id="8209" name="Text Box 28"/>
          <p:cNvSpPr txBox="1">
            <a:spLocks noChangeArrowheads="1"/>
          </p:cNvSpPr>
          <p:nvPr/>
        </p:nvSpPr>
        <p:spPr bwMode="auto">
          <a:xfrm>
            <a:off x="5245100" y="3898900"/>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-2.3</a:t>
            </a:r>
          </a:p>
        </p:txBody>
      </p:sp>
      <p:sp>
        <p:nvSpPr>
          <p:cNvPr id="8210" name="Text Box 29"/>
          <p:cNvSpPr txBox="1">
            <a:spLocks noChangeArrowheads="1"/>
          </p:cNvSpPr>
          <p:nvPr/>
        </p:nvSpPr>
        <p:spPr bwMode="auto">
          <a:xfrm>
            <a:off x="5167314" y="326866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+1.7</a:t>
            </a:r>
          </a:p>
        </p:txBody>
      </p:sp>
      <p:sp>
        <p:nvSpPr>
          <p:cNvPr id="8211" name="Rectangle 30"/>
          <p:cNvSpPr>
            <a:spLocks noChangeArrowheads="1"/>
          </p:cNvSpPr>
          <p:nvPr/>
        </p:nvSpPr>
        <p:spPr bwMode="auto">
          <a:xfrm>
            <a:off x="6508751" y="3578225"/>
            <a:ext cx="3978275" cy="1447800"/>
          </a:xfrm>
          <a:prstGeom prst="rect">
            <a:avLst/>
          </a:prstGeom>
          <a:noFill/>
          <a:ln w="9525" algn="ctr">
            <a:noFill/>
            <a:miter lim="800000"/>
            <a:headEnd/>
            <a:tailEnd/>
          </a:ln>
        </p:spPr>
        <p:txBody>
          <a:bodyPr>
            <a:spAutoFit/>
          </a:bodyPr>
          <a:lstStyle/>
          <a:p>
            <a:pPr fontAlgn="base">
              <a:spcBef>
                <a:spcPct val="0"/>
              </a:spcBef>
              <a:spcAft>
                <a:spcPct val="0"/>
              </a:spcAft>
              <a:tabLst>
                <a:tab pos="273050" algn="l"/>
              </a:tabLst>
            </a:pPr>
            <a:r>
              <a:rPr lang="en-GB" sz="2000">
                <a:solidFill>
                  <a:srgbClr val="004E69"/>
                </a:solidFill>
                <a:latin typeface="Arial" charset="0"/>
                <a:ea typeface="Arial Unicode MS" pitchFamily="34" charset="-128"/>
                <a:cs typeface="Arial Unicode MS" pitchFamily="34" charset="-128"/>
              </a:rPr>
              <a:t>e.g. Total deviations for sample of 5, likely to be less than for sample of 10</a:t>
            </a:r>
          </a:p>
          <a:p>
            <a:pPr fontAlgn="base">
              <a:spcBef>
                <a:spcPct val="0"/>
              </a:spcBef>
              <a:spcAft>
                <a:spcPct val="0"/>
              </a:spcAft>
              <a:tabLst>
                <a:tab pos="273050" algn="l"/>
              </a:tabLst>
            </a:pPr>
            <a:endParaRPr lang="en-GB" sz="900">
              <a:solidFill>
                <a:srgbClr val="004E69"/>
              </a:solidFill>
              <a:latin typeface="Arial" charset="0"/>
              <a:ea typeface="Arial Unicode MS" pitchFamily="34" charset="-128"/>
              <a:cs typeface="Arial Unicode MS" pitchFamily="34" charset="-128"/>
            </a:endParaRPr>
          </a:p>
          <a:p>
            <a:pPr fontAlgn="base">
              <a:spcBef>
                <a:spcPct val="0"/>
              </a:spcBef>
              <a:spcAft>
                <a:spcPct val="0"/>
              </a:spcAft>
              <a:tabLst>
                <a:tab pos="273050" algn="l"/>
              </a:tabLst>
            </a:pPr>
            <a:r>
              <a:rPr lang="en-GB" sz="2000">
                <a:solidFill>
                  <a:srgbClr val="004E69"/>
                </a:solidFill>
                <a:latin typeface="Arial" charset="0"/>
                <a:ea typeface="Arial Unicode MS" pitchFamily="34" charset="-128"/>
                <a:cs typeface="Arial Unicode MS" pitchFamily="34" charset="-128"/>
              </a:rPr>
              <a:t>  </a:t>
            </a:r>
          </a:p>
        </p:txBody>
      </p:sp>
      <p:sp>
        <p:nvSpPr>
          <p:cNvPr id="8212" name="Rectangle 31"/>
          <p:cNvSpPr>
            <a:spLocks noChangeArrowheads="1"/>
          </p:cNvSpPr>
          <p:nvPr/>
        </p:nvSpPr>
        <p:spPr bwMode="auto">
          <a:xfrm>
            <a:off x="6505576" y="2341564"/>
            <a:ext cx="3978275" cy="13112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2. The bigger the sample, the bigger the total of the deviations could be…</a:t>
            </a:r>
          </a:p>
          <a:p>
            <a:pPr fontAlgn="base">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130466941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2111376" y="1162051"/>
          <a:ext cx="3927475" cy="5148263"/>
        </p:xfrm>
        <a:graphic>
          <a:graphicData uri="http://schemas.openxmlformats.org/presentationml/2006/ole">
            <mc:AlternateContent xmlns:mc="http://schemas.openxmlformats.org/markup-compatibility/2006">
              <mc:Choice xmlns:v="urn:schemas-microsoft-com:vml" Requires="v">
                <p:oleObj spid="_x0000_s9237" r:id="rId4" imgW="3932261" imgH="5145470" progId="Excel.Sheet.8">
                  <p:embed/>
                </p:oleObj>
              </mc:Choice>
              <mc:Fallback>
                <p:oleObj r:id="rId4" imgW="3932261" imgH="5145470" progId="Excel.Sheet.8">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6" y="1162051"/>
                        <a:ext cx="3927475"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9" name="Line 3"/>
          <p:cNvSpPr>
            <a:spLocks noChangeShapeType="1"/>
          </p:cNvSpPr>
          <p:nvPr/>
        </p:nvSpPr>
        <p:spPr bwMode="auto">
          <a:xfrm>
            <a:off x="2943225" y="3648075"/>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20" name="Rectangle 4"/>
          <p:cNvSpPr>
            <a:spLocks noChangeArrowheads="1"/>
          </p:cNvSpPr>
          <p:nvPr/>
        </p:nvSpPr>
        <p:spPr bwMode="gray">
          <a:xfrm>
            <a:off x="2081213" y="176213"/>
            <a:ext cx="8126412"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Option 3: The Variance</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Accommodate various sample sizes &amp; direction of deviation</a:t>
            </a:r>
            <a:endParaRPr lang="en-US" sz="2000" i="1">
              <a:solidFill>
                <a:srgbClr val="FF3300"/>
              </a:solidFill>
              <a:latin typeface="Arial" charset="0"/>
              <a:ea typeface="Arial Unicode MS" pitchFamily="34" charset="-128"/>
              <a:cs typeface="Arial Unicode MS" pitchFamily="34" charset="-128"/>
            </a:endParaRPr>
          </a:p>
        </p:txBody>
      </p:sp>
      <p:sp>
        <p:nvSpPr>
          <p:cNvPr id="9221" name="Rectangle 5"/>
          <p:cNvSpPr>
            <a:spLocks noChangeArrowheads="1"/>
          </p:cNvSpPr>
          <p:nvPr/>
        </p:nvSpPr>
        <p:spPr bwMode="auto">
          <a:xfrm>
            <a:off x="6489701" y="1401763"/>
            <a:ext cx="3978275" cy="2362200"/>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1. To deal with the problem of the total deviations being zero:</a:t>
            </a:r>
          </a:p>
          <a:p>
            <a:pPr fontAlgn="base">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Square the deviations before adding them up. . . .</a:t>
            </a:r>
          </a:p>
          <a:p>
            <a:pPr fontAlgn="base">
              <a:spcBef>
                <a:spcPct val="0"/>
              </a:spcBef>
              <a:spcAft>
                <a:spcPct val="0"/>
              </a:spcAft>
            </a:pPr>
            <a:endParaRPr lang="en-GB" sz="900">
              <a:solidFill>
                <a:srgbClr val="004E69"/>
              </a:solidFill>
              <a:latin typeface="Arial" charset="0"/>
              <a:ea typeface="Arial Unicode MS" pitchFamily="34" charset="-128"/>
              <a:cs typeface="Arial Unicode MS" pitchFamily="34" charset="-128"/>
            </a:endParaRPr>
          </a:p>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Negative differences become positive.</a:t>
            </a:r>
          </a:p>
        </p:txBody>
      </p:sp>
      <p:grpSp>
        <p:nvGrpSpPr>
          <p:cNvPr id="9222" name="Group 6"/>
          <p:cNvGrpSpPr>
            <a:grpSpLocks/>
          </p:cNvGrpSpPr>
          <p:nvPr/>
        </p:nvGrpSpPr>
        <p:grpSpPr bwMode="auto">
          <a:xfrm>
            <a:off x="2943225" y="1722438"/>
            <a:ext cx="2679700" cy="3427412"/>
            <a:chOff x="947" y="1085"/>
            <a:chExt cx="4095" cy="2159"/>
          </a:xfrm>
        </p:grpSpPr>
        <p:sp>
          <p:nvSpPr>
            <p:cNvPr id="9236" name="Line 7"/>
            <p:cNvSpPr>
              <a:spLocks noChangeShapeType="1"/>
            </p:cNvSpPr>
            <p:nvPr/>
          </p:nvSpPr>
          <p:spPr bwMode="auto">
            <a:xfrm>
              <a:off x="947" y="2298"/>
              <a:ext cx="4095"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37" name="Line 8"/>
            <p:cNvSpPr>
              <a:spLocks noChangeShapeType="1"/>
            </p:cNvSpPr>
            <p:nvPr/>
          </p:nvSpPr>
          <p:spPr bwMode="auto">
            <a:xfrm>
              <a:off x="1228" y="1886"/>
              <a:ext cx="0" cy="409"/>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38" name="Line 9"/>
            <p:cNvSpPr>
              <a:spLocks noChangeShapeType="1"/>
            </p:cNvSpPr>
            <p:nvPr/>
          </p:nvSpPr>
          <p:spPr bwMode="auto">
            <a:xfrm>
              <a:off x="1595" y="2298"/>
              <a:ext cx="3" cy="47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39" name="Line 10"/>
            <p:cNvSpPr>
              <a:spLocks noChangeShapeType="1"/>
            </p:cNvSpPr>
            <p:nvPr/>
          </p:nvSpPr>
          <p:spPr bwMode="auto">
            <a:xfrm flipH="1" flipV="1">
              <a:off x="1960" y="2297"/>
              <a:ext cx="3" cy="62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40" name="Line 11"/>
            <p:cNvSpPr>
              <a:spLocks noChangeShapeType="1"/>
            </p:cNvSpPr>
            <p:nvPr/>
          </p:nvSpPr>
          <p:spPr bwMode="auto">
            <a:xfrm flipH="1" flipV="1">
              <a:off x="2335" y="2199"/>
              <a:ext cx="0" cy="9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41" name="Line 12"/>
            <p:cNvSpPr>
              <a:spLocks noChangeShapeType="1"/>
            </p:cNvSpPr>
            <p:nvPr/>
          </p:nvSpPr>
          <p:spPr bwMode="auto">
            <a:xfrm flipV="1">
              <a:off x="2702" y="2295"/>
              <a:ext cx="0" cy="16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42" name="Line 13"/>
            <p:cNvSpPr>
              <a:spLocks noChangeShapeType="1"/>
            </p:cNvSpPr>
            <p:nvPr/>
          </p:nvSpPr>
          <p:spPr bwMode="auto">
            <a:xfrm flipV="1">
              <a:off x="3072" y="1085"/>
              <a:ext cx="0" cy="1214"/>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43" name="Line 14"/>
            <p:cNvSpPr>
              <a:spLocks noChangeShapeType="1"/>
            </p:cNvSpPr>
            <p:nvPr/>
          </p:nvSpPr>
          <p:spPr bwMode="auto">
            <a:xfrm flipV="1">
              <a:off x="3433" y="1567"/>
              <a:ext cx="0" cy="72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44" name="Line 15"/>
            <p:cNvSpPr>
              <a:spLocks noChangeShapeType="1"/>
            </p:cNvSpPr>
            <p:nvPr/>
          </p:nvSpPr>
          <p:spPr bwMode="auto">
            <a:xfrm flipV="1">
              <a:off x="3799" y="2298"/>
              <a:ext cx="0" cy="94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45" name="Line 16"/>
            <p:cNvSpPr>
              <a:spLocks noChangeShapeType="1"/>
            </p:cNvSpPr>
            <p:nvPr/>
          </p:nvSpPr>
          <p:spPr bwMode="auto">
            <a:xfrm flipV="1">
              <a:off x="4535" y="2295"/>
              <a:ext cx="5" cy="317"/>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9246" name="Line 17"/>
            <p:cNvSpPr>
              <a:spLocks noChangeShapeType="1"/>
            </p:cNvSpPr>
            <p:nvPr/>
          </p:nvSpPr>
          <p:spPr bwMode="auto">
            <a:xfrm flipV="1">
              <a:off x="4907" y="2047"/>
              <a:ext cx="0" cy="25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grpSp>
      <p:sp>
        <p:nvSpPr>
          <p:cNvPr id="9223" name="Text Box 18"/>
          <p:cNvSpPr txBox="1">
            <a:spLocks noChangeArrowheads="1"/>
          </p:cNvSpPr>
          <p:nvPr/>
        </p:nvSpPr>
        <p:spPr bwMode="auto">
          <a:xfrm>
            <a:off x="5619751" y="3413125"/>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9224" name="Text Box 19"/>
          <p:cNvSpPr txBox="1">
            <a:spLocks noChangeArrowheads="1"/>
          </p:cNvSpPr>
          <p:nvPr/>
        </p:nvSpPr>
        <p:spPr bwMode="auto">
          <a:xfrm>
            <a:off x="3082926" y="32035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+2.7</a:t>
            </a:r>
          </a:p>
        </p:txBody>
      </p:sp>
      <p:sp>
        <p:nvSpPr>
          <p:cNvPr id="9225" name="Text Box 20"/>
          <p:cNvSpPr txBox="1">
            <a:spLocks noChangeArrowheads="1"/>
          </p:cNvSpPr>
          <p:nvPr/>
        </p:nvSpPr>
        <p:spPr bwMode="auto">
          <a:xfrm>
            <a:off x="3005138" y="38703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-3.3</a:t>
            </a:r>
          </a:p>
        </p:txBody>
      </p:sp>
      <p:sp>
        <p:nvSpPr>
          <p:cNvPr id="9226" name="Text Box 21"/>
          <p:cNvSpPr txBox="1">
            <a:spLocks noChangeArrowheads="1"/>
          </p:cNvSpPr>
          <p:nvPr/>
        </p:nvSpPr>
        <p:spPr bwMode="auto">
          <a:xfrm>
            <a:off x="3570288" y="4116388"/>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-4.3</a:t>
            </a:r>
          </a:p>
        </p:txBody>
      </p:sp>
      <p:sp>
        <p:nvSpPr>
          <p:cNvPr id="9227" name="Text Box 22"/>
          <p:cNvSpPr txBox="1">
            <a:spLocks noChangeArrowheads="1"/>
          </p:cNvSpPr>
          <p:nvPr/>
        </p:nvSpPr>
        <p:spPr bwMode="auto">
          <a:xfrm>
            <a:off x="3795714" y="3452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+0.7</a:t>
            </a:r>
          </a:p>
        </p:txBody>
      </p:sp>
      <p:sp>
        <p:nvSpPr>
          <p:cNvPr id="9228" name="Text Box 23"/>
          <p:cNvSpPr txBox="1">
            <a:spLocks noChangeArrowheads="1"/>
          </p:cNvSpPr>
          <p:nvPr/>
        </p:nvSpPr>
        <p:spPr bwMode="auto">
          <a:xfrm>
            <a:off x="4060825" y="36814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-1.3</a:t>
            </a:r>
          </a:p>
        </p:txBody>
      </p:sp>
      <p:sp>
        <p:nvSpPr>
          <p:cNvPr id="9229" name="Text Box 24"/>
          <p:cNvSpPr txBox="1">
            <a:spLocks noChangeArrowheads="1"/>
          </p:cNvSpPr>
          <p:nvPr/>
        </p:nvSpPr>
        <p:spPr bwMode="auto">
          <a:xfrm>
            <a:off x="3949701" y="25050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+7.7</a:t>
            </a:r>
          </a:p>
        </p:txBody>
      </p:sp>
      <p:sp>
        <p:nvSpPr>
          <p:cNvPr id="9230" name="Text Box 25"/>
          <p:cNvSpPr txBox="1">
            <a:spLocks noChangeArrowheads="1"/>
          </p:cNvSpPr>
          <p:nvPr/>
        </p:nvSpPr>
        <p:spPr bwMode="auto">
          <a:xfrm>
            <a:off x="4525964" y="2944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+4.7</a:t>
            </a:r>
          </a:p>
        </p:txBody>
      </p:sp>
      <p:sp>
        <p:nvSpPr>
          <p:cNvPr id="9231" name="Text Box 26"/>
          <p:cNvSpPr txBox="1">
            <a:spLocks noChangeArrowheads="1"/>
          </p:cNvSpPr>
          <p:nvPr/>
        </p:nvSpPr>
        <p:spPr bwMode="auto">
          <a:xfrm>
            <a:off x="4764088" y="44164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-6.3</a:t>
            </a:r>
          </a:p>
        </p:txBody>
      </p:sp>
      <p:sp>
        <p:nvSpPr>
          <p:cNvPr id="9232" name="Text Box 27"/>
          <p:cNvSpPr txBox="1">
            <a:spLocks noChangeArrowheads="1"/>
          </p:cNvSpPr>
          <p:nvPr/>
        </p:nvSpPr>
        <p:spPr bwMode="auto">
          <a:xfrm>
            <a:off x="4838700" y="36941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-0.3</a:t>
            </a:r>
          </a:p>
        </p:txBody>
      </p:sp>
      <p:sp>
        <p:nvSpPr>
          <p:cNvPr id="9233" name="Text Box 28"/>
          <p:cNvSpPr txBox="1">
            <a:spLocks noChangeArrowheads="1"/>
          </p:cNvSpPr>
          <p:nvPr/>
        </p:nvSpPr>
        <p:spPr bwMode="auto">
          <a:xfrm>
            <a:off x="5245100" y="3898900"/>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-2.3</a:t>
            </a:r>
          </a:p>
        </p:txBody>
      </p:sp>
      <p:sp>
        <p:nvSpPr>
          <p:cNvPr id="9234" name="Text Box 29"/>
          <p:cNvSpPr txBox="1">
            <a:spLocks noChangeArrowheads="1"/>
          </p:cNvSpPr>
          <p:nvPr/>
        </p:nvSpPr>
        <p:spPr bwMode="auto">
          <a:xfrm>
            <a:off x="5167314" y="326866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+1.7</a:t>
            </a:r>
          </a:p>
        </p:txBody>
      </p:sp>
      <p:sp>
        <p:nvSpPr>
          <p:cNvPr id="3606560" name="Rectangle 32"/>
          <p:cNvSpPr>
            <a:spLocks noChangeArrowheads="1"/>
          </p:cNvSpPr>
          <p:nvPr/>
        </p:nvSpPr>
        <p:spPr bwMode="auto">
          <a:xfrm>
            <a:off x="6483351" y="4090989"/>
            <a:ext cx="3978275" cy="2154237"/>
          </a:xfrm>
          <a:prstGeom prst="rect">
            <a:avLst/>
          </a:prstGeom>
          <a:noFill/>
          <a:ln w="9525" algn="ctr">
            <a:noFill/>
            <a:miter lim="800000"/>
            <a:headEnd/>
            <a:tailEnd/>
          </a:ln>
        </p:spPr>
        <p:txBody>
          <a:bodyPr>
            <a:spAutoFit/>
          </a:bodyPr>
          <a:lstStyle/>
          <a:p>
            <a:pPr fontAlgn="base">
              <a:lnSpc>
                <a:spcPct val="80000"/>
              </a:lnSpc>
              <a:spcBef>
                <a:spcPct val="0"/>
              </a:spcBef>
              <a:spcAft>
                <a:spcPct val="0"/>
              </a:spcAft>
            </a:pPr>
            <a:r>
              <a:rPr lang="en-GB" sz="2000">
                <a:solidFill>
                  <a:srgbClr val="004E69"/>
                </a:solidFill>
                <a:latin typeface="Arial" charset="0"/>
                <a:ea typeface="Arial Unicode MS" pitchFamily="34" charset="-128"/>
                <a:cs typeface="Arial Unicode MS" pitchFamily="34" charset="-128"/>
              </a:rPr>
              <a:t>Total of the squared deviations: </a:t>
            </a:r>
          </a:p>
          <a:p>
            <a:pPr fontAlgn="base">
              <a:lnSpc>
                <a:spcPct val="80000"/>
              </a:lnSpc>
              <a:spcBef>
                <a:spcPct val="0"/>
              </a:spcBef>
              <a:spcAft>
                <a:spcPct val="0"/>
              </a:spcAft>
            </a:pPr>
            <a:r>
              <a:rPr lang="en-GB" sz="900">
                <a:solidFill>
                  <a:srgbClr val="004E69"/>
                </a:solidFill>
                <a:latin typeface="Arial" charset="0"/>
                <a:ea typeface="Arial Unicode MS" pitchFamily="34" charset="-128"/>
                <a:cs typeface="Arial Unicode MS" pitchFamily="34" charset="-128"/>
              </a:rPr>
              <a:t>    </a:t>
            </a:r>
          </a:p>
          <a:p>
            <a:pPr fontAlgn="base">
              <a:lnSpc>
                <a:spcPct val="80000"/>
              </a:lnSpc>
              <a:spcBef>
                <a:spcPct val="0"/>
              </a:spcBef>
              <a:spcAft>
                <a:spcPct val="0"/>
              </a:spcAft>
            </a:pPr>
            <a:r>
              <a:rPr lang="en-GB" sz="2000">
                <a:solidFill>
                  <a:srgbClr val="004E69"/>
                </a:solidFill>
                <a:latin typeface="Arial" charset="0"/>
                <a:ea typeface="Arial Unicode MS" pitchFamily="34" charset="-128"/>
                <a:cs typeface="Arial Unicode MS" pitchFamily="34" charset="-128"/>
              </a:rPr>
              <a:t>= (</a:t>
            </a:r>
            <a:r>
              <a:rPr lang="en-GB" sz="2000" i="1">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1</a:t>
            </a:r>
            <a:r>
              <a:rPr lang="en-GB" sz="2000">
                <a:solidFill>
                  <a:srgbClr val="004E69"/>
                </a:solidFill>
                <a:latin typeface="Arial" charset="0"/>
                <a:ea typeface="Arial Unicode MS" pitchFamily="34" charset="-128"/>
                <a:cs typeface="Arial Unicode MS" pitchFamily="34" charset="-128"/>
              </a:rPr>
              <a:t>)</a:t>
            </a:r>
            <a:r>
              <a:rPr lang="en-GB" sz="2000" i="1" baseline="30000">
                <a:solidFill>
                  <a:srgbClr val="004E69"/>
                </a:solidFill>
                <a:latin typeface="Arial" charset="0"/>
                <a:ea typeface="Arial Unicode MS" pitchFamily="34" charset="-128"/>
                <a:cs typeface="Arial Unicode MS" pitchFamily="34" charset="-128"/>
              </a:rPr>
              <a:t>2</a:t>
            </a:r>
            <a:r>
              <a:rPr lang="en-GB" sz="2000">
                <a:solidFill>
                  <a:srgbClr val="004E69"/>
                </a:solidFill>
                <a:latin typeface="Arial" charset="0"/>
                <a:ea typeface="Arial Unicode MS" pitchFamily="34" charset="-128"/>
                <a:cs typeface="Arial Unicode MS" pitchFamily="34" charset="-128"/>
              </a:rPr>
              <a:t> + (</a:t>
            </a:r>
            <a:r>
              <a:rPr lang="en-GB" sz="2000" i="1">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2</a:t>
            </a:r>
            <a:r>
              <a:rPr lang="en-GB" sz="2000">
                <a:solidFill>
                  <a:srgbClr val="004E69"/>
                </a:solidFill>
                <a:latin typeface="Arial" charset="0"/>
                <a:ea typeface="Arial Unicode MS" pitchFamily="34" charset="-128"/>
                <a:cs typeface="Arial Unicode MS" pitchFamily="34" charset="-128"/>
              </a:rPr>
              <a:t>)</a:t>
            </a:r>
            <a:r>
              <a:rPr lang="en-GB" sz="2000" i="1" baseline="30000">
                <a:solidFill>
                  <a:srgbClr val="004E69"/>
                </a:solidFill>
                <a:latin typeface="Arial" charset="0"/>
                <a:ea typeface="Arial Unicode MS" pitchFamily="34" charset="-128"/>
                <a:cs typeface="Arial Unicode MS" pitchFamily="34" charset="-128"/>
              </a:rPr>
              <a:t>2</a:t>
            </a:r>
            <a:r>
              <a:rPr lang="en-GB" sz="2000">
                <a:solidFill>
                  <a:srgbClr val="004E69"/>
                </a:solidFill>
                <a:latin typeface="Arial" charset="0"/>
                <a:ea typeface="Arial Unicode MS" pitchFamily="34" charset="-128"/>
                <a:cs typeface="Arial Unicode MS" pitchFamily="34" charset="-128"/>
              </a:rPr>
              <a:t> + (</a:t>
            </a:r>
            <a:r>
              <a:rPr lang="en-GB" sz="2000" i="1">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3</a:t>
            </a:r>
            <a:r>
              <a:rPr lang="en-GB" sz="2000">
                <a:solidFill>
                  <a:srgbClr val="004E69"/>
                </a:solidFill>
                <a:latin typeface="Arial" charset="0"/>
                <a:ea typeface="Arial Unicode MS" pitchFamily="34" charset="-128"/>
                <a:cs typeface="Arial Unicode MS" pitchFamily="34" charset="-128"/>
              </a:rPr>
              <a:t>)</a:t>
            </a:r>
            <a:r>
              <a:rPr lang="en-GB" sz="2000" i="1" baseline="30000">
                <a:solidFill>
                  <a:srgbClr val="004E69"/>
                </a:solidFill>
                <a:latin typeface="Arial" charset="0"/>
                <a:ea typeface="Arial Unicode MS" pitchFamily="34" charset="-128"/>
                <a:cs typeface="Arial Unicode MS" pitchFamily="34" charset="-128"/>
              </a:rPr>
              <a:t>2</a:t>
            </a:r>
            <a:r>
              <a:rPr lang="en-GB" sz="2000" baseline="-25000">
                <a:solidFill>
                  <a:srgbClr val="004E69"/>
                </a:solidFill>
                <a:latin typeface="Arial" charset="0"/>
                <a:ea typeface="Arial Unicode MS" pitchFamily="34" charset="-128"/>
                <a:cs typeface="Arial Unicode MS" pitchFamily="34" charset="-128"/>
              </a:rPr>
              <a:t> </a:t>
            </a:r>
            <a:r>
              <a:rPr lang="en-GB" sz="2000">
                <a:solidFill>
                  <a:srgbClr val="004E69"/>
                </a:solidFill>
                <a:latin typeface="Arial" charset="0"/>
                <a:ea typeface="Arial Unicode MS" pitchFamily="34" charset="-128"/>
                <a:cs typeface="Arial Unicode MS" pitchFamily="34" charset="-128"/>
              </a:rPr>
              <a:t>…to</a:t>
            </a:r>
            <a:r>
              <a:rPr lang="en-GB" sz="2000" baseline="-25000">
                <a:solidFill>
                  <a:srgbClr val="004E69"/>
                </a:solidFill>
                <a:latin typeface="Arial" charset="0"/>
                <a:ea typeface="Arial Unicode MS" pitchFamily="34" charset="-128"/>
                <a:cs typeface="Arial Unicode MS" pitchFamily="34" charset="-128"/>
              </a:rPr>
              <a:t> </a:t>
            </a:r>
            <a:r>
              <a:rPr lang="en-GB" sz="2000">
                <a:solidFill>
                  <a:srgbClr val="004E69"/>
                </a:solidFill>
                <a:latin typeface="Arial" charset="0"/>
                <a:ea typeface="Arial Unicode MS" pitchFamily="34" charset="-128"/>
                <a:cs typeface="Arial Unicode MS" pitchFamily="34" charset="-128"/>
              </a:rPr>
              <a:t>(</a:t>
            </a:r>
            <a:r>
              <a:rPr lang="en-GB" sz="2000" i="1">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n</a:t>
            </a:r>
            <a:r>
              <a:rPr lang="en-GB" sz="2000">
                <a:solidFill>
                  <a:srgbClr val="004E69"/>
                </a:solidFill>
                <a:latin typeface="Arial" charset="0"/>
                <a:ea typeface="Arial Unicode MS" pitchFamily="34" charset="-128"/>
                <a:cs typeface="Arial Unicode MS" pitchFamily="34" charset="-128"/>
              </a:rPr>
              <a:t>)</a:t>
            </a:r>
            <a:r>
              <a:rPr lang="en-GB" sz="2000" i="1" baseline="30000">
                <a:solidFill>
                  <a:srgbClr val="004E69"/>
                </a:solidFill>
                <a:latin typeface="Arial" charset="0"/>
                <a:ea typeface="Arial Unicode MS" pitchFamily="34" charset="-128"/>
                <a:cs typeface="Arial Unicode MS" pitchFamily="34" charset="-128"/>
              </a:rPr>
              <a:t>2</a:t>
            </a:r>
          </a:p>
          <a:p>
            <a:pPr fontAlgn="base">
              <a:lnSpc>
                <a:spcPct val="80000"/>
              </a:lnSpc>
              <a:spcBef>
                <a:spcPct val="0"/>
              </a:spcBef>
              <a:spcAft>
                <a:spcPct val="0"/>
              </a:spcAft>
            </a:pPr>
            <a:endParaRPr lang="en-GB" sz="900" i="1" baseline="30000">
              <a:solidFill>
                <a:srgbClr val="004E69"/>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endParaRPr lang="en-GB" sz="900" i="1" baseline="300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endParaRPr lang="en-GB" sz="900" i="1" baseline="300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endParaRPr lang="en-GB" sz="900" i="1" baseline="300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r>
              <a:rPr lang="en-GB" sz="2000">
                <a:solidFill>
                  <a:srgbClr val="FF3300"/>
                </a:solidFill>
                <a:latin typeface="Arial" charset="0"/>
                <a:ea typeface="Arial Unicode MS" pitchFamily="34" charset="-128"/>
                <a:cs typeface="Arial Unicode MS" pitchFamily="34" charset="-128"/>
              </a:rPr>
              <a:t>= (+2.7)</a:t>
            </a:r>
            <a:r>
              <a:rPr lang="en-GB" sz="2000" i="1" baseline="30000">
                <a:solidFill>
                  <a:srgbClr val="FF3300"/>
                </a:solidFill>
                <a:latin typeface="Arial" charset="0"/>
                <a:ea typeface="Arial Unicode MS" pitchFamily="34" charset="-128"/>
                <a:cs typeface="Arial Unicode MS" pitchFamily="34" charset="-128"/>
              </a:rPr>
              <a:t>2</a:t>
            </a:r>
            <a:r>
              <a:rPr lang="en-GB" sz="2000">
                <a:solidFill>
                  <a:srgbClr val="FF3300"/>
                </a:solidFill>
                <a:latin typeface="Arial" charset="0"/>
                <a:ea typeface="Arial Unicode MS" pitchFamily="34" charset="-128"/>
                <a:cs typeface="Arial Unicode MS" pitchFamily="34" charset="-128"/>
              </a:rPr>
              <a:t> + (-3.3)</a:t>
            </a:r>
            <a:r>
              <a:rPr lang="en-GB" sz="2000" i="1" baseline="30000">
                <a:solidFill>
                  <a:srgbClr val="FF3300"/>
                </a:solidFill>
                <a:latin typeface="Arial" charset="0"/>
                <a:ea typeface="Arial Unicode MS" pitchFamily="34" charset="-128"/>
                <a:cs typeface="Arial Unicode MS" pitchFamily="34" charset="-128"/>
              </a:rPr>
              <a:t>2</a:t>
            </a:r>
            <a:r>
              <a:rPr lang="en-GB" sz="2000">
                <a:solidFill>
                  <a:srgbClr val="FF3300"/>
                </a:solidFill>
                <a:latin typeface="Arial" charset="0"/>
                <a:ea typeface="Arial Unicode MS" pitchFamily="34" charset="-128"/>
                <a:cs typeface="Arial Unicode MS" pitchFamily="34" charset="-128"/>
              </a:rPr>
              <a:t> + (-4.3)</a:t>
            </a:r>
            <a:r>
              <a:rPr lang="en-GB" sz="2000" i="1" baseline="30000">
                <a:solidFill>
                  <a:srgbClr val="FF3300"/>
                </a:solidFill>
                <a:latin typeface="Arial" charset="0"/>
                <a:ea typeface="Arial Unicode MS" pitchFamily="34" charset="-128"/>
                <a:cs typeface="Arial Unicode MS" pitchFamily="34" charset="-128"/>
              </a:rPr>
              <a:t>2</a:t>
            </a:r>
            <a:r>
              <a:rPr lang="en-GB" sz="2000" baseline="-25000">
                <a:solidFill>
                  <a:srgbClr val="FF3300"/>
                </a:solidFill>
                <a:latin typeface="Arial" charset="0"/>
                <a:ea typeface="Arial Unicode MS" pitchFamily="34" charset="-128"/>
                <a:cs typeface="Arial Unicode MS" pitchFamily="34" charset="-128"/>
              </a:rPr>
              <a:t> </a:t>
            </a:r>
            <a:r>
              <a:rPr lang="en-GB" sz="2000">
                <a:solidFill>
                  <a:srgbClr val="FF3300"/>
                </a:solidFill>
                <a:latin typeface="Arial" charset="0"/>
                <a:ea typeface="Arial Unicode MS" pitchFamily="34" charset="-128"/>
                <a:cs typeface="Arial Unicode MS" pitchFamily="34" charset="-128"/>
              </a:rPr>
              <a:t> …etc</a:t>
            </a:r>
          </a:p>
          <a:p>
            <a:pPr fontAlgn="base">
              <a:lnSpc>
                <a:spcPct val="80000"/>
              </a:lnSpc>
              <a:spcBef>
                <a:spcPct val="0"/>
              </a:spcBef>
              <a:spcAft>
                <a:spcPct val="0"/>
              </a:spcAft>
            </a:pPr>
            <a:endParaRPr lang="en-GB" sz="9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endParaRPr lang="en-GB" sz="9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r>
              <a:rPr lang="en-GB" sz="2000">
                <a:solidFill>
                  <a:srgbClr val="FF3300"/>
                </a:solidFill>
                <a:latin typeface="Arial" charset="0"/>
                <a:ea typeface="Arial Unicode MS" pitchFamily="34" charset="-128"/>
                <a:cs typeface="Arial Unicode MS" pitchFamily="34" charset="-128"/>
              </a:rPr>
              <a:t>= 7.4 + 10.7 + 18.3</a:t>
            </a:r>
            <a:r>
              <a:rPr lang="en-GB" sz="2000" baseline="-25000">
                <a:solidFill>
                  <a:srgbClr val="FF3300"/>
                </a:solidFill>
                <a:latin typeface="Arial" charset="0"/>
                <a:ea typeface="Arial Unicode MS" pitchFamily="34" charset="-128"/>
                <a:cs typeface="Arial Unicode MS" pitchFamily="34" charset="-128"/>
              </a:rPr>
              <a:t> </a:t>
            </a:r>
            <a:r>
              <a:rPr lang="en-GB" sz="2000">
                <a:solidFill>
                  <a:srgbClr val="FF3300"/>
                </a:solidFill>
                <a:latin typeface="Arial" charset="0"/>
                <a:ea typeface="Arial Unicode MS" pitchFamily="34" charset="-128"/>
                <a:cs typeface="Arial Unicode MS" pitchFamily="34" charset="-128"/>
              </a:rPr>
              <a:t> …etc</a:t>
            </a:r>
          </a:p>
          <a:p>
            <a:pPr fontAlgn="base">
              <a:lnSpc>
                <a:spcPct val="80000"/>
              </a:lnSpc>
              <a:spcBef>
                <a:spcPct val="0"/>
              </a:spcBef>
              <a:spcAft>
                <a:spcPct val="0"/>
              </a:spcAft>
            </a:pPr>
            <a:endParaRPr lang="en-GB" sz="9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endParaRPr lang="en-GB" sz="9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r>
              <a:rPr lang="en-GB" sz="2000">
                <a:solidFill>
                  <a:srgbClr val="FF3300"/>
                </a:solidFill>
                <a:latin typeface="Arial" charset="0"/>
                <a:ea typeface="Arial Unicode MS" pitchFamily="34" charset="-128"/>
                <a:cs typeface="Arial Unicode MS" pitchFamily="34" charset="-128"/>
              </a:rPr>
              <a:t>= 168.2 pints</a:t>
            </a:r>
            <a:r>
              <a:rPr lang="en-GB" sz="2000" baseline="30000">
                <a:solidFill>
                  <a:srgbClr val="FF3300"/>
                </a:solidFill>
                <a:latin typeface="Arial" charset="0"/>
                <a:ea typeface="Arial Unicode MS" pitchFamily="34" charset="-128"/>
                <a:cs typeface="Arial Unicode MS" pitchFamily="34" charset="-128"/>
              </a:rPr>
              <a:t>2</a:t>
            </a:r>
          </a:p>
        </p:txBody>
      </p:sp>
    </p:spTree>
    <p:extLst>
      <p:ext uri="{BB962C8B-B14F-4D97-AF65-F5344CB8AC3E}">
        <p14:creationId xmlns:p14="http://schemas.microsoft.com/office/powerpoint/2010/main" val="709825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06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656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2111376" y="1162051"/>
          <a:ext cx="3927475" cy="5148263"/>
        </p:xfrm>
        <a:graphic>
          <a:graphicData uri="http://schemas.openxmlformats.org/presentationml/2006/ole">
            <mc:AlternateContent xmlns:mc="http://schemas.openxmlformats.org/markup-compatibility/2006">
              <mc:Choice xmlns:v="urn:schemas-microsoft-com:vml" Requires="v">
                <p:oleObj spid="_x0000_s10261" r:id="rId4" imgW="3932261" imgH="5145470" progId="Excel.Sheet.8">
                  <p:embed/>
                </p:oleObj>
              </mc:Choice>
              <mc:Fallback>
                <p:oleObj r:id="rId4" imgW="3932261" imgH="5145470" progId="Excel.Sheet.8">
                  <p:embed/>
                  <p:pic>
                    <p:nvPicPr>
                      <p:cNvPr id="1024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6" y="1162051"/>
                        <a:ext cx="3927475"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3" name="Line 3"/>
          <p:cNvSpPr>
            <a:spLocks noChangeShapeType="1"/>
          </p:cNvSpPr>
          <p:nvPr/>
        </p:nvSpPr>
        <p:spPr bwMode="auto">
          <a:xfrm>
            <a:off x="2943225" y="3648075"/>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44" name="Rectangle 4"/>
          <p:cNvSpPr>
            <a:spLocks noChangeArrowheads="1"/>
          </p:cNvSpPr>
          <p:nvPr/>
        </p:nvSpPr>
        <p:spPr bwMode="gray">
          <a:xfrm>
            <a:off x="2081213" y="176213"/>
            <a:ext cx="8126412"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Option 3: The Variance</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Accommodate various sample sizes &amp; direction of deviation</a:t>
            </a:r>
            <a:endParaRPr lang="en-US" sz="2000" i="1">
              <a:solidFill>
                <a:srgbClr val="FF3300"/>
              </a:solidFill>
              <a:latin typeface="Arial" charset="0"/>
              <a:ea typeface="Arial Unicode MS" pitchFamily="34" charset="-128"/>
              <a:cs typeface="Arial Unicode MS" pitchFamily="34" charset="-128"/>
            </a:endParaRPr>
          </a:p>
        </p:txBody>
      </p:sp>
      <p:sp>
        <p:nvSpPr>
          <p:cNvPr id="10245" name="Rectangle 5"/>
          <p:cNvSpPr>
            <a:spLocks noChangeArrowheads="1"/>
          </p:cNvSpPr>
          <p:nvPr/>
        </p:nvSpPr>
        <p:spPr bwMode="auto">
          <a:xfrm>
            <a:off x="6489701" y="1401763"/>
            <a:ext cx="3978275" cy="2057400"/>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2. To account for the size of the sample:</a:t>
            </a:r>
          </a:p>
          <a:p>
            <a:pPr fontAlgn="base">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Simply divide the total squared deviations by the number of respondents. . . .</a:t>
            </a:r>
          </a:p>
          <a:p>
            <a:pPr fontAlgn="base">
              <a:spcBef>
                <a:spcPct val="0"/>
              </a:spcBef>
              <a:spcAft>
                <a:spcPct val="0"/>
              </a:spcAft>
            </a:pPr>
            <a:endParaRPr lang="en-GB" sz="900">
              <a:solidFill>
                <a:srgbClr val="004E69"/>
              </a:solidFill>
              <a:latin typeface="Arial" charset="0"/>
              <a:ea typeface="Arial Unicode MS" pitchFamily="34" charset="-128"/>
              <a:cs typeface="Arial Unicode MS" pitchFamily="34" charset="-128"/>
            </a:endParaRPr>
          </a:p>
        </p:txBody>
      </p:sp>
      <p:grpSp>
        <p:nvGrpSpPr>
          <p:cNvPr id="10246" name="Group 6"/>
          <p:cNvGrpSpPr>
            <a:grpSpLocks/>
          </p:cNvGrpSpPr>
          <p:nvPr/>
        </p:nvGrpSpPr>
        <p:grpSpPr bwMode="auto">
          <a:xfrm>
            <a:off x="2943225" y="1722438"/>
            <a:ext cx="2679700" cy="3427412"/>
            <a:chOff x="947" y="1085"/>
            <a:chExt cx="4095" cy="2159"/>
          </a:xfrm>
        </p:grpSpPr>
        <p:sp>
          <p:nvSpPr>
            <p:cNvPr id="10260" name="Line 7"/>
            <p:cNvSpPr>
              <a:spLocks noChangeShapeType="1"/>
            </p:cNvSpPr>
            <p:nvPr/>
          </p:nvSpPr>
          <p:spPr bwMode="auto">
            <a:xfrm>
              <a:off x="947" y="2298"/>
              <a:ext cx="4095"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61" name="Line 8"/>
            <p:cNvSpPr>
              <a:spLocks noChangeShapeType="1"/>
            </p:cNvSpPr>
            <p:nvPr/>
          </p:nvSpPr>
          <p:spPr bwMode="auto">
            <a:xfrm>
              <a:off x="1228" y="1886"/>
              <a:ext cx="0" cy="409"/>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62" name="Line 9"/>
            <p:cNvSpPr>
              <a:spLocks noChangeShapeType="1"/>
            </p:cNvSpPr>
            <p:nvPr/>
          </p:nvSpPr>
          <p:spPr bwMode="auto">
            <a:xfrm>
              <a:off x="1595" y="2298"/>
              <a:ext cx="3" cy="47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63" name="Line 10"/>
            <p:cNvSpPr>
              <a:spLocks noChangeShapeType="1"/>
            </p:cNvSpPr>
            <p:nvPr/>
          </p:nvSpPr>
          <p:spPr bwMode="auto">
            <a:xfrm flipH="1" flipV="1">
              <a:off x="1960" y="2297"/>
              <a:ext cx="3" cy="62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64" name="Line 11"/>
            <p:cNvSpPr>
              <a:spLocks noChangeShapeType="1"/>
            </p:cNvSpPr>
            <p:nvPr/>
          </p:nvSpPr>
          <p:spPr bwMode="auto">
            <a:xfrm flipH="1" flipV="1">
              <a:off x="2335" y="2199"/>
              <a:ext cx="0" cy="9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65" name="Line 12"/>
            <p:cNvSpPr>
              <a:spLocks noChangeShapeType="1"/>
            </p:cNvSpPr>
            <p:nvPr/>
          </p:nvSpPr>
          <p:spPr bwMode="auto">
            <a:xfrm flipV="1">
              <a:off x="2702" y="2295"/>
              <a:ext cx="0" cy="16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66" name="Line 13"/>
            <p:cNvSpPr>
              <a:spLocks noChangeShapeType="1"/>
            </p:cNvSpPr>
            <p:nvPr/>
          </p:nvSpPr>
          <p:spPr bwMode="auto">
            <a:xfrm flipV="1">
              <a:off x="3072" y="1085"/>
              <a:ext cx="0" cy="1214"/>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67" name="Line 14"/>
            <p:cNvSpPr>
              <a:spLocks noChangeShapeType="1"/>
            </p:cNvSpPr>
            <p:nvPr/>
          </p:nvSpPr>
          <p:spPr bwMode="auto">
            <a:xfrm flipV="1">
              <a:off x="3433" y="1567"/>
              <a:ext cx="0" cy="72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68" name="Line 15"/>
            <p:cNvSpPr>
              <a:spLocks noChangeShapeType="1"/>
            </p:cNvSpPr>
            <p:nvPr/>
          </p:nvSpPr>
          <p:spPr bwMode="auto">
            <a:xfrm flipV="1">
              <a:off x="3799" y="2298"/>
              <a:ext cx="0" cy="94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69" name="Line 16"/>
            <p:cNvSpPr>
              <a:spLocks noChangeShapeType="1"/>
            </p:cNvSpPr>
            <p:nvPr/>
          </p:nvSpPr>
          <p:spPr bwMode="auto">
            <a:xfrm flipV="1">
              <a:off x="4535" y="2295"/>
              <a:ext cx="5" cy="317"/>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0270" name="Line 17"/>
            <p:cNvSpPr>
              <a:spLocks noChangeShapeType="1"/>
            </p:cNvSpPr>
            <p:nvPr/>
          </p:nvSpPr>
          <p:spPr bwMode="auto">
            <a:xfrm flipV="1">
              <a:off x="4907" y="2047"/>
              <a:ext cx="0" cy="25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grpSp>
      <p:sp>
        <p:nvSpPr>
          <p:cNvPr id="10247" name="Text Box 18"/>
          <p:cNvSpPr txBox="1">
            <a:spLocks noChangeArrowheads="1"/>
          </p:cNvSpPr>
          <p:nvPr/>
        </p:nvSpPr>
        <p:spPr bwMode="auto">
          <a:xfrm>
            <a:off x="5619751" y="3413125"/>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10248" name="Text Box 19"/>
          <p:cNvSpPr txBox="1">
            <a:spLocks noChangeArrowheads="1"/>
          </p:cNvSpPr>
          <p:nvPr/>
        </p:nvSpPr>
        <p:spPr bwMode="auto">
          <a:xfrm>
            <a:off x="3082926" y="32035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+2.7</a:t>
            </a:r>
          </a:p>
        </p:txBody>
      </p:sp>
      <p:sp>
        <p:nvSpPr>
          <p:cNvPr id="10249" name="Text Box 20"/>
          <p:cNvSpPr txBox="1">
            <a:spLocks noChangeArrowheads="1"/>
          </p:cNvSpPr>
          <p:nvPr/>
        </p:nvSpPr>
        <p:spPr bwMode="auto">
          <a:xfrm>
            <a:off x="3005138" y="38703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-3.3</a:t>
            </a:r>
          </a:p>
        </p:txBody>
      </p:sp>
      <p:sp>
        <p:nvSpPr>
          <p:cNvPr id="10250" name="Text Box 21"/>
          <p:cNvSpPr txBox="1">
            <a:spLocks noChangeArrowheads="1"/>
          </p:cNvSpPr>
          <p:nvPr/>
        </p:nvSpPr>
        <p:spPr bwMode="auto">
          <a:xfrm>
            <a:off x="3570288" y="4116388"/>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-4.3</a:t>
            </a:r>
          </a:p>
        </p:txBody>
      </p:sp>
      <p:sp>
        <p:nvSpPr>
          <p:cNvPr id="10251" name="Text Box 22"/>
          <p:cNvSpPr txBox="1">
            <a:spLocks noChangeArrowheads="1"/>
          </p:cNvSpPr>
          <p:nvPr/>
        </p:nvSpPr>
        <p:spPr bwMode="auto">
          <a:xfrm>
            <a:off x="3795714" y="3452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+0.7</a:t>
            </a:r>
          </a:p>
        </p:txBody>
      </p:sp>
      <p:sp>
        <p:nvSpPr>
          <p:cNvPr id="10252" name="Text Box 23"/>
          <p:cNvSpPr txBox="1">
            <a:spLocks noChangeArrowheads="1"/>
          </p:cNvSpPr>
          <p:nvPr/>
        </p:nvSpPr>
        <p:spPr bwMode="auto">
          <a:xfrm>
            <a:off x="4060825" y="36814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-1.3</a:t>
            </a:r>
          </a:p>
        </p:txBody>
      </p:sp>
      <p:sp>
        <p:nvSpPr>
          <p:cNvPr id="10253" name="Text Box 24"/>
          <p:cNvSpPr txBox="1">
            <a:spLocks noChangeArrowheads="1"/>
          </p:cNvSpPr>
          <p:nvPr/>
        </p:nvSpPr>
        <p:spPr bwMode="auto">
          <a:xfrm>
            <a:off x="3949701" y="25050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+7.7</a:t>
            </a:r>
          </a:p>
        </p:txBody>
      </p:sp>
      <p:sp>
        <p:nvSpPr>
          <p:cNvPr id="10254" name="Text Box 25"/>
          <p:cNvSpPr txBox="1">
            <a:spLocks noChangeArrowheads="1"/>
          </p:cNvSpPr>
          <p:nvPr/>
        </p:nvSpPr>
        <p:spPr bwMode="auto">
          <a:xfrm>
            <a:off x="4525964" y="2944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+4.7</a:t>
            </a:r>
          </a:p>
        </p:txBody>
      </p:sp>
      <p:sp>
        <p:nvSpPr>
          <p:cNvPr id="10255" name="Text Box 26"/>
          <p:cNvSpPr txBox="1">
            <a:spLocks noChangeArrowheads="1"/>
          </p:cNvSpPr>
          <p:nvPr/>
        </p:nvSpPr>
        <p:spPr bwMode="auto">
          <a:xfrm>
            <a:off x="4764088" y="44164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-6.3</a:t>
            </a:r>
          </a:p>
        </p:txBody>
      </p:sp>
      <p:sp>
        <p:nvSpPr>
          <p:cNvPr id="10256" name="Text Box 27"/>
          <p:cNvSpPr txBox="1">
            <a:spLocks noChangeArrowheads="1"/>
          </p:cNvSpPr>
          <p:nvPr/>
        </p:nvSpPr>
        <p:spPr bwMode="auto">
          <a:xfrm>
            <a:off x="4838700" y="36941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-0.3</a:t>
            </a:r>
          </a:p>
        </p:txBody>
      </p:sp>
      <p:sp>
        <p:nvSpPr>
          <p:cNvPr id="10257" name="Text Box 28"/>
          <p:cNvSpPr txBox="1">
            <a:spLocks noChangeArrowheads="1"/>
          </p:cNvSpPr>
          <p:nvPr/>
        </p:nvSpPr>
        <p:spPr bwMode="auto">
          <a:xfrm>
            <a:off x="5245100" y="3898900"/>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-2.3</a:t>
            </a:r>
          </a:p>
        </p:txBody>
      </p:sp>
      <p:sp>
        <p:nvSpPr>
          <p:cNvPr id="10258" name="Text Box 29"/>
          <p:cNvSpPr txBox="1">
            <a:spLocks noChangeArrowheads="1"/>
          </p:cNvSpPr>
          <p:nvPr/>
        </p:nvSpPr>
        <p:spPr bwMode="auto">
          <a:xfrm>
            <a:off x="5167314" y="326866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+1.7</a:t>
            </a:r>
          </a:p>
        </p:txBody>
      </p:sp>
      <p:sp>
        <p:nvSpPr>
          <p:cNvPr id="3608606" name="Rectangle 30"/>
          <p:cNvSpPr>
            <a:spLocks noChangeArrowheads="1"/>
          </p:cNvSpPr>
          <p:nvPr/>
        </p:nvSpPr>
        <p:spPr bwMode="auto">
          <a:xfrm>
            <a:off x="6483351" y="4046538"/>
            <a:ext cx="3978275" cy="1827212"/>
          </a:xfrm>
          <a:prstGeom prst="rect">
            <a:avLst/>
          </a:prstGeom>
          <a:noFill/>
          <a:ln w="9525" algn="ctr">
            <a:noFill/>
            <a:miter lim="800000"/>
            <a:headEnd/>
            <a:tailEnd/>
          </a:ln>
        </p:spPr>
        <p:txBody>
          <a:bodyPr>
            <a:spAutoFit/>
          </a:bodyPr>
          <a:lstStyle/>
          <a:p>
            <a:pPr fontAlgn="base">
              <a:lnSpc>
                <a:spcPct val="80000"/>
              </a:lnSpc>
              <a:spcBef>
                <a:spcPct val="0"/>
              </a:spcBef>
              <a:spcAft>
                <a:spcPct val="0"/>
              </a:spcAft>
            </a:pPr>
            <a:r>
              <a:rPr lang="en-GB" sz="2000">
                <a:solidFill>
                  <a:srgbClr val="004E69"/>
                </a:solidFill>
                <a:latin typeface="Arial" charset="0"/>
                <a:ea typeface="Arial Unicode MS" pitchFamily="34" charset="-128"/>
                <a:cs typeface="Arial Unicode MS" pitchFamily="34" charset="-128"/>
              </a:rPr>
              <a:t>Sample n = 11, </a:t>
            </a:r>
          </a:p>
          <a:p>
            <a:pPr fontAlgn="base">
              <a:lnSpc>
                <a:spcPct val="80000"/>
              </a:lnSpc>
              <a:spcBef>
                <a:spcPct val="0"/>
              </a:spcBef>
              <a:spcAft>
                <a:spcPct val="0"/>
              </a:spcAft>
            </a:pPr>
            <a:endParaRPr lang="en-GB" sz="900">
              <a:solidFill>
                <a:srgbClr val="004E69"/>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r>
              <a:rPr lang="en-GB" sz="2000">
                <a:solidFill>
                  <a:srgbClr val="004E69"/>
                </a:solidFill>
                <a:latin typeface="Arial" charset="0"/>
                <a:ea typeface="Arial Unicode MS" pitchFamily="34" charset="-128"/>
                <a:cs typeface="Arial Unicode MS" pitchFamily="34" charset="-128"/>
              </a:rPr>
              <a:t>Therefore our sample variance is:</a:t>
            </a:r>
          </a:p>
          <a:p>
            <a:pPr fontAlgn="base">
              <a:lnSpc>
                <a:spcPct val="80000"/>
              </a:lnSpc>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r>
              <a:rPr lang="en-GB" sz="2000">
                <a:solidFill>
                  <a:srgbClr val="FF3300"/>
                </a:solidFill>
                <a:latin typeface="Arial" charset="0"/>
                <a:ea typeface="Arial Unicode MS" pitchFamily="34" charset="-128"/>
                <a:cs typeface="Arial Unicode MS" pitchFamily="34" charset="-128"/>
              </a:rPr>
              <a:t>= 168.2 / 11</a:t>
            </a:r>
          </a:p>
          <a:p>
            <a:pPr fontAlgn="base">
              <a:lnSpc>
                <a:spcPct val="80000"/>
              </a:lnSpc>
              <a:spcBef>
                <a:spcPct val="0"/>
              </a:spcBef>
              <a:spcAft>
                <a:spcPct val="0"/>
              </a:spcAft>
            </a:pPr>
            <a:endParaRPr lang="en-GB" sz="20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r>
              <a:rPr lang="en-GB" sz="2000">
                <a:solidFill>
                  <a:srgbClr val="FF3300"/>
                </a:solidFill>
                <a:latin typeface="Arial" charset="0"/>
                <a:ea typeface="Arial Unicode MS" pitchFamily="34" charset="-128"/>
                <a:cs typeface="Arial Unicode MS" pitchFamily="34" charset="-128"/>
              </a:rPr>
              <a:t>= 15.3 pints</a:t>
            </a:r>
            <a:r>
              <a:rPr lang="en-GB" sz="2000" baseline="30000">
                <a:solidFill>
                  <a:srgbClr val="FF3300"/>
                </a:solidFill>
                <a:latin typeface="Arial" charset="0"/>
                <a:ea typeface="Arial Unicode MS" pitchFamily="34" charset="-128"/>
                <a:cs typeface="Arial Unicode MS" pitchFamily="34" charset="-128"/>
              </a:rPr>
              <a:t>2</a:t>
            </a:r>
            <a:endParaRPr lang="en-GB" sz="20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endParaRPr lang="en-GB" sz="2000" i="1" baseline="30000">
              <a:solidFill>
                <a:srgbClr val="FF3300"/>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3681273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08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860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2111376" y="1162051"/>
          <a:ext cx="3927475" cy="5148263"/>
        </p:xfrm>
        <a:graphic>
          <a:graphicData uri="http://schemas.openxmlformats.org/presentationml/2006/ole">
            <mc:AlternateContent xmlns:mc="http://schemas.openxmlformats.org/markup-compatibility/2006">
              <mc:Choice xmlns:v="urn:schemas-microsoft-com:vml" Requires="v">
                <p:oleObj spid="_x0000_s11285" r:id="rId4" imgW="3932261" imgH="5145470" progId="Excel.Sheet.8">
                  <p:embed/>
                </p:oleObj>
              </mc:Choice>
              <mc:Fallback>
                <p:oleObj r:id="rId4" imgW="3932261" imgH="5145470" progId="Excel.Sheet.8">
                  <p:embed/>
                  <p:pic>
                    <p:nvPicPr>
                      <p:cNvPr id="1126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6" y="1162051"/>
                        <a:ext cx="3927475"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7" name="Line 3"/>
          <p:cNvSpPr>
            <a:spLocks noChangeShapeType="1"/>
          </p:cNvSpPr>
          <p:nvPr/>
        </p:nvSpPr>
        <p:spPr bwMode="auto">
          <a:xfrm>
            <a:off x="2943225" y="3648075"/>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68" name="Rectangle 4"/>
          <p:cNvSpPr>
            <a:spLocks noChangeArrowheads="1"/>
          </p:cNvSpPr>
          <p:nvPr/>
        </p:nvSpPr>
        <p:spPr bwMode="gray">
          <a:xfrm>
            <a:off x="2081213" y="176213"/>
            <a:ext cx="8126412"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Option 4: The Standard Deviation</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Adjust the variance to match the units used in the sample</a:t>
            </a:r>
            <a:endParaRPr lang="en-US" sz="2000" i="1">
              <a:solidFill>
                <a:srgbClr val="FF3300"/>
              </a:solidFill>
              <a:latin typeface="Arial" charset="0"/>
              <a:ea typeface="Arial Unicode MS" pitchFamily="34" charset="-128"/>
              <a:cs typeface="Arial Unicode MS" pitchFamily="34" charset="-128"/>
            </a:endParaRPr>
          </a:p>
        </p:txBody>
      </p:sp>
      <p:sp>
        <p:nvSpPr>
          <p:cNvPr id="11269" name="Rectangle 5"/>
          <p:cNvSpPr>
            <a:spLocks noChangeArrowheads="1"/>
          </p:cNvSpPr>
          <p:nvPr/>
        </p:nvSpPr>
        <p:spPr bwMode="auto">
          <a:xfrm>
            <a:off x="6489701" y="1401763"/>
            <a:ext cx="3978275" cy="1938992"/>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Variance gives a good measure of distribution and takes into account ALL scores in the sample</a:t>
            </a:r>
          </a:p>
          <a:p>
            <a:pPr fontAlgn="base">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Statisticians often use the variance in their calculations</a:t>
            </a:r>
            <a:endParaRPr lang="en-GB" sz="900">
              <a:solidFill>
                <a:srgbClr val="004E69"/>
              </a:solidFill>
              <a:latin typeface="Arial" charset="0"/>
              <a:ea typeface="Arial Unicode MS" pitchFamily="34" charset="-128"/>
              <a:cs typeface="Arial Unicode MS" pitchFamily="34" charset="-128"/>
            </a:endParaRPr>
          </a:p>
        </p:txBody>
      </p:sp>
      <p:grpSp>
        <p:nvGrpSpPr>
          <p:cNvPr id="11270" name="Group 6"/>
          <p:cNvGrpSpPr>
            <a:grpSpLocks/>
          </p:cNvGrpSpPr>
          <p:nvPr/>
        </p:nvGrpSpPr>
        <p:grpSpPr bwMode="auto">
          <a:xfrm>
            <a:off x="2943225" y="1722438"/>
            <a:ext cx="2679700" cy="3427412"/>
            <a:chOff x="947" y="1085"/>
            <a:chExt cx="4095" cy="2159"/>
          </a:xfrm>
        </p:grpSpPr>
        <p:sp>
          <p:nvSpPr>
            <p:cNvPr id="11285" name="Line 7"/>
            <p:cNvSpPr>
              <a:spLocks noChangeShapeType="1"/>
            </p:cNvSpPr>
            <p:nvPr/>
          </p:nvSpPr>
          <p:spPr bwMode="auto">
            <a:xfrm>
              <a:off x="947" y="2298"/>
              <a:ext cx="4095"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86" name="Line 8"/>
            <p:cNvSpPr>
              <a:spLocks noChangeShapeType="1"/>
            </p:cNvSpPr>
            <p:nvPr/>
          </p:nvSpPr>
          <p:spPr bwMode="auto">
            <a:xfrm>
              <a:off x="1228" y="1886"/>
              <a:ext cx="0" cy="409"/>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87" name="Line 9"/>
            <p:cNvSpPr>
              <a:spLocks noChangeShapeType="1"/>
            </p:cNvSpPr>
            <p:nvPr/>
          </p:nvSpPr>
          <p:spPr bwMode="auto">
            <a:xfrm>
              <a:off x="1595" y="2298"/>
              <a:ext cx="3" cy="47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88" name="Line 10"/>
            <p:cNvSpPr>
              <a:spLocks noChangeShapeType="1"/>
            </p:cNvSpPr>
            <p:nvPr/>
          </p:nvSpPr>
          <p:spPr bwMode="auto">
            <a:xfrm flipH="1" flipV="1">
              <a:off x="1960" y="2297"/>
              <a:ext cx="3" cy="62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89" name="Line 11"/>
            <p:cNvSpPr>
              <a:spLocks noChangeShapeType="1"/>
            </p:cNvSpPr>
            <p:nvPr/>
          </p:nvSpPr>
          <p:spPr bwMode="auto">
            <a:xfrm flipH="1" flipV="1">
              <a:off x="2335" y="2199"/>
              <a:ext cx="0" cy="95"/>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90" name="Line 12"/>
            <p:cNvSpPr>
              <a:spLocks noChangeShapeType="1"/>
            </p:cNvSpPr>
            <p:nvPr/>
          </p:nvSpPr>
          <p:spPr bwMode="auto">
            <a:xfrm flipV="1">
              <a:off x="2702" y="2295"/>
              <a:ext cx="0" cy="16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91" name="Line 13"/>
            <p:cNvSpPr>
              <a:spLocks noChangeShapeType="1"/>
            </p:cNvSpPr>
            <p:nvPr/>
          </p:nvSpPr>
          <p:spPr bwMode="auto">
            <a:xfrm flipV="1">
              <a:off x="3072" y="1085"/>
              <a:ext cx="0" cy="1214"/>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92" name="Line 14"/>
            <p:cNvSpPr>
              <a:spLocks noChangeShapeType="1"/>
            </p:cNvSpPr>
            <p:nvPr/>
          </p:nvSpPr>
          <p:spPr bwMode="auto">
            <a:xfrm flipV="1">
              <a:off x="3433" y="1567"/>
              <a:ext cx="0" cy="72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93" name="Line 15"/>
            <p:cNvSpPr>
              <a:spLocks noChangeShapeType="1"/>
            </p:cNvSpPr>
            <p:nvPr/>
          </p:nvSpPr>
          <p:spPr bwMode="auto">
            <a:xfrm flipV="1">
              <a:off x="3799" y="2298"/>
              <a:ext cx="0" cy="946"/>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94" name="Line 16"/>
            <p:cNvSpPr>
              <a:spLocks noChangeShapeType="1"/>
            </p:cNvSpPr>
            <p:nvPr/>
          </p:nvSpPr>
          <p:spPr bwMode="auto">
            <a:xfrm flipV="1">
              <a:off x="4535" y="2295"/>
              <a:ext cx="5" cy="317"/>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1295" name="Line 17"/>
            <p:cNvSpPr>
              <a:spLocks noChangeShapeType="1"/>
            </p:cNvSpPr>
            <p:nvPr/>
          </p:nvSpPr>
          <p:spPr bwMode="auto">
            <a:xfrm flipV="1">
              <a:off x="4907" y="2047"/>
              <a:ext cx="0" cy="250"/>
            </a:xfrm>
            <a:prstGeom prst="line">
              <a:avLst/>
            </a:prstGeom>
            <a:noFill/>
            <a:ln w="9525">
              <a:solidFill>
                <a:srgbClr val="00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grpSp>
      <p:sp>
        <p:nvSpPr>
          <p:cNvPr id="11271" name="Text Box 18"/>
          <p:cNvSpPr txBox="1">
            <a:spLocks noChangeArrowheads="1"/>
          </p:cNvSpPr>
          <p:nvPr/>
        </p:nvSpPr>
        <p:spPr bwMode="auto">
          <a:xfrm>
            <a:off x="5619751" y="3413125"/>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11272" name="Text Box 19"/>
          <p:cNvSpPr txBox="1">
            <a:spLocks noChangeArrowheads="1"/>
          </p:cNvSpPr>
          <p:nvPr/>
        </p:nvSpPr>
        <p:spPr bwMode="auto">
          <a:xfrm>
            <a:off x="3082926" y="32035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+2.7</a:t>
            </a:r>
          </a:p>
        </p:txBody>
      </p:sp>
      <p:sp>
        <p:nvSpPr>
          <p:cNvPr id="11273" name="Text Box 20"/>
          <p:cNvSpPr txBox="1">
            <a:spLocks noChangeArrowheads="1"/>
          </p:cNvSpPr>
          <p:nvPr/>
        </p:nvSpPr>
        <p:spPr bwMode="auto">
          <a:xfrm>
            <a:off x="3005138" y="38703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-3.3</a:t>
            </a:r>
          </a:p>
        </p:txBody>
      </p:sp>
      <p:sp>
        <p:nvSpPr>
          <p:cNvPr id="11274" name="Text Box 21"/>
          <p:cNvSpPr txBox="1">
            <a:spLocks noChangeArrowheads="1"/>
          </p:cNvSpPr>
          <p:nvPr/>
        </p:nvSpPr>
        <p:spPr bwMode="auto">
          <a:xfrm>
            <a:off x="3570288" y="4116388"/>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-4.3</a:t>
            </a:r>
          </a:p>
        </p:txBody>
      </p:sp>
      <p:sp>
        <p:nvSpPr>
          <p:cNvPr id="11275" name="Text Box 22"/>
          <p:cNvSpPr txBox="1">
            <a:spLocks noChangeArrowheads="1"/>
          </p:cNvSpPr>
          <p:nvPr/>
        </p:nvSpPr>
        <p:spPr bwMode="auto">
          <a:xfrm>
            <a:off x="3795714" y="3452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+0.7</a:t>
            </a:r>
          </a:p>
        </p:txBody>
      </p:sp>
      <p:sp>
        <p:nvSpPr>
          <p:cNvPr id="11276" name="Text Box 23"/>
          <p:cNvSpPr txBox="1">
            <a:spLocks noChangeArrowheads="1"/>
          </p:cNvSpPr>
          <p:nvPr/>
        </p:nvSpPr>
        <p:spPr bwMode="auto">
          <a:xfrm>
            <a:off x="4060825" y="36814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-1.3</a:t>
            </a:r>
          </a:p>
        </p:txBody>
      </p:sp>
      <p:sp>
        <p:nvSpPr>
          <p:cNvPr id="11277" name="Text Box 24"/>
          <p:cNvSpPr txBox="1">
            <a:spLocks noChangeArrowheads="1"/>
          </p:cNvSpPr>
          <p:nvPr/>
        </p:nvSpPr>
        <p:spPr bwMode="auto">
          <a:xfrm>
            <a:off x="3949701" y="2505075"/>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+7.7</a:t>
            </a:r>
          </a:p>
        </p:txBody>
      </p:sp>
      <p:sp>
        <p:nvSpPr>
          <p:cNvPr id="11278" name="Text Box 25"/>
          <p:cNvSpPr txBox="1">
            <a:spLocks noChangeArrowheads="1"/>
          </p:cNvSpPr>
          <p:nvPr/>
        </p:nvSpPr>
        <p:spPr bwMode="auto">
          <a:xfrm>
            <a:off x="4525964" y="294481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+4.7</a:t>
            </a:r>
          </a:p>
        </p:txBody>
      </p:sp>
      <p:sp>
        <p:nvSpPr>
          <p:cNvPr id="11279" name="Text Box 26"/>
          <p:cNvSpPr txBox="1">
            <a:spLocks noChangeArrowheads="1"/>
          </p:cNvSpPr>
          <p:nvPr/>
        </p:nvSpPr>
        <p:spPr bwMode="auto">
          <a:xfrm>
            <a:off x="4764088" y="4416425"/>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-6.3</a:t>
            </a:r>
          </a:p>
        </p:txBody>
      </p:sp>
      <p:sp>
        <p:nvSpPr>
          <p:cNvPr id="11280" name="Text Box 27"/>
          <p:cNvSpPr txBox="1">
            <a:spLocks noChangeArrowheads="1"/>
          </p:cNvSpPr>
          <p:nvPr/>
        </p:nvSpPr>
        <p:spPr bwMode="auto">
          <a:xfrm>
            <a:off x="4838700" y="3694113"/>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-0.3</a:t>
            </a:r>
          </a:p>
        </p:txBody>
      </p:sp>
      <p:sp>
        <p:nvSpPr>
          <p:cNvPr id="11281" name="Text Box 28"/>
          <p:cNvSpPr txBox="1">
            <a:spLocks noChangeArrowheads="1"/>
          </p:cNvSpPr>
          <p:nvPr/>
        </p:nvSpPr>
        <p:spPr bwMode="auto">
          <a:xfrm>
            <a:off x="5245100" y="3898900"/>
            <a:ext cx="381000"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-2.3</a:t>
            </a:r>
          </a:p>
        </p:txBody>
      </p:sp>
      <p:sp>
        <p:nvSpPr>
          <p:cNvPr id="11282" name="Text Box 29"/>
          <p:cNvSpPr txBox="1">
            <a:spLocks noChangeArrowheads="1"/>
          </p:cNvSpPr>
          <p:nvPr/>
        </p:nvSpPr>
        <p:spPr bwMode="auto">
          <a:xfrm>
            <a:off x="5167314" y="3268663"/>
            <a:ext cx="409575" cy="2286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900">
                <a:solidFill>
                  <a:srgbClr val="004E69"/>
                </a:solidFill>
                <a:latin typeface="Arial" charset="0"/>
                <a:ea typeface="Arial Unicode MS" pitchFamily="34" charset="-128"/>
                <a:cs typeface="Arial Unicode MS" pitchFamily="34" charset="-128"/>
              </a:rPr>
              <a:t>+1.7</a:t>
            </a:r>
          </a:p>
        </p:txBody>
      </p:sp>
      <p:sp>
        <p:nvSpPr>
          <p:cNvPr id="3610654" name="Rectangle 30"/>
          <p:cNvSpPr>
            <a:spLocks noChangeArrowheads="1"/>
          </p:cNvSpPr>
          <p:nvPr/>
        </p:nvSpPr>
        <p:spPr bwMode="auto">
          <a:xfrm>
            <a:off x="6483351" y="4046539"/>
            <a:ext cx="3978275" cy="2522537"/>
          </a:xfrm>
          <a:prstGeom prst="rect">
            <a:avLst/>
          </a:prstGeom>
          <a:noFill/>
          <a:ln w="9525" algn="ctr">
            <a:noFill/>
            <a:miter lim="800000"/>
            <a:headEnd/>
            <a:tailEnd/>
          </a:ln>
        </p:spPr>
        <p:txBody>
          <a:bodyPr>
            <a:spAutoFit/>
          </a:bodyPr>
          <a:lstStyle/>
          <a:p>
            <a:pPr fontAlgn="base">
              <a:lnSpc>
                <a:spcPct val="80000"/>
              </a:lnSpc>
              <a:spcBef>
                <a:spcPct val="0"/>
              </a:spcBef>
              <a:spcAft>
                <a:spcPct val="0"/>
              </a:spcAft>
            </a:pPr>
            <a:r>
              <a:rPr lang="en-GB" sz="2000">
                <a:solidFill>
                  <a:srgbClr val="004E69"/>
                </a:solidFill>
                <a:latin typeface="Arial" charset="0"/>
                <a:ea typeface="Arial Unicode MS" pitchFamily="34" charset="-128"/>
                <a:cs typeface="Arial Unicode MS" pitchFamily="34" charset="-128"/>
              </a:rPr>
              <a:t>But, to match the original units, take the square root of the variance:</a:t>
            </a:r>
          </a:p>
          <a:p>
            <a:pPr fontAlgn="base">
              <a:lnSpc>
                <a:spcPct val="80000"/>
              </a:lnSpc>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r>
              <a:rPr lang="en-GB" sz="2000">
                <a:solidFill>
                  <a:srgbClr val="004E69"/>
                </a:solidFill>
                <a:latin typeface="Arial" charset="0"/>
                <a:ea typeface="Arial Unicode MS" pitchFamily="34" charset="-128"/>
                <a:cs typeface="Arial Unicode MS" pitchFamily="34" charset="-128"/>
              </a:rPr>
              <a:t>Variance (s</a:t>
            </a:r>
            <a:r>
              <a:rPr lang="en-GB" sz="2000" baseline="30000">
                <a:solidFill>
                  <a:srgbClr val="004E69"/>
                </a:solidFill>
                <a:latin typeface="Arial" charset="0"/>
                <a:ea typeface="Arial Unicode MS" pitchFamily="34" charset="-128"/>
                <a:cs typeface="Arial Unicode MS" pitchFamily="34" charset="-128"/>
              </a:rPr>
              <a:t>2</a:t>
            </a:r>
            <a:r>
              <a:rPr lang="en-GB" sz="2000">
                <a:solidFill>
                  <a:srgbClr val="004E69"/>
                </a:solidFill>
                <a:latin typeface="Arial" charset="0"/>
                <a:ea typeface="Arial Unicode MS" pitchFamily="34" charset="-128"/>
                <a:cs typeface="Arial Unicode MS" pitchFamily="34" charset="-128"/>
              </a:rPr>
              <a:t>) = 15.3 pints</a:t>
            </a:r>
            <a:r>
              <a:rPr lang="en-GB" sz="2000" i="1" baseline="30000">
                <a:solidFill>
                  <a:srgbClr val="004E69"/>
                </a:solidFill>
                <a:latin typeface="Arial" charset="0"/>
                <a:ea typeface="Arial Unicode MS" pitchFamily="34" charset="-128"/>
                <a:cs typeface="Arial Unicode MS" pitchFamily="34" charset="-128"/>
              </a:rPr>
              <a:t>2</a:t>
            </a:r>
          </a:p>
          <a:p>
            <a:pPr fontAlgn="base">
              <a:lnSpc>
                <a:spcPct val="80000"/>
              </a:lnSpc>
              <a:spcBef>
                <a:spcPct val="0"/>
              </a:spcBef>
              <a:spcAft>
                <a:spcPct val="0"/>
              </a:spcAft>
            </a:pPr>
            <a:endParaRPr lang="en-GB" sz="2000">
              <a:solidFill>
                <a:srgbClr val="004E69"/>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r>
              <a:rPr lang="en-GB" sz="2000">
                <a:solidFill>
                  <a:srgbClr val="FF3300"/>
                </a:solidFill>
                <a:latin typeface="Arial" charset="0"/>
                <a:ea typeface="Arial Unicode MS" pitchFamily="34" charset="-128"/>
                <a:cs typeface="Arial Unicode MS" pitchFamily="34" charset="-128"/>
              </a:rPr>
              <a:t>Standard deviation (s) = </a:t>
            </a:r>
            <a:r>
              <a:rPr lang="en-GB" sz="2800">
                <a:solidFill>
                  <a:srgbClr val="FF3300"/>
                </a:solidFill>
                <a:latin typeface="Arial" charset="0"/>
                <a:ea typeface="Arial Unicode MS" pitchFamily="34" charset="-128"/>
                <a:cs typeface="Arial Unicode MS" pitchFamily="34" charset="-128"/>
              </a:rPr>
              <a:t>√</a:t>
            </a:r>
            <a:r>
              <a:rPr lang="en-GB" sz="2000">
                <a:solidFill>
                  <a:srgbClr val="FF3300"/>
                </a:solidFill>
                <a:latin typeface="Arial" charset="0"/>
                <a:ea typeface="Arial Unicode MS" pitchFamily="34" charset="-128"/>
                <a:cs typeface="Arial Unicode MS" pitchFamily="34" charset="-128"/>
              </a:rPr>
              <a:t>15.3</a:t>
            </a:r>
          </a:p>
          <a:p>
            <a:pPr fontAlgn="base">
              <a:lnSpc>
                <a:spcPct val="80000"/>
              </a:lnSpc>
              <a:spcBef>
                <a:spcPct val="0"/>
              </a:spcBef>
              <a:spcAft>
                <a:spcPct val="0"/>
              </a:spcAft>
            </a:pPr>
            <a:endParaRPr lang="en-GB" sz="9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endParaRPr lang="en-GB" sz="900">
              <a:solidFill>
                <a:srgbClr val="FF3300"/>
              </a:solidFill>
              <a:latin typeface="Arial" charset="0"/>
              <a:ea typeface="Arial Unicode MS" pitchFamily="34" charset="-128"/>
              <a:cs typeface="Arial Unicode MS" pitchFamily="34" charset="-128"/>
            </a:endParaRPr>
          </a:p>
          <a:p>
            <a:pPr fontAlgn="base">
              <a:lnSpc>
                <a:spcPct val="80000"/>
              </a:lnSpc>
              <a:spcBef>
                <a:spcPct val="0"/>
              </a:spcBef>
              <a:spcAft>
                <a:spcPct val="0"/>
              </a:spcAft>
            </a:pPr>
            <a:r>
              <a:rPr lang="en-GB" sz="2000">
                <a:solidFill>
                  <a:srgbClr val="FF3300"/>
                </a:solidFill>
                <a:latin typeface="Arial" charset="0"/>
                <a:ea typeface="Arial Unicode MS" pitchFamily="34" charset="-128"/>
                <a:cs typeface="Arial Unicode MS" pitchFamily="34" charset="-128"/>
              </a:rPr>
              <a:t>		          </a:t>
            </a:r>
            <a:r>
              <a:rPr lang="en-GB" sz="100">
                <a:solidFill>
                  <a:srgbClr val="FF3300"/>
                </a:solidFill>
                <a:latin typeface="Arial" charset="0"/>
                <a:ea typeface="Arial Unicode MS" pitchFamily="34" charset="-128"/>
                <a:cs typeface="Arial Unicode MS" pitchFamily="34" charset="-128"/>
              </a:rPr>
              <a:t>   </a:t>
            </a:r>
            <a:r>
              <a:rPr lang="en-GB" sz="2000">
                <a:solidFill>
                  <a:srgbClr val="FF3300"/>
                </a:solidFill>
                <a:latin typeface="Arial" charset="0"/>
                <a:ea typeface="Arial Unicode MS" pitchFamily="34" charset="-128"/>
                <a:cs typeface="Arial Unicode MS" pitchFamily="34" charset="-128"/>
              </a:rPr>
              <a:t>=  3.9 pints</a:t>
            </a:r>
          </a:p>
          <a:p>
            <a:pPr fontAlgn="base">
              <a:lnSpc>
                <a:spcPct val="80000"/>
              </a:lnSpc>
              <a:spcBef>
                <a:spcPct val="0"/>
              </a:spcBef>
              <a:spcAft>
                <a:spcPct val="0"/>
              </a:spcAft>
            </a:pPr>
            <a:endParaRPr lang="en-GB" sz="2000" i="1" baseline="30000">
              <a:solidFill>
                <a:srgbClr val="FF3300"/>
              </a:solidFill>
              <a:latin typeface="Arial" charset="0"/>
              <a:ea typeface="Arial Unicode MS" pitchFamily="34" charset="-128"/>
              <a:cs typeface="Arial Unicode MS" pitchFamily="34" charset="-128"/>
            </a:endParaRPr>
          </a:p>
        </p:txBody>
      </p:sp>
      <p:sp>
        <p:nvSpPr>
          <p:cNvPr id="3610656" name="Line 32"/>
          <p:cNvSpPr>
            <a:spLocks noChangeShapeType="1"/>
          </p:cNvSpPr>
          <p:nvPr/>
        </p:nvSpPr>
        <p:spPr bwMode="auto">
          <a:xfrm>
            <a:off x="9518650" y="5476875"/>
            <a:ext cx="558800" cy="0"/>
          </a:xfrm>
          <a:prstGeom prst="line">
            <a:avLst/>
          </a:prstGeom>
          <a:noFill/>
          <a:ln w="15875">
            <a:solidFill>
              <a:schemeClr val="tx2"/>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3288115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06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10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0654" grpId="0"/>
      <p:bldP spid="36106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5"/>
          <p:cNvGrpSpPr>
            <a:grpSpLocks noChangeAspect="1"/>
          </p:cNvGrpSpPr>
          <p:nvPr/>
        </p:nvGrpSpPr>
        <p:grpSpPr bwMode="auto">
          <a:xfrm>
            <a:off x="7038009" y="23504"/>
            <a:ext cx="3962464" cy="6856560"/>
            <a:chOff x="1049" y="-630"/>
            <a:chExt cx="2752" cy="4762"/>
          </a:xfrm>
        </p:grpSpPr>
        <p:sp>
          <p:nvSpPr>
            <p:cNvPr id="9" name="Freeform 6"/>
            <p:cNvSpPr>
              <a:spLocks/>
            </p:cNvSpPr>
            <p:nvPr/>
          </p:nvSpPr>
          <p:spPr bwMode="auto">
            <a:xfrm>
              <a:off x="1049" y="-630"/>
              <a:ext cx="2752" cy="4762"/>
            </a:xfrm>
            <a:custGeom>
              <a:avLst/>
              <a:gdLst>
                <a:gd name="T0" fmla="*/ 1192 w 2752"/>
                <a:gd name="T1" fmla="*/ 4762 h 4762"/>
                <a:gd name="T2" fmla="*/ 0 w 2752"/>
                <a:gd name="T3" fmla="*/ 4762 h 4762"/>
                <a:gd name="T4" fmla="*/ 0 w 2752"/>
                <a:gd name="T5" fmla="*/ 0 h 4762"/>
                <a:gd name="T6" fmla="*/ 2752 w 2752"/>
                <a:gd name="T7" fmla="*/ 0 h 4762"/>
                <a:gd name="T8" fmla="*/ 1192 w 2752"/>
                <a:gd name="T9" fmla="*/ 4762 h 4762"/>
              </a:gdLst>
              <a:ahLst/>
              <a:cxnLst>
                <a:cxn ang="0">
                  <a:pos x="T0" y="T1"/>
                </a:cxn>
                <a:cxn ang="0">
                  <a:pos x="T2" y="T3"/>
                </a:cxn>
                <a:cxn ang="0">
                  <a:pos x="T4" y="T5"/>
                </a:cxn>
                <a:cxn ang="0">
                  <a:pos x="T6" y="T7"/>
                </a:cxn>
                <a:cxn ang="0">
                  <a:pos x="T8" y="T9"/>
                </a:cxn>
              </a:cxnLst>
              <a:rect l="0" t="0" r="r" b="b"/>
              <a:pathLst>
                <a:path w="2752" h="4762">
                  <a:moveTo>
                    <a:pt x="1192" y="4762"/>
                  </a:moveTo>
                  <a:lnTo>
                    <a:pt x="0" y="4762"/>
                  </a:lnTo>
                  <a:lnTo>
                    <a:pt x="0" y="0"/>
                  </a:lnTo>
                  <a:lnTo>
                    <a:pt x="2752" y="0"/>
                  </a:lnTo>
                  <a:lnTo>
                    <a:pt x="1192" y="4762"/>
                  </a:lnTo>
                  <a:close/>
                </a:path>
              </a:pathLst>
            </a:custGeom>
            <a:solidFill>
              <a:schemeClr val="tx1"/>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0" name="Freeform 7"/>
            <p:cNvSpPr>
              <a:spLocks/>
            </p:cNvSpPr>
            <p:nvPr/>
          </p:nvSpPr>
          <p:spPr bwMode="auto">
            <a:xfrm>
              <a:off x="1123" y="-630"/>
              <a:ext cx="2678" cy="2016"/>
            </a:xfrm>
            <a:custGeom>
              <a:avLst/>
              <a:gdLst>
                <a:gd name="T0" fmla="*/ 2678 w 2678"/>
                <a:gd name="T1" fmla="*/ 0 h 2016"/>
                <a:gd name="T2" fmla="*/ 0 w 2678"/>
                <a:gd name="T3" fmla="*/ 0 h 2016"/>
                <a:gd name="T4" fmla="*/ 2018 w 2678"/>
                <a:gd name="T5" fmla="*/ 2016 h 2016"/>
                <a:gd name="T6" fmla="*/ 2678 w 2678"/>
                <a:gd name="T7" fmla="*/ 0 h 2016"/>
              </a:gdLst>
              <a:ahLst/>
              <a:cxnLst>
                <a:cxn ang="0">
                  <a:pos x="T0" y="T1"/>
                </a:cxn>
                <a:cxn ang="0">
                  <a:pos x="T2" y="T3"/>
                </a:cxn>
                <a:cxn ang="0">
                  <a:pos x="T4" y="T5"/>
                </a:cxn>
                <a:cxn ang="0">
                  <a:pos x="T6" y="T7"/>
                </a:cxn>
              </a:cxnLst>
              <a:rect l="0" t="0" r="r" b="b"/>
              <a:pathLst>
                <a:path w="2678" h="2016">
                  <a:moveTo>
                    <a:pt x="2678" y="0"/>
                  </a:moveTo>
                  <a:lnTo>
                    <a:pt x="0" y="0"/>
                  </a:lnTo>
                  <a:lnTo>
                    <a:pt x="2018" y="2016"/>
                  </a:lnTo>
                  <a:lnTo>
                    <a:pt x="2678" y="0"/>
                  </a:lnTo>
                  <a:close/>
                </a:path>
              </a:pathLst>
            </a:custGeom>
            <a:solidFill>
              <a:srgbClr val="A9CCDD"/>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1" name="Freeform 8"/>
            <p:cNvSpPr>
              <a:spLocks/>
            </p:cNvSpPr>
            <p:nvPr/>
          </p:nvSpPr>
          <p:spPr bwMode="auto">
            <a:xfrm>
              <a:off x="2183" y="804"/>
              <a:ext cx="1134" cy="1674"/>
            </a:xfrm>
            <a:custGeom>
              <a:avLst/>
              <a:gdLst>
                <a:gd name="T0" fmla="*/ 598 w 1134"/>
                <a:gd name="T1" fmla="*/ 1674 h 1674"/>
                <a:gd name="T2" fmla="*/ 516 w 1134"/>
                <a:gd name="T3" fmla="*/ 1644 h 1674"/>
                <a:gd name="T4" fmla="*/ 438 w 1134"/>
                <a:gd name="T5" fmla="*/ 1606 h 1674"/>
                <a:gd name="T6" fmla="*/ 366 w 1134"/>
                <a:gd name="T7" fmla="*/ 1560 h 1674"/>
                <a:gd name="T8" fmla="*/ 300 w 1134"/>
                <a:gd name="T9" fmla="*/ 1508 h 1674"/>
                <a:gd name="T10" fmla="*/ 240 w 1134"/>
                <a:gd name="T11" fmla="*/ 1450 h 1674"/>
                <a:gd name="T12" fmla="*/ 186 w 1134"/>
                <a:gd name="T13" fmla="*/ 1388 h 1674"/>
                <a:gd name="T14" fmla="*/ 138 w 1134"/>
                <a:gd name="T15" fmla="*/ 1320 h 1674"/>
                <a:gd name="T16" fmla="*/ 96 w 1134"/>
                <a:gd name="T17" fmla="*/ 1248 h 1674"/>
                <a:gd name="T18" fmla="*/ 62 w 1134"/>
                <a:gd name="T19" fmla="*/ 1174 h 1674"/>
                <a:gd name="T20" fmla="*/ 36 w 1134"/>
                <a:gd name="T21" fmla="*/ 1096 h 1674"/>
                <a:gd name="T22" fmla="*/ 16 w 1134"/>
                <a:gd name="T23" fmla="*/ 1014 h 1674"/>
                <a:gd name="T24" fmla="*/ 4 w 1134"/>
                <a:gd name="T25" fmla="*/ 932 h 1674"/>
                <a:gd name="T26" fmla="*/ 0 w 1134"/>
                <a:gd name="T27" fmla="*/ 848 h 1674"/>
                <a:gd name="T28" fmla="*/ 6 w 1134"/>
                <a:gd name="T29" fmla="*/ 764 h 1674"/>
                <a:gd name="T30" fmla="*/ 20 w 1134"/>
                <a:gd name="T31" fmla="*/ 678 h 1674"/>
                <a:gd name="T32" fmla="*/ 42 w 1134"/>
                <a:gd name="T33" fmla="*/ 592 h 1674"/>
                <a:gd name="T34" fmla="*/ 58 w 1134"/>
                <a:gd name="T35" fmla="*/ 552 h 1674"/>
                <a:gd name="T36" fmla="*/ 92 w 1134"/>
                <a:gd name="T37" fmla="*/ 472 h 1674"/>
                <a:gd name="T38" fmla="*/ 134 w 1134"/>
                <a:gd name="T39" fmla="*/ 396 h 1674"/>
                <a:gd name="T40" fmla="*/ 184 w 1134"/>
                <a:gd name="T41" fmla="*/ 328 h 1674"/>
                <a:gd name="T42" fmla="*/ 240 w 1134"/>
                <a:gd name="T43" fmla="*/ 264 h 1674"/>
                <a:gd name="T44" fmla="*/ 300 w 1134"/>
                <a:gd name="T45" fmla="*/ 208 h 1674"/>
                <a:gd name="T46" fmla="*/ 366 w 1134"/>
                <a:gd name="T47" fmla="*/ 156 h 1674"/>
                <a:gd name="T48" fmla="*/ 436 w 1134"/>
                <a:gd name="T49" fmla="*/ 112 h 1674"/>
                <a:gd name="T50" fmla="*/ 512 w 1134"/>
                <a:gd name="T51" fmla="*/ 76 h 1674"/>
                <a:gd name="T52" fmla="*/ 588 w 1134"/>
                <a:gd name="T53" fmla="*/ 46 h 1674"/>
                <a:gd name="T54" fmla="*/ 670 w 1134"/>
                <a:gd name="T55" fmla="*/ 22 h 1674"/>
                <a:gd name="T56" fmla="*/ 752 w 1134"/>
                <a:gd name="T57" fmla="*/ 8 h 1674"/>
                <a:gd name="T58" fmla="*/ 836 w 1134"/>
                <a:gd name="T59" fmla="*/ 0 h 1674"/>
                <a:gd name="T60" fmla="*/ 922 w 1134"/>
                <a:gd name="T61" fmla="*/ 2 h 1674"/>
                <a:gd name="T62" fmla="*/ 1006 w 1134"/>
                <a:gd name="T63" fmla="*/ 10 h 1674"/>
                <a:gd name="T64" fmla="*/ 1092 w 1134"/>
                <a:gd name="T65" fmla="*/ 30 h 1674"/>
                <a:gd name="T66" fmla="*/ 1134 w 1134"/>
                <a:gd name="T67" fmla="*/ 42 h 1674"/>
                <a:gd name="T68" fmla="*/ 866 w 1134"/>
                <a:gd name="T69" fmla="*/ 858 h 1674"/>
                <a:gd name="T70" fmla="*/ 598 w 1134"/>
                <a:gd name="T71" fmla="*/ 1674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4" h="1674">
                  <a:moveTo>
                    <a:pt x="598" y="1674"/>
                  </a:moveTo>
                  <a:lnTo>
                    <a:pt x="598" y="1674"/>
                  </a:lnTo>
                  <a:lnTo>
                    <a:pt x="556" y="1660"/>
                  </a:lnTo>
                  <a:lnTo>
                    <a:pt x="516" y="1644"/>
                  </a:lnTo>
                  <a:lnTo>
                    <a:pt x="476" y="1626"/>
                  </a:lnTo>
                  <a:lnTo>
                    <a:pt x="438" y="1606"/>
                  </a:lnTo>
                  <a:lnTo>
                    <a:pt x="402" y="1584"/>
                  </a:lnTo>
                  <a:lnTo>
                    <a:pt x="366" y="1560"/>
                  </a:lnTo>
                  <a:lnTo>
                    <a:pt x="332" y="1534"/>
                  </a:lnTo>
                  <a:lnTo>
                    <a:pt x="300" y="1508"/>
                  </a:lnTo>
                  <a:lnTo>
                    <a:pt x="268" y="1480"/>
                  </a:lnTo>
                  <a:lnTo>
                    <a:pt x="240" y="1450"/>
                  </a:lnTo>
                  <a:lnTo>
                    <a:pt x="212" y="1420"/>
                  </a:lnTo>
                  <a:lnTo>
                    <a:pt x="186" y="1388"/>
                  </a:lnTo>
                  <a:lnTo>
                    <a:pt x="160" y="1354"/>
                  </a:lnTo>
                  <a:lnTo>
                    <a:pt x="138" y="1320"/>
                  </a:lnTo>
                  <a:lnTo>
                    <a:pt x="116" y="1286"/>
                  </a:lnTo>
                  <a:lnTo>
                    <a:pt x="96" y="1248"/>
                  </a:lnTo>
                  <a:lnTo>
                    <a:pt x="78" y="1212"/>
                  </a:lnTo>
                  <a:lnTo>
                    <a:pt x="62" y="1174"/>
                  </a:lnTo>
                  <a:lnTo>
                    <a:pt x="48" y="1136"/>
                  </a:lnTo>
                  <a:lnTo>
                    <a:pt x="36" y="1096"/>
                  </a:lnTo>
                  <a:lnTo>
                    <a:pt x="24" y="1056"/>
                  </a:lnTo>
                  <a:lnTo>
                    <a:pt x="16" y="1014"/>
                  </a:lnTo>
                  <a:lnTo>
                    <a:pt x="10" y="974"/>
                  </a:lnTo>
                  <a:lnTo>
                    <a:pt x="4" y="932"/>
                  </a:lnTo>
                  <a:lnTo>
                    <a:pt x="2" y="890"/>
                  </a:lnTo>
                  <a:lnTo>
                    <a:pt x="0" y="848"/>
                  </a:lnTo>
                  <a:lnTo>
                    <a:pt x="2" y="806"/>
                  </a:lnTo>
                  <a:lnTo>
                    <a:pt x="6" y="764"/>
                  </a:lnTo>
                  <a:lnTo>
                    <a:pt x="12" y="720"/>
                  </a:lnTo>
                  <a:lnTo>
                    <a:pt x="20" y="678"/>
                  </a:lnTo>
                  <a:lnTo>
                    <a:pt x="30" y="636"/>
                  </a:lnTo>
                  <a:lnTo>
                    <a:pt x="42" y="592"/>
                  </a:lnTo>
                  <a:lnTo>
                    <a:pt x="42" y="592"/>
                  </a:lnTo>
                  <a:lnTo>
                    <a:pt x="58" y="552"/>
                  </a:lnTo>
                  <a:lnTo>
                    <a:pt x="74" y="510"/>
                  </a:lnTo>
                  <a:lnTo>
                    <a:pt x="92" y="472"/>
                  </a:lnTo>
                  <a:lnTo>
                    <a:pt x="112" y="434"/>
                  </a:lnTo>
                  <a:lnTo>
                    <a:pt x="134" y="396"/>
                  </a:lnTo>
                  <a:lnTo>
                    <a:pt x="158" y="362"/>
                  </a:lnTo>
                  <a:lnTo>
                    <a:pt x="184" y="328"/>
                  </a:lnTo>
                  <a:lnTo>
                    <a:pt x="210" y="296"/>
                  </a:lnTo>
                  <a:lnTo>
                    <a:pt x="240" y="264"/>
                  </a:lnTo>
                  <a:lnTo>
                    <a:pt x="270" y="236"/>
                  </a:lnTo>
                  <a:lnTo>
                    <a:pt x="300" y="208"/>
                  </a:lnTo>
                  <a:lnTo>
                    <a:pt x="332" y="182"/>
                  </a:lnTo>
                  <a:lnTo>
                    <a:pt x="366" y="156"/>
                  </a:lnTo>
                  <a:lnTo>
                    <a:pt x="402" y="134"/>
                  </a:lnTo>
                  <a:lnTo>
                    <a:pt x="436" y="112"/>
                  </a:lnTo>
                  <a:lnTo>
                    <a:pt x="474" y="94"/>
                  </a:lnTo>
                  <a:lnTo>
                    <a:pt x="512" y="76"/>
                  </a:lnTo>
                  <a:lnTo>
                    <a:pt x="550" y="60"/>
                  </a:lnTo>
                  <a:lnTo>
                    <a:pt x="588" y="46"/>
                  </a:lnTo>
                  <a:lnTo>
                    <a:pt x="628" y="32"/>
                  </a:lnTo>
                  <a:lnTo>
                    <a:pt x="670" y="22"/>
                  </a:lnTo>
                  <a:lnTo>
                    <a:pt x="710" y="14"/>
                  </a:lnTo>
                  <a:lnTo>
                    <a:pt x="752" y="8"/>
                  </a:lnTo>
                  <a:lnTo>
                    <a:pt x="794" y="2"/>
                  </a:lnTo>
                  <a:lnTo>
                    <a:pt x="836" y="0"/>
                  </a:lnTo>
                  <a:lnTo>
                    <a:pt x="878" y="0"/>
                  </a:lnTo>
                  <a:lnTo>
                    <a:pt x="922" y="2"/>
                  </a:lnTo>
                  <a:lnTo>
                    <a:pt x="964" y="4"/>
                  </a:lnTo>
                  <a:lnTo>
                    <a:pt x="1006" y="10"/>
                  </a:lnTo>
                  <a:lnTo>
                    <a:pt x="1050" y="18"/>
                  </a:lnTo>
                  <a:lnTo>
                    <a:pt x="1092" y="30"/>
                  </a:lnTo>
                  <a:lnTo>
                    <a:pt x="1134" y="42"/>
                  </a:lnTo>
                  <a:lnTo>
                    <a:pt x="1134" y="42"/>
                  </a:lnTo>
                  <a:lnTo>
                    <a:pt x="1052" y="298"/>
                  </a:lnTo>
                  <a:lnTo>
                    <a:pt x="866" y="858"/>
                  </a:lnTo>
                  <a:lnTo>
                    <a:pt x="598" y="1674"/>
                  </a:lnTo>
                  <a:lnTo>
                    <a:pt x="598" y="1674"/>
                  </a:lnTo>
                  <a:close/>
                </a:path>
              </a:pathLst>
            </a:custGeom>
            <a:solidFill>
              <a:srgbClr val="FBB041"/>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2" name="Freeform 9"/>
            <p:cNvSpPr>
              <a:spLocks/>
            </p:cNvSpPr>
            <p:nvPr/>
          </p:nvSpPr>
          <p:spPr bwMode="auto">
            <a:xfrm>
              <a:off x="2535" y="-88"/>
              <a:ext cx="546" cy="546"/>
            </a:xfrm>
            <a:custGeom>
              <a:avLst/>
              <a:gdLst>
                <a:gd name="T0" fmla="*/ 0 w 546"/>
                <a:gd name="T1" fmla="*/ 272 h 546"/>
                <a:gd name="T2" fmla="*/ 6 w 546"/>
                <a:gd name="T3" fmla="*/ 218 h 546"/>
                <a:gd name="T4" fmla="*/ 22 w 546"/>
                <a:gd name="T5" fmla="*/ 166 h 546"/>
                <a:gd name="T6" fmla="*/ 46 w 546"/>
                <a:gd name="T7" fmla="*/ 120 h 546"/>
                <a:gd name="T8" fmla="*/ 80 w 546"/>
                <a:gd name="T9" fmla="*/ 80 h 546"/>
                <a:gd name="T10" fmla="*/ 120 w 546"/>
                <a:gd name="T11" fmla="*/ 46 h 546"/>
                <a:gd name="T12" fmla="*/ 166 w 546"/>
                <a:gd name="T13" fmla="*/ 22 h 546"/>
                <a:gd name="T14" fmla="*/ 218 w 546"/>
                <a:gd name="T15" fmla="*/ 6 h 546"/>
                <a:gd name="T16" fmla="*/ 272 w 546"/>
                <a:gd name="T17" fmla="*/ 0 h 546"/>
                <a:gd name="T18" fmla="*/ 300 w 546"/>
                <a:gd name="T19" fmla="*/ 2 h 546"/>
                <a:gd name="T20" fmla="*/ 354 w 546"/>
                <a:gd name="T21" fmla="*/ 12 h 546"/>
                <a:gd name="T22" fmla="*/ 402 w 546"/>
                <a:gd name="T23" fmla="*/ 34 h 546"/>
                <a:gd name="T24" fmla="*/ 446 w 546"/>
                <a:gd name="T25" fmla="*/ 62 h 546"/>
                <a:gd name="T26" fmla="*/ 482 w 546"/>
                <a:gd name="T27" fmla="*/ 100 h 546"/>
                <a:gd name="T28" fmla="*/ 512 w 546"/>
                <a:gd name="T29" fmla="*/ 142 h 546"/>
                <a:gd name="T30" fmla="*/ 532 w 546"/>
                <a:gd name="T31" fmla="*/ 192 h 546"/>
                <a:gd name="T32" fmla="*/ 544 w 546"/>
                <a:gd name="T33" fmla="*/ 244 h 546"/>
                <a:gd name="T34" fmla="*/ 546 w 546"/>
                <a:gd name="T35" fmla="*/ 272 h 546"/>
                <a:gd name="T36" fmla="*/ 540 w 546"/>
                <a:gd name="T37" fmla="*/ 328 h 546"/>
                <a:gd name="T38" fmla="*/ 524 w 546"/>
                <a:gd name="T39" fmla="*/ 378 h 546"/>
                <a:gd name="T40" fmla="*/ 498 w 546"/>
                <a:gd name="T41" fmla="*/ 426 h 546"/>
                <a:gd name="T42" fmla="*/ 466 w 546"/>
                <a:gd name="T43" fmla="*/ 466 h 546"/>
                <a:gd name="T44" fmla="*/ 426 w 546"/>
                <a:gd name="T45" fmla="*/ 498 h 546"/>
                <a:gd name="T46" fmla="*/ 378 w 546"/>
                <a:gd name="T47" fmla="*/ 524 h 546"/>
                <a:gd name="T48" fmla="*/ 328 w 546"/>
                <a:gd name="T49" fmla="*/ 540 h 546"/>
                <a:gd name="T50" fmla="*/ 272 w 546"/>
                <a:gd name="T51" fmla="*/ 546 h 546"/>
                <a:gd name="T52" fmla="*/ 244 w 546"/>
                <a:gd name="T53" fmla="*/ 544 h 546"/>
                <a:gd name="T54" fmla="*/ 192 w 546"/>
                <a:gd name="T55" fmla="*/ 534 h 546"/>
                <a:gd name="T56" fmla="*/ 142 w 546"/>
                <a:gd name="T57" fmla="*/ 512 h 546"/>
                <a:gd name="T58" fmla="*/ 100 w 546"/>
                <a:gd name="T59" fmla="*/ 484 h 546"/>
                <a:gd name="T60" fmla="*/ 62 w 546"/>
                <a:gd name="T61" fmla="*/ 446 h 546"/>
                <a:gd name="T62" fmla="*/ 32 w 546"/>
                <a:gd name="T63" fmla="*/ 402 h 546"/>
                <a:gd name="T64" fmla="*/ 12 w 546"/>
                <a:gd name="T65" fmla="*/ 354 h 546"/>
                <a:gd name="T66" fmla="*/ 2 w 546"/>
                <a:gd name="T67" fmla="*/ 300 h 546"/>
                <a:gd name="T68" fmla="*/ 0 w 546"/>
                <a:gd name="T69" fmla="*/ 27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6" h="546">
                  <a:moveTo>
                    <a:pt x="0" y="272"/>
                  </a:moveTo>
                  <a:lnTo>
                    <a:pt x="0" y="272"/>
                  </a:lnTo>
                  <a:lnTo>
                    <a:pt x="2" y="244"/>
                  </a:lnTo>
                  <a:lnTo>
                    <a:pt x="6" y="218"/>
                  </a:lnTo>
                  <a:lnTo>
                    <a:pt x="12" y="192"/>
                  </a:lnTo>
                  <a:lnTo>
                    <a:pt x="22" y="166"/>
                  </a:lnTo>
                  <a:lnTo>
                    <a:pt x="32" y="142"/>
                  </a:lnTo>
                  <a:lnTo>
                    <a:pt x="46" y="120"/>
                  </a:lnTo>
                  <a:lnTo>
                    <a:pt x="62" y="100"/>
                  </a:lnTo>
                  <a:lnTo>
                    <a:pt x="80" y="80"/>
                  </a:lnTo>
                  <a:lnTo>
                    <a:pt x="100" y="62"/>
                  </a:lnTo>
                  <a:lnTo>
                    <a:pt x="120" y="46"/>
                  </a:lnTo>
                  <a:lnTo>
                    <a:pt x="142" y="34"/>
                  </a:lnTo>
                  <a:lnTo>
                    <a:pt x="166" y="22"/>
                  </a:lnTo>
                  <a:lnTo>
                    <a:pt x="192" y="12"/>
                  </a:lnTo>
                  <a:lnTo>
                    <a:pt x="218" y="6"/>
                  </a:lnTo>
                  <a:lnTo>
                    <a:pt x="244" y="2"/>
                  </a:lnTo>
                  <a:lnTo>
                    <a:pt x="272" y="0"/>
                  </a:lnTo>
                  <a:lnTo>
                    <a:pt x="272" y="0"/>
                  </a:lnTo>
                  <a:lnTo>
                    <a:pt x="300" y="2"/>
                  </a:lnTo>
                  <a:lnTo>
                    <a:pt x="328" y="6"/>
                  </a:lnTo>
                  <a:lnTo>
                    <a:pt x="354" y="12"/>
                  </a:lnTo>
                  <a:lnTo>
                    <a:pt x="378" y="22"/>
                  </a:lnTo>
                  <a:lnTo>
                    <a:pt x="402" y="34"/>
                  </a:lnTo>
                  <a:lnTo>
                    <a:pt x="426" y="46"/>
                  </a:lnTo>
                  <a:lnTo>
                    <a:pt x="446" y="62"/>
                  </a:lnTo>
                  <a:lnTo>
                    <a:pt x="466" y="80"/>
                  </a:lnTo>
                  <a:lnTo>
                    <a:pt x="482" y="100"/>
                  </a:lnTo>
                  <a:lnTo>
                    <a:pt x="498" y="120"/>
                  </a:lnTo>
                  <a:lnTo>
                    <a:pt x="512" y="142"/>
                  </a:lnTo>
                  <a:lnTo>
                    <a:pt x="524" y="166"/>
                  </a:lnTo>
                  <a:lnTo>
                    <a:pt x="532" y="192"/>
                  </a:lnTo>
                  <a:lnTo>
                    <a:pt x="540" y="218"/>
                  </a:lnTo>
                  <a:lnTo>
                    <a:pt x="544" y="244"/>
                  </a:lnTo>
                  <a:lnTo>
                    <a:pt x="546" y="272"/>
                  </a:lnTo>
                  <a:lnTo>
                    <a:pt x="546" y="272"/>
                  </a:lnTo>
                  <a:lnTo>
                    <a:pt x="544" y="300"/>
                  </a:lnTo>
                  <a:lnTo>
                    <a:pt x="540" y="328"/>
                  </a:lnTo>
                  <a:lnTo>
                    <a:pt x="532" y="354"/>
                  </a:lnTo>
                  <a:lnTo>
                    <a:pt x="524" y="378"/>
                  </a:lnTo>
                  <a:lnTo>
                    <a:pt x="512" y="402"/>
                  </a:lnTo>
                  <a:lnTo>
                    <a:pt x="498" y="426"/>
                  </a:lnTo>
                  <a:lnTo>
                    <a:pt x="482" y="446"/>
                  </a:lnTo>
                  <a:lnTo>
                    <a:pt x="466" y="466"/>
                  </a:lnTo>
                  <a:lnTo>
                    <a:pt x="446" y="484"/>
                  </a:lnTo>
                  <a:lnTo>
                    <a:pt x="426" y="498"/>
                  </a:lnTo>
                  <a:lnTo>
                    <a:pt x="402" y="512"/>
                  </a:lnTo>
                  <a:lnTo>
                    <a:pt x="378" y="524"/>
                  </a:lnTo>
                  <a:lnTo>
                    <a:pt x="354" y="534"/>
                  </a:lnTo>
                  <a:lnTo>
                    <a:pt x="328" y="540"/>
                  </a:lnTo>
                  <a:lnTo>
                    <a:pt x="300" y="544"/>
                  </a:lnTo>
                  <a:lnTo>
                    <a:pt x="272" y="546"/>
                  </a:lnTo>
                  <a:lnTo>
                    <a:pt x="272" y="546"/>
                  </a:lnTo>
                  <a:lnTo>
                    <a:pt x="244" y="544"/>
                  </a:lnTo>
                  <a:lnTo>
                    <a:pt x="218" y="540"/>
                  </a:lnTo>
                  <a:lnTo>
                    <a:pt x="192" y="534"/>
                  </a:lnTo>
                  <a:lnTo>
                    <a:pt x="166" y="524"/>
                  </a:lnTo>
                  <a:lnTo>
                    <a:pt x="142" y="512"/>
                  </a:lnTo>
                  <a:lnTo>
                    <a:pt x="120" y="498"/>
                  </a:lnTo>
                  <a:lnTo>
                    <a:pt x="100" y="484"/>
                  </a:lnTo>
                  <a:lnTo>
                    <a:pt x="80" y="466"/>
                  </a:lnTo>
                  <a:lnTo>
                    <a:pt x="62" y="446"/>
                  </a:lnTo>
                  <a:lnTo>
                    <a:pt x="46" y="426"/>
                  </a:lnTo>
                  <a:lnTo>
                    <a:pt x="32" y="402"/>
                  </a:lnTo>
                  <a:lnTo>
                    <a:pt x="22" y="378"/>
                  </a:lnTo>
                  <a:lnTo>
                    <a:pt x="12" y="354"/>
                  </a:lnTo>
                  <a:lnTo>
                    <a:pt x="6" y="328"/>
                  </a:lnTo>
                  <a:lnTo>
                    <a:pt x="2" y="300"/>
                  </a:lnTo>
                  <a:lnTo>
                    <a:pt x="0" y="272"/>
                  </a:lnTo>
                  <a:lnTo>
                    <a:pt x="0" y="272"/>
                  </a:lnTo>
                  <a:close/>
                </a:path>
              </a:pathLst>
            </a:custGeom>
            <a:solidFill>
              <a:srgbClr val="1F4A7E"/>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3" name="Freeform 10"/>
            <p:cNvSpPr>
              <a:spLocks/>
            </p:cNvSpPr>
            <p:nvPr/>
          </p:nvSpPr>
          <p:spPr bwMode="auto">
            <a:xfrm>
              <a:off x="2565" y="1902"/>
              <a:ext cx="854" cy="1272"/>
            </a:xfrm>
            <a:custGeom>
              <a:avLst/>
              <a:gdLst>
                <a:gd name="T0" fmla="*/ 406 w 854"/>
                <a:gd name="T1" fmla="*/ 0 h 1272"/>
                <a:gd name="T2" fmla="*/ 468 w 854"/>
                <a:gd name="T3" fmla="*/ 24 h 1272"/>
                <a:gd name="T4" fmla="*/ 526 w 854"/>
                <a:gd name="T5" fmla="*/ 52 h 1272"/>
                <a:gd name="T6" fmla="*/ 582 w 854"/>
                <a:gd name="T7" fmla="*/ 86 h 1272"/>
                <a:gd name="T8" fmla="*/ 632 w 854"/>
                <a:gd name="T9" fmla="*/ 126 h 1272"/>
                <a:gd name="T10" fmla="*/ 676 w 854"/>
                <a:gd name="T11" fmla="*/ 168 h 1272"/>
                <a:gd name="T12" fmla="*/ 718 w 854"/>
                <a:gd name="T13" fmla="*/ 216 h 1272"/>
                <a:gd name="T14" fmla="*/ 754 w 854"/>
                <a:gd name="T15" fmla="*/ 266 h 1272"/>
                <a:gd name="T16" fmla="*/ 784 w 854"/>
                <a:gd name="T17" fmla="*/ 320 h 1272"/>
                <a:gd name="T18" fmla="*/ 810 w 854"/>
                <a:gd name="T19" fmla="*/ 378 h 1272"/>
                <a:gd name="T20" fmla="*/ 830 w 854"/>
                <a:gd name="T21" fmla="*/ 436 h 1272"/>
                <a:gd name="T22" fmla="*/ 844 w 854"/>
                <a:gd name="T23" fmla="*/ 498 h 1272"/>
                <a:gd name="T24" fmla="*/ 852 w 854"/>
                <a:gd name="T25" fmla="*/ 560 h 1272"/>
                <a:gd name="T26" fmla="*/ 854 w 854"/>
                <a:gd name="T27" fmla="*/ 624 h 1272"/>
                <a:gd name="T28" fmla="*/ 850 w 854"/>
                <a:gd name="T29" fmla="*/ 688 h 1272"/>
                <a:gd name="T30" fmla="*/ 840 w 854"/>
                <a:gd name="T31" fmla="*/ 752 h 1272"/>
                <a:gd name="T32" fmla="*/ 824 w 854"/>
                <a:gd name="T33" fmla="*/ 818 h 1272"/>
                <a:gd name="T34" fmla="*/ 812 w 854"/>
                <a:gd name="T35" fmla="*/ 850 h 1272"/>
                <a:gd name="T36" fmla="*/ 786 w 854"/>
                <a:gd name="T37" fmla="*/ 910 h 1272"/>
                <a:gd name="T38" fmla="*/ 754 w 854"/>
                <a:gd name="T39" fmla="*/ 966 h 1272"/>
                <a:gd name="T40" fmla="*/ 718 w 854"/>
                <a:gd name="T41" fmla="*/ 1020 h 1272"/>
                <a:gd name="T42" fmla="*/ 676 w 854"/>
                <a:gd name="T43" fmla="*/ 1068 h 1272"/>
                <a:gd name="T44" fmla="*/ 630 w 854"/>
                <a:gd name="T45" fmla="*/ 1112 h 1272"/>
                <a:gd name="T46" fmla="*/ 580 w 854"/>
                <a:gd name="T47" fmla="*/ 1150 h 1272"/>
                <a:gd name="T48" fmla="*/ 528 w 854"/>
                <a:gd name="T49" fmla="*/ 1184 h 1272"/>
                <a:gd name="T50" fmla="*/ 472 w 854"/>
                <a:gd name="T51" fmla="*/ 1212 h 1272"/>
                <a:gd name="T52" fmla="*/ 412 w 854"/>
                <a:gd name="T53" fmla="*/ 1236 h 1272"/>
                <a:gd name="T54" fmla="*/ 352 w 854"/>
                <a:gd name="T55" fmla="*/ 1254 h 1272"/>
                <a:gd name="T56" fmla="*/ 290 w 854"/>
                <a:gd name="T57" fmla="*/ 1266 h 1272"/>
                <a:gd name="T58" fmla="*/ 226 w 854"/>
                <a:gd name="T59" fmla="*/ 1272 h 1272"/>
                <a:gd name="T60" fmla="*/ 162 w 854"/>
                <a:gd name="T61" fmla="*/ 1272 h 1272"/>
                <a:gd name="T62" fmla="*/ 96 w 854"/>
                <a:gd name="T63" fmla="*/ 1266 h 1272"/>
                <a:gd name="T64" fmla="*/ 32 w 854"/>
                <a:gd name="T65" fmla="*/ 1252 h 1272"/>
                <a:gd name="T66" fmla="*/ 0 w 854"/>
                <a:gd name="T67" fmla="*/ 1242 h 1272"/>
                <a:gd name="T68" fmla="*/ 202 w 854"/>
                <a:gd name="T69" fmla="*/ 622 h 1272"/>
                <a:gd name="T70" fmla="*/ 406 w 854"/>
                <a:gd name="T71"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4" h="1272">
                  <a:moveTo>
                    <a:pt x="406" y="0"/>
                  </a:moveTo>
                  <a:lnTo>
                    <a:pt x="406" y="0"/>
                  </a:lnTo>
                  <a:lnTo>
                    <a:pt x="438" y="12"/>
                  </a:lnTo>
                  <a:lnTo>
                    <a:pt x="468" y="24"/>
                  </a:lnTo>
                  <a:lnTo>
                    <a:pt x="498" y="38"/>
                  </a:lnTo>
                  <a:lnTo>
                    <a:pt x="526" y="52"/>
                  </a:lnTo>
                  <a:lnTo>
                    <a:pt x="554" y="68"/>
                  </a:lnTo>
                  <a:lnTo>
                    <a:pt x="582" y="86"/>
                  </a:lnTo>
                  <a:lnTo>
                    <a:pt x="606" y="106"/>
                  </a:lnTo>
                  <a:lnTo>
                    <a:pt x="632" y="126"/>
                  </a:lnTo>
                  <a:lnTo>
                    <a:pt x="654" y="146"/>
                  </a:lnTo>
                  <a:lnTo>
                    <a:pt x="676" y="168"/>
                  </a:lnTo>
                  <a:lnTo>
                    <a:pt x="698" y="192"/>
                  </a:lnTo>
                  <a:lnTo>
                    <a:pt x="718" y="216"/>
                  </a:lnTo>
                  <a:lnTo>
                    <a:pt x="736" y="240"/>
                  </a:lnTo>
                  <a:lnTo>
                    <a:pt x="754" y="266"/>
                  </a:lnTo>
                  <a:lnTo>
                    <a:pt x="770" y="294"/>
                  </a:lnTo>
                  <a:lnTo>
                    <a:pt x="784" y="320"/>
                  </a:lnTo>
                  <a:lnTo>
                    <a:pt x="798" y="348"/>
                  </a:lnTo>
                  <a:lnTo>
                    <a:pt x="810" y="378"/>
                  </a:lnTo>
                  <a:lnTo>
                    <a:pt x="820" y="406"/>
                  </a:lnTo>
                  <a:lnTo>
                    <a:pt x="830" y="436"/>
                  </a:lnTo>
                  <a:lnTo>
                    <a:pt x="838" y="466"/>
                  </a:lnTo>
                  <a:lnTo>
                    <a:pt x="844" y="498"/>
                  </a:lnTo>
                  <a:lnTo>
                    <a:pt x="848" y="528"/>
                  </a:lnTo>
                  <a:lnTo>
                    <a:pt x="852" y="560"/>
                  </a:lnTo>
                  <a:lnTo>
                    <a:pt x="854" y="592"/>
                  </a:lnTo>
                  <a:lnTo>
                    <a:pt x="854" y="624"/>
                  </a:lnTo>
                  <a:lnTo>
                    <a:pt x="854" y="656"/>
                  </a:lnTo>
                  <a:lnTo>
                    <a:pt x="850" y="688"/>
                  </a:lnTo>
                  <a:lnTo>
                    <a:pt x="846" y="720"/>
                  </a:lnTo>
                  <a:lnTo>
                    <a:pt x="840" y="752"/>
                  </a:lnTo>
                  <a:lnTo>
                    <a:pt x="832" y="786"/>
                  </a:lnTo>
                  <a:lnTo>
                    <a:pt x="824" y="818"/>
                  </a:lnTo>
                  <a:lnTo>
                    <a:pt x="824" y="818"/>
                  </a:lnTo>
                  <a:lnTo>
                    <a:pt x="812" y="850"/>
                  </a:lnTo>
                  <a:lnTo>
                    <a:pt x="800" y="880"/>
                  </a:lnTo>
                  <a:lnTo>
                    <a:pt x="786" y="910"/>
                  </a:lnTo>
                  <a:lnTo>
                    <a:pt x="770" y="938"/>
                  </a:lnTo>
                  <a:lnTo>
                    <a:pt x="754" y="966"/>
                  </a:lnTo>
                  <a:lnTo>
                    <a:pt x="736" y="994"/>
                  </a:lnTo>
                  <a:lnTo>
                    <a:pt x="718" y="1020"/>
                  </a:lnTo>
                  <a:lnTo>
                    <a:pt x="698" y="1044"/>
                  </a:lnTo>
                  <a:lnTo>
                    <a:pt x="676" y="1068"/>
                  </a:lnTo>
                  <a:lnTo>
                    <a:pt x="654" y="1090"/>
                  </a:lnTo>
                  <a:lnTo>
                    <a:pt x="630" y="1112"/>
                  </a:lnTo>
                  <a:lnTo>
                    <a:pt x="606" y="1132"/>
                  </a:lnTo>
                  <a:lnTo>
                    <a:pt x="580" y="1150"/>
                  </a:lnTo>
                  <a:lnTo>
                    <a:pt x="554" y="1168"/>
                  </a:lnTo>
                  <a:lnTo>
                    <a:pt x="528" y="1184"/>
                  </a:lnTo>
                  <a:lnTo>
                    <a:pt x="500" y="1200"/>
                  </a:lnTo>
                  <a:lnTo>
                    <a:pt x="472" y="1212"/>
                  </a:lnTo>
                  <a:lnTo>
                    <a:pt x="442" y="1226"/>
                  </a:lnTo>
                  <a:lnTo>
                    <a:pt x="412" y="1236"/>
                  </a:lnTo>
                  <a:lnTo>
                    <a:pt x="382" y="1246"/>
                  </a:lnTo>
                  <a:lnTo>
                    <a:pt x="352" y="1254"/>
                  </a:lnTo>
                  <a:lnTo>
                    <a:pt x="320" y="1260"/>
                  </a:lnTo>
                  <a:lnTo>
                    <a:pt x="290" y="1266"/>
                  </a:lnTo>
                  <a:lnTo>
                    <a:pt x="258" y="1270"/>
                  </a:lnTo>
                  <a:lnTo>
                    <a:pt x="226" y="1272"/>
                  </a:lnTo>
                  <a:lnTo>
                    <a:pt x="194" y="1272"/>
                  </a:lnTo>
                  <a:lnTo>
                    <a:pt x="162" y="1272"/>
                  </a:lnTo>
                  <a:lnTo>
                    <a:pt x="130" y="1270"/>
                  </a:lnTo>
                  <a:lnTo>
                    <a:pt x="96" y="1266"/>
                  </a:lnTo>
                  <a:lnTo>
                    <a:pt x="64" y="1260"/>
                  </a:lnTo>
                  <a:lnTo>
                    <a:pt x="32" y="1252"/>
                  </a:lnTo>
                  <a:lnTo>
                    <a:pt x="0" y="1242"/>
                  </a:lnTo>
                  <a:lnTo>
                    <a:pt x="0" y="1242"/>
                  </a:lnTo>
                  <a:lnTo>
                    <a:pt x="62" y="1048"/>
                  </a:lnTo>
                  <a:lnTo>
                    <a:pt x="202" y="622"/>
                  </a:lnTo>
                  <a:lnTo>
                    <a:pt x="406" y="0"/>
                  </a:lnTo>
                  <a:lnTo>
                    <a:pt x="406" y="0"/>
                  </a:lnTo>
                  <a:close/>
                </a:path>
              </a:pathLst>
            </a:custGeom>
            <a:solidFill>
              <a:srgbClr val="038F94"/>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4" name="Freeform 11"/>
            <p:cNvSpPr>
              <a:spLocks/>
            </p:cNvSpPr>
            <p:nvPr/>
          </p:nvSpPr>
          <p:spPr bwMode="auto">
            <a:xfrm>
              <a:off x="1685" y="-8"/>
              <a:ext cx="408" cy="416"/>
            </a:xfrm>
            <a:custGeom>
              <a:avLst/>
              <a:gdLst>
                <a:gd name="T0" fmla="*/ 408 w 408"/>
                <a:gd name="T1" fmla="*/ 342 h 416"/>
                <a:gd name="T2" fmla="*/ 408 w 408"/>
                <a:gd name="T3" fmla="*/ 342 h 416"/>
                <a:gd name="T4" fmla="*/ 390 w 408"/>
                <a:gd name="T5" fmla="*/ 358 h 416"/>
                <a:gd name="T6" fmla="*/ 372 w 408"/>
                <a:gd name="T7" fmla="*/ 374 h 416"/>
                <a:gd name="T8" fmla="*/ 352 w 408"/>
                <a:gd name="T9" fmla="*/ 386 h 416"/>
                <a:gd name="T10" fmla="*/ 330 w 408"/>
                <a:gd name="T11" fmla="*/ 396 h 416"/>
                <a:gd name="T12" fmla="*/ 310 w 408"/>
                <a:gd name="T13" fmla="*/ 404 h 416"/>
                <a:gd name="T14" fmla="*/ 288 w 408"/>
                <a:gd name="T15" fmla="*/ 410 h 416"/>
                <a:gd name="T16" fmla="*/ 266 w 408"/>
                <a:gd name="T17" fmla="*/ 414 h 416"/>
                <a:gd name="T18" fmla="*/ 242 w 408"/>
                <a:gd name="T19" fmla="*/ 416 h 416"/>
                <a:gd name="T20" fmla="*/ 220 w 408"/>
                <a:gd name="T21" fmla="*/ 416 h 416"/>
                <a:gd name="T22" fmla="*/ 198 w 408"/>
                <a:gd name="T23" fmla="*/ 412 h 416"/>
                <a:gd name="T24" fmla="*/ 176 w 408"/>
                <a:gd name="T25" fmla="*/ 408 h 416"/>
                <a:gd name="T26" fmla="*/ 154 w 408"/>
                <a:gd name="T27" fmla="*/ 400 h 416"/>
                <a:gd name="T28" fmla="*/ 134 w 408"/>
                <a:gd name="T29" fmla="*/ 390 h 416"/>
                <a:gd name="T30" fmla="*/ 114 w 408"/>
                <a:gd name="T31" fmla="*/ 380 h 416"/>
                <a:gd name="T32" fmla="*/ 94 w 408"/>
                <a:gd name="T33" fmla="*/ 366 h 416"/>
                <a:gd name="T34" fmla="*/ 76 w 408"/>
                <a:gd name="T35" fmla="*/ 350 h 416"/>
                <a:gd name="T36" fmla="*/ 76 w 408"/>
                <a:gd name="T37" fmla="*/ 350 h 416"/>
                <a:gd name="T38" fmla="*/ 58 w 408"/>
                <a:gd name="T39" fmla="*/ 332 h 416"/>
                <a:gd name="T40" fmla="*/ 44 w 408"/>
                <a:gd name="T41" fmla="*/ 312 h 416"/>
                <a:gd name="T42" fmla="*/ 32 w 408"/>
                <a:gd name="T43" fmla="*/ 290 h 416"/>
                <a:gd name="T44" fmla="*/ 20 w 408"/>
                <a:gd name="T45" fmla="*/ 268 h 416"/>
                <a:gd name="T46" fmla="*/ 12 w 408"/>
                <a:gd name="T47" fmla="*/ 246 h 416"/>
                <a:gd name="T48" fmla="*/ 6 w 408"/>
                <a:gd name="T49" fmla="*/ 222 h 416"/>
                <a:gd name="T50" fmla="*/ 2 w 408"/>
                <a:gd name="T51" fmla="*/ 200 h 416"/>
                <a:gd name="T52" fmla="*/ 0 w 408"/>
                <a:gd name="T53" fmla="*/ 176 h 416"/>
                <a:gd name="T54" fmla="*/ 0 w 408"/>
                <a:gd name="T55" fmla="*/ 152 h 416"/>
                <a:gd name="T56" fmla="*/ 4 w 408"/>
                <a:gd name="T57" fmla="*/ 128 h 416"/>
                <a:gd name="T58" fmla="*/ 8 w 408"/>
                <a:gd name="T59" fmla="*/ 104 h 416"/>
                <a:gd name="T60" fmla="*/ 16 w 408"/>
                <a:gd name="T61" fmla="*/ 82 h 416"/>
                <a:gd name="T62" fmla="*/ 24 w 408"/>
                <a:gd name="T63" fmla="*/ 60 h 416"/>
                <a:gd name="T64" fmla="*/ 36 w 408"/>
                <a:gd name="T65" fmla="*/ 38 h 416"/>
                <a:gd name="T66" fmla="*/ 50 w 408"/>
                <a:gd name="T67" fmla="*/ 18 h 416"/>
                <a:gd name="T68" fmla="*/ 66 w 408"/>
                <a:gd name="T69" fmla="*/ 0 h 416"/>
                <a:gd name="T70" fmla="*/ 408 w 408"/>
                <a:gd name="T71" fmla="*/ 34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8" h="416">
                  <a:moveTo>
                    <a:pt x="408" y="342"/>
                  </a:moveTo>
                  <a:lnTo>
                    <a:pt x="408" y="342"/>
                  </a:lnTo>
                  <a:lnTo>
                    <a:pt x="390" y="358"/>
                  </a:lnTo>
                  <a:lnTo>
                    <a:pt x="372" y="374"/>
                  </a:lnTo>
                  <a:lnTo>
                    <a:pt x="352" y="386"/>
                  </a:lnTo>
                  <a:lnTo>
                    <a:pt x="330" y="396"/>
                  </a:lnTo>
                  <a:lnTo>
                    <a:pt x="310" y="404"/>
                  </a:lnTo>
                  <a:lnTo>
                    <a:pt x="288" y="410"/>
                  </a:lnTo>
                  <a:lnTo>
                    <a:pt x="266" y="414"/>
                  </a:lnTo>
                  <a:lnTo>
                    <a:pt x="242" y="416"/>
                  </a:lnTo>
                  <a:lnTo>
                    <a:pt x="220" y="416"/>
                  </a:lnTo>
                  <a:lnTo>
                    <a:pt x="198" y="412"/>
                  </a:lnTo>
                  <a:lnTo>
                    <a:pt x="176" y="408"/>
                  </a:lnTo>
                  <a:lnTo>
                    <a:pt x="154" y="400"/>
                  </a:lnTo>
                  <a:lnTo>
                    <a:pt x="134" y="390"/>
                  </a:lnTo>
                  <a:lnTo>
                    <a:pt x="114" y="380"/>
                  </a:lnTo>
                  <a:lnTo>
                    <a:pt x="94" y="366"/>
                  </a:lnTo>
                  <a:lnTo>
                    <a:pt x="76" y="350"/>
                  </a:lnTo>
                  <a:lnTo>
                    <a:pt x="76" y="350"/>
                  </a:lnTo>
                  <a:lnTo>
                    <a:pt x="58" y="332"/>
                  </a:lnTo>
                  <a:lnTo>
                    <a:pt x="44" y="312"/>
                  </a:lnTo>
                  <a:lnTo>
                    <a:pt x="32" y="290"/>
                  </a:lnTo>
                  <a:lnTo>
                    <a:pt x="20" y="268"/>
                  </a:lnTo>
                  <a:lnTo>
                    <a:pt x="12" y="246"/>
                  </a:lnTo>
                  <a:lnTo>
                    <a:pt x="6" y="222"/>
                  </a:lnTo>
                  <a:lnTo>
                    <a:pt x="2" y="200"/>
                  </a:lnTo>
                  <a:lnTo>
                    <a:pt x="0" y="176"/>
                  </a:lnTo>
                  <a:lnTo>
                    <a:pt x="0" y="152"/>
                  </a:lnTo>
                  <a:lnTo>
                    <a:pt x="4" y="128"/>
                  </a:lnTo>
                  <a:lnTo>
                    <a:pt x="8" y="104"/>
                  </a:lnTo>
                  <a:lnTo>
                    <a:pt x="16" y="82"/>
                  </a:lnTo>
                  <a:lnTo>
                    <a:pt x="24" y="60"/>
                  </a:lnTo>
                  <a:lnTo>
                    <a:pt x="36" y="38"/>
                  </a:lnTo>
                  <a:lnTo>
                    <a:pt x="50" y="18"/>
                  </a:lnTo>
                  <a:lnTo>
                    <a:pt x="66" y="0"/>
                  </a:lnTo>
                  <a:lnTo>
                    <a:pt x="408" y="342"/>
                  </a:lnTo>
                  <a:close/>
                </a:path>
              </a:pathLst>
            </a:custGeom>
            <a:solidFill>
              <a:srgbClr val="ED6736"/>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grpSp>
      <p:sp>
        <p:nvSpPr>
          <p:cNvPr id="3" name="Slide Number Placeholder 2"/>
          <p:cNvSpPr>
            <a:spLocks noGrp="1"/>
          </p:cNvSpPr>
          <p:nvPr>
            <p:ph type="sldNum" sz="quarter" idx="10"/>
          </p:nvPr>
        </p:nvSpPr>
        <p:spPr>
          <a:xfrm>
            <a:off x="10833459" y="5745516"/>
            <a:ext cx="1077418" cy="251287"/>
          </a:xfrm>
        </p:spPr>
        <p:txBody>
          <a:bodyPr/>
          <a:lstStyle/>
          <a:p>
            <a:pPr defTabSz="829361"/>
            <a:fld id="{D34AE20F-330F-454C-9011-43B717E650F2}" type="slidenum">
              <a:rPr lang="en-GB" sz="1633" kern="0">
                <a:solidFill>
                  <a:srgbClr val="FFFFFF"/>
                </a:solidFill>
              </a:rPr>
              <a:pPr defTabSz="829361"/>
              <a:t>7</a:t>
            </a:fld>
            <a:endParaRPr lang="en-GB" sz="1633" kern="0" dirty="0">
              <a:solidFill>
                <a:srgbClr val="FFFFFF"/>
              </a:solidFill>
            </a:endParaRPr>
          </a:p>
        </p:txBody>
      </p:sp>
      <p:sp>
        <p:nvSpPr>
          <p:cNvPr id="7" name="TextBox 6"/>
          <p:cNvSpPr txBox="1"/>
          <p:nvPr/>
        </p:nvSpPr>
        <p:spPr>
          <a:xfrm>
            <a:off x="1781187" y="3121417"/>
            <a:ext cx="3743837" cy="615553"/>
          </a:xfrm>
          <a:prstGeom prst="rect">
            <a:avLst/>
          </a:prstGeom>
          <a:noFill/>
        </p:spPr>
        <p:txBody>
          <a:bodyPr wrap="square" lIns="0" tIns="0" rIns="0" bIns="0" rtlCol="0" anchor="t" anchorCtr="0">
            <a:spAutoFit/>
          </a:bodyPr>
          <a:lstStyle/>
          <a:p>
            <a:pPr defTabSz="829361"/>
            <a:r>
              <a:rPr lang="tr-TR" sz="4000" b="1" dirty="0">
                <a:solidFill>
                  <a:schemeClr val="bg1"/>
                </a:solidFill>
              </a:rPr>
              <a:t>1-</a:t>
            </a:r>
            <a:r>
              <a:rPr lang="en-GB" sz="4000" b="1" dirty="0">
                <a:solidFill>
                  <a:schemeClr val="bg1"/>
                </a:solidFill>
              </a:rPr>
              <a:t>Types of data</a:t>
            </a:r>
            <a:endParaRPr lang="en-GB" sz="3991" kern="0" dirty="0">
              <a:solidFill>
                <a:srgbClr val="FFFFFF"/>
              </a:solidFill>
            </a:endParaRPr>
          </a:p>
        </p:txBody>
      </p:sp>
    </p:spTree>
    <p:extLst>
      <p:ext uri="{BB962C8B-B14F-4D97-AF65-F5344CB8AC3E}">
        <p14:creationId xmlns:p14="http://schemas.microsoft.com/office/powerpoint/2010/main" val="419089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2111376" y="1162051"/>
          <a:ext cx="3927475" cy="5148263"/>
        </p:xfrm>
        <a:graphic>
          <a:graphicData uri="http://schemas.openxmlformats.org/presentationml/2006/ole">
            <mc:AlternateContent xmlns:mc="http://schemas.openxmlformats.org/markup-compatibility/2006">
              <mc:Choice xmlns:v="urn:schemas-microsoft-com:vml" Requires="v">
                <p:oleObj spid="_x0000_s12309" r:id="rId4" imgW="3932261" imgH="5145470" progId="Excel.Sheet.8">
                  <p:embed/>
                </p:oleObj>
              </mc:Choice>
              <mc:Fallback>
                <p:oleObj r:id="rId4" imgW="3932261" imgH="5145470" progId="Excel.Sheet.8">
                  <p:embed/>
                  <p:pic>
                    <p:nvPicPr>
                      <p:cNvPr id="122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6" y="1162051"/>
                        <a:ext cx="3927475"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1" name="Line 3"/>
          <p:cNvSpPr>
            <a:spLocks noChangeShapeType="1"/>
          </p:cNvSpPr>
          <p:nvPr/>
        </p:nvSpPr>
        <p:spPr bwMode="auto">
          <a:xfrm>
            <a:off x="2943225" y="3648075"/>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2292" name="Rectangle 4"/>
          <p:cNvSpPr>
            <a:spLocks noChangeArrowheads="1"/>
          </p:cNvSpPr>
          <p:nvPr/>
        </p:nvSpPr>
        <p:spPr bwMode="gray">
          <a:xfrm>
            <a:off x="2081213" y="176213"/>
            <a:ext cx="8126412" cy="1016000"/>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Option 4: The Standard Deviation</a:t>
            </a:r>
            <a:br>
              <a:rPr lang="en-US" sz="2800">
                <a:solidFill>
                  <a:srgbClr val="FF3300"/>
                </a:solidFill>
                <a:latin typeface="Arial" charset="0"/>
                <a:ea typeface="Arial Unicode MS" pitchFamily="34" charset="-128"/>
                <a:cs typeface="Arial Unicode MS" pitchFamily="34" charset="-128"/>
              </a:rPr>
            </a:br>
            <a:r>
              <a:rPr lang="en-US" sz="2400" i="1">
                <a:solidFill>
                  <a:srgbClr val="FF3300"/>
                </a:solidFill>
                <a:latin typeface="Arial" charset="0"/>
                <a:ea typeface="Arial Unicode MS" pitchFamily="34" charset="-128"/>
                <a:cs typeface="Arial Unicode MS" pitchFamily="34" charset="-128"/>
              </a:rPr>
              <a:t>How does this vary with sample characteristics?</a:t>
            </a:r>
            <a:endParaRPr lang="en-US" sz="2000" i="1">
              <a:solidFill>
                <a:srgbClr val="FF3300"/>
              </a:solidFill>
              <a:latin typeface="Arial" charset="0"/>
              <a:ea typeface="Arial Unicode MS" pitchFamily="34" charset="-128"/>
              <a:cs typeface="Arial Unicode MS" pitchFamily="34" charset="-128"/>
            </a:endParaRPr>
          </a:p>
        </p:txBody>
      </p:sp>
      <p:sp>
        <p:nvSpPr>
          <p:cNvPr id="12293" name="Rectangle 5"/>
          <p:cNvSpPr>
            <a:spLocks noChangeArrowheads="1"/>
          </p:cNvSpPr>
          <p:nvPr/>
        </p:nvSpPr>
        <p:spPr bwMode="auto">
          <a:xfrm>
            <a:off x="2695576" y="5060950"/>
            <a:ext cx="1770063" cy="304800"/>
          </a:xfrm>
          <a:prstGeom prst="rect">
            <a:avLst/>
          </a:prstGeom>
          <a:noFill/>
          <a:ln w="9525" algn="ctr">
            <a:noFill/>
            <a:miter lim="800000"/>
            <a:headEnd/>
            <a:tailEnd/>
          </a:ln>
        </p:spPr>
        <p:txBody>
          <a:bodyPr>
            <a:spAutoFit/>
          </a:bodyPr>
          <a:lstStyle/>
          <a:p>
            <a:pPr marL="457200" indent="-457200" algn="ctr" fontAlgn="base">
              <a:spcBef>
                <a:spcPct val="0"/>
              </a:spcBef>
              <a:spcAft>
                <a:spcPct val="0"/>
              </a:spcAft>
            </a:pPr>
            <a:r>
              <a:rPr lang="en-GB" sz="1400">
                <a:solidFill>
                  <a:srgbClr val="FF3300"/>
                </a:solidFill>
                <a:latin typeface="Arial" charset="0"/>
                <a:ea typeface="Arial Unicode MS" pitchFamily="34" charset="-128"/>
                <a:cs typeface="Arial Unicode MS" pitchFamily="34" charset="-128"/>
              </a:rPr>
              <a:t>1 sd = 3.9 pints</a:t>
            </a:r>
            <a:endParaRPr lang="en-GB" sz="600">
              <a:solidFill>
                <a:srgbClr val="FF3300"/>
              </a:solidFill>
              <a:latin typeface="Arial" charset="0"/>
              <a:ea typeface="Arial Unicode MS" pitchFamily="34" charset="-128"/>
              <a:cs typeface="Arial Unicode MS" pitchFamily="34" charset="-128"/>
            </a:endParaRPr>
          </a:p>
        </p:txBody>
      </p:sp>
      <p:sp>
        <p:nvSpPr>
          <p:cNvPr id="12294" name="Text Box 18"/>
          <p:cNvSpPr txBox="1">
            <a:spLocks noChangeArrowheads="1"/>
          </p:cNvSpPr>
          <p:nvPr/>
        </p:nvSpPr>
        <p:spPr bwMode="auto">
          <a:xfrm>
            <a:off x="5619751" y="3413125"/>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12295" name="Line 33"/>
          <p:cNvSpPr>
            <a:spLocks noChangeShapeType="1"/>
          </p:cNvSpPr>
          <p:nvPr/>
        </p:nvSpPr>
        <p:spPr bwMode="auto">
          <a:xfrm>
            <a:off x="2944813" y="2670175"/>
            <a:ext cx="2679700" cy="0"/>
          </a:xfrm>
          <a:prstGeom prst="line">
            <a:avLst/>
          </a:prstGeom>
          <a:noFill/>
          <a:ln w="15875">
            <a:solidFill>
              <a:srgbClr val="FF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2296" name="Line 34"/>
          <p:cNvSpPr>
            <a:spLocks noChangeShapeType="1"/>
          </p:cNvSpPr>
          <p:nvPr/>
        </p:nvSpPr>
        <p:spPr bwMode="auto">
          <a:xfrm>
            <a:off x="2938463" y="4641850"/>
            <a:ext cx="2679700" cy="0"/>
          </a:xfrm>
          <a:prstGeom prst="line">
            <a:avLst/>
          </a:prstGeom>
          <a:noFill/>
          <a:ln w="15875">
            <a:solidFill>
              <a:srgbClr val="FF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2297" name="Text Box 35"/>
          <p:cNvSpPr txBox="1">
            <a:spLocks noChangeArrowheads="1"/>
          </p:cNvSpPr>
          <p:nvPr/>
        </p:nvSpPr>
        <p:spPr bwMode="auto">
          <a:xfrm>
            <a:off x="5622926" y="2439988"/>
            <a:ext cx="727075" cy="450850"/>
          </a:xfrm>
          <a:prstGeom prst="rect">
            <a:avLst/>
          </a:prstGeom>
          <a:solidFill>
            <a:schemeClr val="bg1"/>
          </a:solidFill>
          <a:ln w="12700" algn="ctr">
            <a:solidFill>
              <a:schemeClr val="tx2"/>
            </a:solidFill>
            <a:prstDash val="dash"/>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+1 sd:</a:t>
            </a:r>
          </a:p>
          <a:p>
            <a:pPr algn="ctr" fontAlgn="base">
              <a:lnSpc>
                <a:spcPct val="120000"/>
              </a:lnSpc>
              <a:spcBef>
                <a:spcPct val="0"/>
              </a:spcBef>
              <a:spcAft>
                <a:spcPct val="0"/>
              </a:spcAft>
            </a:pPr>
            <a:r>
              <a:rPr lang="en-GB" sz="900">
                <a:solidFill>
                  <a:srgbClr val="004E69"/>
                </a:solidFill>
                <a:latin typeface="Arial" charset="0"/>
                <a:ea typeface="Arial Unicode MS" pitchFamily="34" charset="-128"/>
                <a:cs typeface="Arial Unicode MS" pitchFamily="34" charset="-128"/>
              </a:rPr>
              <a:t>11.2 pints</a:t>
            </a:r>
          </a:p>
        </p:txBody>
      </p:sp>
      <p:sp>
        <p:nvSpPr>
          <p:cNvPr id="12298" name="Text Box 36"/>
          <p:cNvSpPr txBox="1">
            <a:spLocks noChangeArrowheads="1"/>
          </p:cNvSpPr>
          <p:nvPr/>
        </p:nvSpPr>
        <p:spPr bwMode="auto">
          <a:xfrm>
            <a:off x="5627689" y="4411663"/>
            <a:ext cx="727075" cy="450850"/>
          </a:xfrm>
          <a:prstGeom prst="rect">
            <a:avLst/>
          </a:prstGeom>
          <a:solidFill>
            <a:schemeClr val="bg1"/>
          </a:solidFill>
          <a:ln w="12700" algn="ctr">
            <a:solidFill>
              <a:schemeClr val="tx2"/>
            </a:solidFill>
            <a:prstDash val="dash"/>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-1 sd:</a:t>
            </a:r>
          </a:p>
          <a:p>
            <a:pPr algn="ctr" fontAlgn="base">
              <a:lnSpc>
                <a:spcPct val="120000"/>
              </a:lnSpc>
              <a:spcBef>
                <a:spcPct val="0"/>
              </a:spcBef>
              <a:spcAft>
                <a:spcPct val="0"/>
              </a:spcAft>
            </a:pPr>
            <a:r>
              <a:rPr lang="en-GB" sz="900">
                <a:solidFill>
                  <a:srgbClr val="004E69"/>
                </a:solidFill>
                <a:latin typeface="Arial" charset="0"/>
                <a:ea typeface="Arial Unicode MS" pitchFamily="34" charset="-128"/>
                <a:cs typeface="Arial Unicode MS" pitchFamily="34" charset="-128"/>
              </a:rPr>
              <a:t>3.4 pints</a:t>
            </a:r>
          </a:p>
        </p:txBody>
      </p:sp>
      <p:graphicFrame>
        <p:nvGraphicFramePr>
          <p:cNvPr id="24" name="Object 37"/>
          <p:cNvGraphicFramePr>
            <a:graphicFrameLocks noChangeAspect="1"/>
          </p:cNvGraphicFramePr>
          <p:nvPr/>
        </p:nvGraphicFramePr>
        <p:xfrm>
          <a:off x="6116639" y="1166813"/>
          <a:ext cx="3927475" cy="5148262"/>
        </p:xfrm>
        <a:graphic>
          <a:graphicData uri="http://schemas.openxmlformats.org/drawingml/2006/chart">
            <c:chart xmlns:c="http://schemas.openxmlformats.org/drawingml/2006/chart" xmlns:r="http://schemas.openxmlformats.org/officeDocument/2006/relationships" r:id="rId6"/>
          </a:graphicData>
        </a:graphic>
      </p:graphicFrame>
      <p:sp>
        <p:nvSpPr>
          <p:cNvPr id="3612710" name="Line 38"/>
          <p:cNvSpPr>
            <a:spLocks noChangeShapeType="1"/>
          </p:cNvSpPr>
          <p:nvPr/>
        </p:nvSpPr>
        <p:spPr bwMode="auto">
          <a:xfrm>
            <a:off x="6970713" y="3646488"/>
            <a:ext cx="2679700" cy="0"/>
          </a:xfrm>
          <a:prstGeom prst="line">
            <a:avLst/>
          </a:prstGeom>
          <a:noFill/>
          <a:ln w="1587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2301" name="Rectangle 39"/>
          <p:cNvSpPr>
            <a:spLocks noChangeArrowheads="1"/>
          </p:cNvSpPr>
          <p:nvPr/>
        </p:nvSpPr>
        <p:spPr bwMode="auto">
          <a:xfrm>
            <a:off x="2787650" y="1103313"/>
            <a:ext cx="1187450" cy="366712"/>
          </a:xfrm>
          <a:prstGeom prst="rect">
            <a:avLst/>
          </a:prstGeom>
          <a:noFill/>
          <a:ln w="9525" algn="ctr">
            <a:noFill/>
            <a:miter lim="800000"/>
            <a:headEnd/>
            <a:tailEnd/>
          </a:ln>
        </p:spPr>
        <p:txBody>
          <a:bodyPr>
            <a:spAutoFit/>
          </a:bodyPr>
          <a:lstStyle/>
          <a:p>
            <a:pPr fontAlgn="base">
              <a:spcBef>
                <a:spcPct val="0"/>
              </a:spcBef>
              <a:spcAft>
                <a:spcPct val="0"/>
              </a:spcAft>
            </a:pPr>
            <a:r>
              <a:rPr lang="en-GB" i="1">
                <a:solidFill>
                  <a:srgbClr val="004E69"/>
                </a:solidFill>
                <a:latin typeface="Arial" charset="0"/>
                <a:ea typeface="Arial Unicode MS" pitchFamily="34" charset="-128"/>
                <a:cs typeface="Arial Unicode MS" pitchFamily="34" charset="-128"/>
              </a:rPr>
              <a:t>Group 1:</a:t>
            </a:r>
          </a:p>
        </p:txBody>
      </p:sp>
      <p:sp>
        <p:nvSpPr>
          <p:cNvPr id="3612712" name="Rectangle 40"/>
          <p:cNvSpPr>
            <a:spLocks noChangeArrowheads="1"/>
          </p:cNvSpPr>
          <p:nvPr/>
        </p:nvSpPr>
        <p:spPr bwMode="auto">
          <a:xfrm>
            <a:off x="6796088" y="1104901"/>
            <a:ext cx="1187450" cy="366713"/>
          </a:xfrm>
          <a:prstGeom prst="rect">
            <a:avLst/>
          </a:prstGeom>
          <a:noFill/>
          <a:ln w="9525" algn="ctr">
            <a:noFill/>
            <a:miter lim="800000"/>
            <a:headEnd/>
            <a:tailEnd/>
          </a:ln>
        </p:spPr>
        <p:txBody>
          <a:bodyPr>
            <a:spAutoFit/>
          </a:bodyPr>
          <a:lstStyle/>
          <a:p>
            <a:pPr fontAlgn="base">
              <a:spcBef>
                <a:spcPct val="0"/>
              </a:spcBef>
              <a:spcAft>
                <a:spcPct val="0"/>
              </a:spcAft>
            </a:pPr>
            <a:r>
              <a:rPr lang="en-GB" i="1">
                <a:solidFill>
                  <a:srgbClr val="004E69"/>
                </a:solidFill>
                <a:latin typeface="Arial" charset="0"/>
                <a:ea typeface="Arial Unicode MS" pitchFamily="34" charset="-128"/>
                <a:cs typeface="Arial Unicode MS" pitchFamily="34" charset="-128"/>
              </a:rPr>
              <a:t>Group 2:</a:t>
            </a:r>
          </a:p>
        </p:txBody>
      </p:sp>
      <p:sp>
        <p:nvSpPr>
          <p:cNvPr id="3612713" name="Rectangle 41"/>
          <p:cNvSpPr>
            <a:spLocks noChangeArrowheads="1"/>
          </p:cNvSpPr>
          <p:nvPr/>
        </p:nvSpPr>
        <p:spPr bwMode="auto">
          <a:xfrm>
            <a:off x="6731001" y="5062538"/>
            <a:ext cx="1770063" cy="304800"/>
          </a:xfrm>
          <a:prstGeom prst="rect">
            <a:avLst/>
          </a:prstGeom>
          <a:noFill/>
          <a:ln w="9525" algn="ctr">
            <a:noFill/>
            <a:miter lim="800000"/>
            <a:headEnd/>
            <a:tailEnd/>
          </a:ln>
        </p:spPr>
        <p:txBody>
          <a:bodyPr>
            <a:spAutoFit/>
          </a:bodyPr>
          <a:lstStyle/>
          <a:p>
            <a:pPr marL="457200" indent="-457200" algn="ctr" fontAlgn="base">
              <a:spcBef>
                <a:spcPct val="0"/>
              </a:spcBef>
              <a:spcAft>
                <a:spcPct val="0"/>
              </a:spcAft>
            </a:pPr>
            <a:r>
              <a:rPr lang="en-GB" sz="1400">
                <a:solidFill>
                  <a:srgbClr val="FF3300"/>
                </a:solidFill>
                <a:latin typeface="Arial" charset="0"/>
                <a:ea typeface="Arial Unicode MS" pitchFamily="34" charset="-128"/>
                <a:cs typeface="Arial Unicode MS" pitchFamily="34" charset="-128"/>
              </a:rPr>
              <a:t>1 sd = 0.8 pints</a:t>
            </a:r>
            <a:endParaRPr lang="en-GB" sz="600">
              <a:solidFill>
                <a:srgbClr val="FF3300"/>
              </a:solidFill>
              <a:latin typeface="Arial" charset="0"/>
              <a:ea typeface="Arial Unicode MS" pitchFamily="34" charset="-128"/>
              <a:cs typeface="Arial Unicode MS" pitchFamily="34" charset="-128"/>
            </a:endParaRPr>
          </a:p>
        </p:txBody>
      </p:sp>
      <p:sp>
        <p:nvSpPr>
          <p:cNvPr id="3612714" name="Text Box 42"/>
          <p:cNvSpPr txBox="1">
            <a:spLocks noChangeArrowheads="1"/>
          </p:cNvSpPr>
          <p:nvPr/>
        </p:nvSpPr>
        <p:spPr bwMode="auto">
          <a:xfrm>
            <a:off x="9672639" y="3403600"/>
            <a:ext cx="727075" cy="476250"/>
          </a:xfrm>
          <a:prstGeom prst="rect">
            <a:avLst/>
          </a:prstGeom>
          <a:solidFill>
            <a:schemeClr val="bg1"/>
          </a:solidFill>
          <a:ln w="19050" algn="ctr">
            <a:solidFill>
              <a:srgbClr val="000000"/>
            </a:solidFill>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Mean:</a:t>
            </a:r>
          </a:p>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7.3 pints</a:t>
            </a:r>
          </a:p>
        </p:txBody>
      </p:sp>
      <p:sp>
        <p:nvSpPr>
          <p:cNvPr id="3612715" name="Line 43"/>
          <p:cNvSpPr>
            <a:spLocks noChangeShapeType="1"/>
          </p:cNvSpPr>
          <p:nvPr/>
        </p:nvSpPr>
        <p:spPr bwMode="auto">
          <a:xfrm>
            <a:off x="6916738" y="3408363"/>
            <a:ext cx="2679700" cy="0"/>
          </a:xfrm>
          <a:prstGeom prst="line">
            <a:avLst/>
          </a:prstGeom>
          <a:noFill/>
          <a:ln w="15875">
            <a:solidFill>
              <a:srgbClr val="FF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612716" name="Line 44"/>
          <p:cNvSpPr>
            <a:spLocks noChangeShapeType="1"/>
          </p:cNvSpPr>
          <p:nvPr/>
        </p:nvSpPr>
        <p:spPr bwMode="auto">
          <a:xfrm>
            <a:off x="6910388" y="3857625"/>
            <a:ext cx="2679700" cy="0"/>
          </a:xfrm>
          <a:prstGeom prst="line">
            <a:avLst/>
          </a:prstGeom>
          <a:noFill/>
          <a:ln w="15875">
            <a:solidFill>
              <a:srgbClr val="FF0000"/>
            </a:solidFill>
            <a:prstDash val="dash"/>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612717" name="Text Box 45"/>
          <p:cNvSpPr txBox="1">
            <a:spLocks noChangeArrowheads="1"/>
          </p:cNvSpPr>
          <p:nvPr/>
        </p:nvSpPr>
        <p:spPr bwMode="auto">
          <a:xfrm>
            <a:off x="9483726" y="2644775"/>
            <a:ext cx="727075" cy="450850"/>
          </a:xfrm>
          <a:prstGeom prst="rect">
            <a:avLst/>
          </a:prstGeom>
          <a:solidFill>
            <a:schemeClr val="bg1"/>
          </a:solidFill>
          <a:ln w="12700" algn="ctr">
            <a:solidFill>
              <a:schemeClr val="tx2"/>
            </a:solidFill>
            <a:prstDash val="dash"/>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+1 sd:</a:t>
            </a:r>
          </a:p>
          <a:p>
            <a:pPr algn="ctr" fontAlgn="base">
              <a:lnSpc>
                <a:spcPct val="120000"/>
              </a:lnSpc>
              <a:spcBef>
                <a:spcPct val="0"/>
              </a:spcBef>
              <a:spcAft>
                <a:spcPct val="0"/>
              </a:spcAft>
            </a:pPr>
            <a:r>
              <a:rPr lang="en-GB" sz="900">
                <a:solidFill>
                  <a:srgbClr val="004E69"/>
                </a:solidFill>
                <a:latin typeface="Arial" charset="0"/>
                <a:ea typeface="Arial Unicode MS" pitchFamily="34" charset="-128"/>
                <a:cs typeface="Arial Unicode MS" pitchFamily="34" charset="-128"/>
              </a:rPr>
              <a:t>8.1 pints</a:t>
            </a:r>
          </a:p>
        </p:txBody>
      </p:sp>
      <p:sp>
        <p:nvSpPr>
          <p:cNvPr id="3612718" name="Text Box 46"/>
          <p:cNvSpPr txBox="1">
            <a:spLocks noChangeArrowheads="1"/>
          </p:cNvSpPr>
          <p:nvPr/>
        </p:nvSpPr>
        <p:spPr bwMode="auto">
          <a:xfrm>
            <a:off x="9466264" y="4171950"/>
            <a:ext cx="727075" cy="450850"/>
          </a:xfrm>
          <a:prstGeom prst="rect">
            <a:avLst/>
          </a:prstGeom>
          <a:solidFill>
            <a:schemeClr val="bg1"/>
          </a:solidFill>
          <a:ln w="12700" algn="ctr">
            <a:solidFill>
              <a:schemeClr val="tx2"/>
            </a:solidFill>
            <a:prstDash val="dash"/>
            <a:miter lim="800000"/>
            <a:headEnd/>
            <a:tailEnd/>
          </a:ln>
        </p:spPr>
        <p:txBody>
          <a:bodyPr>
            <a:spAutoFit/>
          </a:bodyPr>
          <a:lstStyle/>
          <a:p>
            <a:pPr algn="ctr" fontAlgn="base">
              <a:lnSpc>
                <a:spcPct val="120000"/>
              </a:lnSpc>
              <a:spcBef>
                <a:spcPct val="0"/>
              </a:spcBef>
              <a:spcAft>
                <a:spcPct val="0"/>
              </a:spcAft>
            </a:pPr>
            <a:r>
              <a:rPr lang="en-GB" sz="1000">
                <a:solidFill>
                  <a:srgbClr val="004E69"/>
                </a:solidFill>
                <a:latin typeface="Arial" charset="0"/>
                <a:ea typeface="Arial Unicode MS" pitchFamily="34" charset="-128"/>
                <a:cs typeface="Arial Unicode MS" pitchFamily="34" charset="-128"/>
              </a:rPr>
              <a:t>-1 sd:</a:t>
            </a:r>
          </a:p>
          <a:p>
            <a:pPr algn="ctr" fontAlgn="base">
              <a:lnSpc>
                <a:spcPct val="120000"/>
              </a:lnSpc>
              <a:spcBef>
                <a:spcPct val="0"/>
              </a:spcBef>
              <a:spcAft>
                <a:spcPct val="0"/>
              </a:spcAft>
            </a:pPr>
            <a:r>
              <a:rPr lang="en-GB" sz="900">
                <a:solidFill>
                  <a:srgbClr val="004E69"/>
                </a:solidFill>
                <a:latin typeface="Arial" charset="0"/>
                <a:ea typeface="Arial Unicode MS" pitchFamily="34" charset="-128"/>
                <a:cs typeface="Arial Unicode MS" pitchFamily="34" charset="-128"/>
              </a:rPr>
              <a:t>6.5 pints</a:t>
            </a:r>
          </a:p>
        </p:txBody>
      </p:sp>
      <p:sp>
        <p:nvSpPr>
          <p:cNvPr id="3612719" name="Line 47"/>
          <p:cNvSpPr>
            <a:spLocks noChangeShapeType="1"/>
          </p:cNvSpPr>
          <p:nvPr/>
        </p:nvSpPr>
        <p:spPr bwMode="auto">
          <a:xfrm flipV="1">
            <a:off x="9563100" y="3883025"/>
            <a:ext cx="0" cy="285750"/>
          </a:xfrm>
          <a:prstGeom prst="line">
            <a:avLst/>
          </a:prstGeom>
          <a:noFill/>
          <a:ln w="9525">
            <a:solidFill>
              <a:schemeClr val="tx2"/>
            </a:solidFill>
            <a:round/>
            <a:headEnd/>
            <a:tailEnd type="triangle" w="med" len="me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612720" name="Line 48"/>
          <p:cNvSpPr>
            <a:spLocks noChangeShapeType="1"/>
          </p:cNvSpPr>
          <p:nvPr/>
        </p:nvSpPr>
        <p:spPr bwMode="auto">
          <a:xfrm>
            <a:off x="9540876" y="3101976"/>
            <a:ext cx="4763" cy="296863"/>
          </a:xfrm>
          <a:prstGeom prst="line">
            <a:avLst/>
          </a:prstGeom>
          <a:noFill/>
          <a:ln w="9525">
            <a:solidFill>
              <a:schemeClr val="tx2"/>
            </a:solidFill>
            <a:round/>
            <a:headEnd/>
            <a:tailEnd type="triangle" w="med" len="me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15057005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127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127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127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127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127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127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127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127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27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12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3612710" grpId="0" animBg="1"/>
      <p:bldP spid="3612712" grpId="0"/>
      <p:bldP spid="3612713" grpId="0"/>
      <p:bldP spid="3612714" grpId="0" animBg="1"/>
      <p:bldP spid="3612715" grpId="0" animBg="1"/>
      <p:bldP spid="3612716" grpId="0" animBg="1"/>
      <p:bldP spid="3612717" grpId="0" animBg="1"/>
      <p:bldP spid="3612718" grpId="0" animBg="1"/>
      <p:bldP spid="3612719" grpId="0" animBg="1"/>
      <p:bldP spid="36127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35" name="Rectangle 11"/>
          <p:cNvSpPr>
            <a:spLocks noChangeArrowheads="1"/>
          </p:cNvSpPr>
          <p:nvPr/>
        </p:nvSpPr>
        <p:spPr bwMode="auto">
          <a:xfrm>
            <a:off x="2039938" y="4254501"/>
            <a:ext cx="8445500" cy="1622425"/>
          </a:xfrm>
          <a:prstGeom prst="rect">
            <a:avLst/>
          </a:prstGeom>
          <a:noFill/>
          <a:ln w="9525" algn="ctr">
            <a:noFill/>
            <a:miter lim="800000"/>
            <a:headEnd/>
            <a:tailEnd/>
          </a:ln>
        </p:spPr>
        <p:txBody>
          <a:bodyPr>
            <a:spAutoFit/>
          </a:bodyPr>
          <a:lstStyle/>
          <a:p>
            <a:pPr fontAlgn="base">
              <a:spcBef>
                <a:spcPct val="0"/>
              </a:spcBef>
              <a:spcAft>
                <a:spcPct val="0"/>
              </a:spcAft>
            </a:pPr>
            <a:r>
              <a:rPr lang="en-GB">
                <a:solidFill>
                  <a:srgbClr val="004E69"/>
                </a:solidFill>
                <a:latin typeface="Arial" charset="0"/>
                <a:ea typeface="Arial Unicode MS" pitchFamily="34" charset="-128"/>
                <a:cs typeface="Arial Unicode MS" pitchFamily="34" charset="-128"/>
              </a:rPr>
              <a:t>For those of you interested:</a:t>
            </a:r>
          </a:p>
          <a:p>
            <a:pPr fontAlgn="base">
              <a:spcBef>
                <a:spcPct val="0"/>
              </a:spcBef>
              <a:spcAft>
                <a:spcPct val="0"/>
              </a:spcAft>
            </a:pPr>
            <a:endParaRPr lang="en-GB" sz="100">
              <a:solidFill>
                <a:srgbClr val="004E69"/>
              </a:solidFill>
              <a:latin typeface="Arial" charset="0"/>
              <a:ea typeface="Arial Unicode MS" pitchFamily="34" charset="-128"/>
              <a:cs typeface="Arial Unicode MS" pitchFamily="34" charset="-128"/>
            </a:endParaRPr>
          </a:p>
          <a:p>
            <a:pPr fontAlgn="base">
              <a:lnSpc>
                <a:spcPct val="110000"/>
              </a:lnSpc>
              <a:spcBef>
                <a:spcPct val="0"/>
              </a:spcBef>
              <a:spcAft>
                <a:spcPct val="0"/>
              </a:spcAft>
            </a:pPr>
            <a:r>
              <a:rPr lang="en-GB">
                <a:solidFill>
                  <a:srgbClr val="004E69"/>
                </a:solidFill>
                <a:latin typeface="Arial" charset="0"/>
                <a:ea typeface="Arial Unicode MS" pitchFamily="34" charset="-128"/>
                <a:cs typeface="Arial Unicode MS" pitchFamily="34" charset="-128"/>
              </a:rPr>
              <a:t>x</a:t>
            </a:r>
            <a:r>
              <a:rPr lang="en-GB" sz="2000" i="1" baseline="-25000">
                <a:solidFill>
                  <a:srgbClr val="004E69"/>
                </a:solidFill>
                <a:latin typeface="Arial" charset="0"/>
                <a:ea typeface="Arial Unicode MS" pitchFamily="34" charset="-128"/>
                <a:cs typeface="Arial Unicode MS" pitchFamily="34" charset="-128"/>
              </a:rPr>
              <a:t>i</a:t>
            </a:r>
            <a:r>
              <a:rPr lang="en-GB" sz="2000">
                <a:solidFill>
                  <a:srgbClr val="004E69"/>
                </a:solidFill>
                <a:latin typeface="Arial" charset="0"/>
                <a:ea typeface="Arial Unicode MS" pitchFamily="34" charset="-128"/>
                <a:cs typeface="Arial Unicode MS" pitchFamily="34" charset="-128"/>
              </a:rPr>
              <a:t>  </a:t>
            </a:r>
            <a:r>
              <a:rPr lang="en-GB">
                <a:solidFill>
                  <a:srgbClr val="004E69"/>
                </a:solidFill>
                <a:latin typeface="Arial" charset="0"/>
                <a:ea typeface="Arial Unicode MS" pitchFamily="34" charset="-128"/>
                <a:cs typeface="Arial Unicode MS" pitchFamily="34" charset="-128"/>
              </a:rPr>
              <a:t>is the score obtained for the </a:t>
            </a:r>
            <a:r>
              <a:rPr lang="en-GB" b="1" i="1">
                <a:solidFill>
                  <a:srgbClr val="004E69"/>
                </a:solidFill>
                <a:latin typeface="Arial" charset="0"/>
                <a:ea typeface="Arial Unicode MS" pitchFamily="34" charset="-128"/>
                <a:cs typeface="Arial Unicode MS" pitchFamily="34" charset="-128"/>
              </a:rPr>
              <a:t>i</a:t>
            </a:r>
            <a:r>
              <a:rPr lang="en-GB" sz="1600">
                <a:solidFill>
                  <a:srgbClr val="004E69"/>
                </a:solidFill>
                <a:latin typeface="Arial" charset="0"/>
                <a:ea typeface="Arial Unicode MS" pitchFamily="34" charset="-128"/>
                <a:cs typeface="Arial Unicode MS" pitchFamily="34" charset="-128"/>
              </a:rPr>
              <a:t>th</a:t>
            </a:r>
            <a:r>
              <a:rPr lang="en-GB">
                <a:solidFill>
                  <a:srgbClr val="004E69"/>
                </a:solidFill>
                <a:latin typeface="Arial" charset="0"/>
                <a:ea typeface="Arial Unicode MS" pitchFamily="34" charset="-128"/>
                <a:cs typeface="Arial Unicode MS" pitchFamily="34" charset="-128"/>
              </a:rPr>
              <a:t> respondent</a:t>
            </a:r>
          </a:p>
          <a:p>
            <a:pPr fontAlgn="base">
              <a:lnSpc>
                <a:spcPct val="110000"/>
              </a:lnSpc>
              <a:spcBef>
                <a:spcPct val="0"/>
              </a:spcBef>
              <a:spcAft>
                <a:spcPct val="0"/>
              </a:spcAft>
            </a:pPr>
            <a:r>
              <a:rPr lang="en-GB">
                <a:solidFill>
                  <a:srgbClr val="004E69"/>
                </a:solidFill>
                <a:latin typeface="Arial" charset="0"/>
                <a:ea typeface="Arial Unicode MS" pitchFamily="34" charset="-128"/>
                <a:cs typeface="Arial Unicode MS" pitchFamily="34" charset="-128"/>
              </a:rPr>
              <a:t>x   is the mean for your total sample</a:t>
            </a:r>
          </a:p>
          <a:p>
            <a:pPr fontAlgn="base">
              <a:lnSpc>
                <a:spcPct val="110000"/>
              </a:lnSpc>
              <a:spcBef>
                <a:spcPct val="0"/>
              </a:spcBef>
              <a:spcAft>
                <a:spcPct val="0"/>
              </a:spcAft>
            </a:pPr>
            <a:r>
              <a:rPr lang="en-GB">
                <a:solidFill>
                  <a:srgbClr val="004E69"/>
                </a:solidFill>
                <a:latin typeface="Arial" charset="0"/>
                <a:ea typeface="Arial Unicode MS" pitchFamily="34" charset="-128"/>
                <a:cs typeface="Arial Unicode MS" pitchFamily="34" charset="-128"/>
              </a:rPr>
              <a:t>n   is the total number of respondents in your sample</a:t>
            </a:r>
          </a:p>
          <a:p>
            <a:pPr fontAlgn="base">
              <a:lnSpc>
                <a:spcPct val="110000"/>
              </a:lnSpc>
              <a:spcBef>
                <a:spcPct val="0"/>
              </a:spcBef>
              <a:spcAft>
                <a:spcPct val="0"/>
              </a:spcAft>
            </a:pPr>
            <a:r>
              <a:rPr lang="el-GR">
                <a:solidFill>
                  <a:srgbClr val="004E69"/>
                </a:solidFill>
                <a:latin typeface="Arial" charset="0"/>
                <a:ea typeface="Arial Unicode MS" pitchFamily="34" charset="-128"/>
                <a:cs typeface="Arial Unicode MS" pitchFamily="34" charset="-128"/>
              </a:rPr>
              <a:t>Σ</a:t>
            </a:r>
            <a:r>
              <a:rPr lang="en-GB">
                <a:solidFill>
                  <a:srgbClr val="004E69"/>
                </a:solidFill>
                <a:latin typeface="Arial" charset="0"/>
                <a:ea typeface="Arial Unicode MS" pitchFamily="34" charset="-128"/>
                <a:cs typeface="Arial Unicode MS" pitchFamily="34" charset="-128"/>
              </a:rPr>
              <a:t>  means “add up all possible values” of x,  i.e. (x</a:t>
            </a:r>
            <a:r>
              <a:rPr lang="en-GB" i="1" baseline="-25000">
                <a:solidFill>
                  <a:srgbClr val="004E69"/>
                </a:solidFill>
                <a:latin typeface="Arial" charset="0"/>
                <a:ea typeface="Arial Unicode MS" pitchFamily="34" charset="-128"/>
                <a:cs typeface="Arial Unicode MS" pitchFamily="34" charset="-128"/>
              </a:rPr>
              <a:t>1</a:t>
            </a:r>
            <a:r>
              <a:rPr lang="en-GB">
                <a:solidFill>
                  <a:srgbClr val="004E69"/>
                </a:solidFill>
                <a:latin typeface="Arial" charset="0"/>
                <a:ea typeface="Arial Unicode MS" pitchFamily="34" charset="-128"/>
                <a:cs typeface="Arial Unicode MS" pitchFamily="34" charset="-128"/>
              </a:rPr>
              <a:t> – x)</a:t>
            </a:r>
            <a:r>
              <a:rPr lang="en-GB" baseline="30000">
                <a:solidFill>
                  <a:srgbClr val="004E69"/>
                </a:solidFill>
                <a:latin typeface="Arial" charset="0"/>
                <a:ea typeface="Arial Unicode MS" pitchFamily="34" charset="-128"/>
                <a:cs typeface="Arial Unicode MS" pitchFamily="34" charset="-128"/>
              </a:rPr>
              <a:t>2</a:t>
            </a:r>
            <a:r>
              <a:rPr lang="en-GB">
                <a:solidFill>
                  <a:srgbClr val="004E69"/>
                </a:solidFill>
                <a:latin typeface="Arial" charset="0"/>
                <a:ea typeface="Arial Unicode MS" pitchFamily="34" charset="-128"/>
                <a:cs typeface="Arial Unicode MS" pitchFamily="34" charset="-128"/>
              </a:rPr>
              <a:t> + (x</a:t>
            </a:r>
            <a:r>
              <a:rPr lang="en-GB" i="1" baseline="-25000">
                <a:solidFill>
                  <a:srgbClr val="004E69"/>
                </a:solidFill>
                <a:latin typeface="Arial" charset="0"/>
                <a:ea typeface="Arial Unicode MS" pitchFamily="34" charset="-128"/>
                <a:cs typeface="Arial Unicode MS" pitchFamily="34" charset="-128"/>
              </a:rPr>
              <a:t>2</a:t>
            </a:r>
            <a:r>
              <a:rPr lang="en-GB">
                <a:solidFill>
                  <a:srgbClr val="004E69"/>
                </a:solidFill>
                <a:latin typeface="Arial" charset="0"/>
                <a:ea typeface="Arial Unicode MS" pitchFamily="34" charset="-128"/>
                <a:cs typeface="Arial Unicode MS" pitchFamily="34" charset="-128"/>
              </a:rPr>
              <a:t> – x)</a:t>
            </a:r>
            <a:r>
              <a:rPr lang="en-GB" baseline="30000">
                <a:solidFill>
                  <a:srgbClr val="004E69"/>
                </a:solidFill>
                <a:latin typeface="Arial" charset="0"/>
                <a:ea typeface="Arial Unicode MS" pitchFamily="34" charset="-128"/>
                <a:cs typeface="Arial Unicode MS" pitchFamily="34" charset="-128"/>
              </a:rPr>
              <a:t>2</a:t>
            </a:r>
            <a:r>
              <a:rPr lang="en-GB">
                <a:solidFill>
                  <a:srgbClr val="004E69"/>
                </a:solidFill>
                <a:latin typeface="Arial" charset="0"/>
                <a:ea typeface="Arial Unicode MS" pitchFamily="34" charset="-128"/>
                <a:cs typeface="Arial Unicode MS" pitchFamily="34" charset="-128"/>
              </a:rPr>
              <a:t>…etc</a:t>
            </a:r>
          </a:p>
        </p:txBody>
      </p:sp>
      <p:sp>
        <p:nvSpPr>
          <p:cNvPr id="3892238" name="Line 14"/>
          <p:cNvSpPr>
            <a:spLocks noChangeShapeType="1"/>
          </p:cNvSpPr>
          <p:nvPr/>
        </p:nvSpPr>
        <p:spPr bwMode="auto">
          <a:xfrm flipH="1">
            <a:off x="7434264" y="5600700"/>
            <a:ext cx="109537"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892239" name="Line 15"/>
          <p:cNvSpPr>
            <a:spLocks noChangeShapeType="1"/>
          </p:cNvSpPr>
          <p:nvPr/>
        </p:nvSpPr>
        <p:spPr bwMode="auto">
          <a:xfrm flipH="1">
            <a:off x="8505825" y="5603875"/>
            <a:ext cx="109538"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892240" name="Rectangle 16"/>
          <p:cNvSpPr>
            <a:spLocks noChangeArrowheads="1"/>
          </p:cNvSpPr>
          <p:nvPr/>
        </p:nvSpPr>
        <p:spPr bwMode="auto">
          <a:xfrm>
            <a:off x="1971675" y="3357563"/>
            <a:ext cx="8216900" cy="4572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2400" b="1">
                <a:solidFill>
                  <a:srgbClr val="FF3300"/>
                </a:solidFill>
                <a:latin typeface="Arial" charset="0"/>
                <a:ea typeface="Arial Unicode MS" pitchFamily="34" charset="-128"/>
                <a:cs typeface="Arial Unicode MS" pitchFamily="34" charset="-128"/>
              </a:rPr>
              <a:t>There is absolutely no need to remember this formula! </a:t>
            </a:r>
          </a:p>
        </p:txBody>
      </p:sp>
      <p:sp>
        <p:nvSpPr>
          <p:cNvPr id="74758" name="Rectangle 2"/>
          <p:cNvSpPr>
            <a:spLocks noChangeArrowheads="1"/>
          </p:cNvSpPr>
          <p:nvPr/>
        </p:nvSpPr>
        <p:spPr bwMode="gray">
          <a:xfrm>
            <a:off x="2081213" y="409575"/>
            <a:ext cx="8126412" cy="636588"/>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US" sz="2800">
                <a:solidFill>
                  <a:srgbClr val="FF3300"/>
                </a:solidFill>
                <a:latin typeface="Arial" charset="0"/>
                <a:ea typeface="Arial Unicode MS" pitchFamily="34" charset="-128"/>
                <a:cs typeface="Arial Unicode MS" pitchFamily="34" charset="-128"/>
              </a:rPr>
              <a:t>The Equation for Standard Deviation</a:t>
            </a:r>
            <a:endParaRPr lang="en-US" sz="2000" i="1">
              <a:solidFill>
                <a:srgbClr val="FF3300"/>
              </a:solidFill>
              <a:latin typeface="Arial" charset="0"/>
              <a:ea typeface="Arial Unicode MS" pitchFamily="34" charset="-128"/>
              <a:cs typeface="Arial Unicode MS" pitchFamily="34" charset="-128"/>
            </a:endParaRPr>
          </a:p>
        </p:txBody>
      </p:sp>
      <p:sp>
        <p:nvSpPr>
          <p:cNvPr id="74759" name="Rectangle 3"/>
          <p:cNvSpPr>
            <a:spLocks noChangeArrowheads="1"/>
          </p:cNvSpPr>
          <p:nvPr/>
        </p:nvSpPr>
        <p:spPr bwMode="auto">
          <a:xfrm>
            <a:off x="2012950" y="1173164"/>
            <a:ext cx="7874000" cy="7016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Calculating standard deviation (often abbreviated to “s” or “sd”) can be done manually using the following equation: </a:t>
            </a:r>
          </a:p>
        </p:txBody>
      </p:sp>
      <p:sp>
        <p:nvSpPr>
          <p:cNvPr id="74760" name="Text Box 4"/>
          <p:cNvSpPr txBox="1">
            <a:spLocks noChangeArrowheads="1"/>
          </p:cNvSpPr>
          <p:nvPr/>
        </p:nvSpPr>
        <p:spPr bwMode="auto">
          <a:xfrm>
            <a:off x="4546600" y="2522538"/>
            <a:ext cx="850900" cy="4572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s  =  </a:t>
            </a:r>
          </a:p>
        </p:txBody>
      </p:sp>
      <p:sp>
        <p:nvSpPr>
          <p:cNvPr id="74761" name="Text Box 5"/>
          <p:cNvSpPr txBox="1">
            <a:spLocks noChangeArrowheads="1"/>
          </p:cNvSpPr>
          <p:nvPr/>
        </p:nvSpPr>
        <p:spPr bwMode="auto">
          <a:xfrm>
            <a:off x="5138738" y="2114551"/>
            <a:ext cx="1358900" cy="1311275"/>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8000">
                <a:solidFill>
                  <a:srgbClr val="004E69"/>
                </a:solidFill>
                <a:latin typeface="Arial" charset="0"/>
                <a:ea typeface="Arial Unicode MS" pitchFamily="34" charset="-128"/>
                <a:cs typeface="Arial Unicode MS" pitchFamily="34" charset="-128"/>
              </a:rPr>
              <a:t>√  </a:t>
            </a:r>
          </a:p>
        </p:txBody>
      </p:sp>
      <p:sp>
        <p:nvSpPr>
          <p:cNvPr id="74762" name="Text Box 6"/>
          <p:cNvSpPr txBox="1">
            <a:spLocks noChangeArrowheads="1"/>
          </p:cNvSpPr>
          <p:nvPr/>
        </p:nvSpPr>
        <p:spPr bwMode="auto">
          <a:xfrm>
            <a:off x="5828715" y="2332039"/>
            <a:ext cx="1401346" cy="461665"/>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l-GR" sz="2400">
                <a:solidFill>
                  <a:srgbClr val="004E69"/>
                </a:solidFill>
                <a:latin typeface="Arial" charset="0"/>
                <a:ea typeface="Arial Unicode MS" pitchFamily="34" charset="-128"/>
                <a:cs typeface="Arial Unicode MS" pitchFamily="34" charset="-128"/>
              </a:rPr>
              <a:t>Σ</a:t>
            </a:r>
            <a:r>
              <a:rPr lang="en-GB" sz="2400">
                <a:solidFill>
                  <a:srgbClr val="004E69"/>
                </a:solidFill>
                <a:latin typeface="Arial" charset="0"/>
                <a:ea typeface="Arial Unicode MS" pitchFamily="34" charset="-128"/>
                <a:cs typeface="Arial Unicode MS" pitchFamily="34" charset="-128"/>
              </a:rPr>
              <a:t>(x</a:t>
            </a:r>
            <a:r>
              <a:rPr lang="en-GB" sz="2400" b="1" i="1" baseline="-25000">
                <a:solidFill>
                  <a:srgbClr val="004E69"/>
                </a:solidFill>
                <a:latin typeface="Arial" charset="0"/>
                <a:ea typeface="Arial Unicode MS" pitchFamily="34" charset="-128"/>
                <a:cs typeface="Arial Unicode MS" pitchFamily="34" charset="-128"/>
              </a:rPr>
              <a:t>i</a:t>
            </a:r>
            <a:r>
              <a:rPr lang="en-GB" sz="2400">
                <a:solidFill>
                  <a:srgbClr val="004E69"/>
                </a:solidFill>
                <a:latin typeface="Arial" charset="0"/>
                <a:ea typeface="Arial Unicode MS" pitchFamily="34" charset="-128"/>
                <a:cs typeface="Arial Unicode MS" pitchFamily="34" charset="-128"/>
              </a:rPr>
              <a:t> – x)</a:t>
            </a:r>
            <a:r>
              <a:rPr lang="en-GB" sz="2400" i="1" baseline="30000">
                <a:solidFill>
                  <a:srgbClr val="004E69"/>
                </a:solidFill>
                <a:latin typeface="Arial" charset="0"/>
                <a:ea typeface="Arial Unicode MS" pitchFamily="34" charset="-128"/>
                <a:cs typeface="Arial Unicode MS" pitchFamily="34" charset="-128"/>
              </a:rPr>
              <a:t>2</a:t>
            </a:r>
          </a:p>
        </p:txBody>
      </p:sp>
      <p:sp>
        <p:nvSpPr>
          <p:cNvPr id="74763" name="Line 7"/>
          <p:cNvSpPr>
            <a:spLocks noChangeShapeType="1"/>
          </p:cNvSpPr>
          <p:nvPr/>
        </p:nvSpPr>
        <p:spPr bwMode="auto">
          <a:xfrm flipH="1">
            <a:off x="6772275" y="2452688"/>
            <a:ext cx="109538"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4764" name="Line 8"/>
          <p:cNvSpPr>
            <a:spLocks noChangeShapeType="1"/>
          </p:cNvSpPr>
          <p:nvPr/>
        </p:nvSpPr>
        <p:spPr bwMode="auto">
          <a:xfrm>
            <a:off x="5900738" y="2794000"/>
            <a:ext cx="1249362" cy="0"/>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4765" name="Line 9"/>
          <p:cNvSpPr>
            <a:spLocks noChangeShapeType="1"/>
          </p:cNvSpPr>
          <p:nvPr/>
        </p:nvSpPr>
        <p:spPr bwMode="auto">
          <a:xfrm>
            <a:off x="5767388" y="2247900"/>
            <a:ext cx="1485900" cy="0"/>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74766" name="Text Box 10"/>
          <p:cNvSpPr txBox="1">
            <a:spLocks noChangeArrowheads="1"/>
          </p:cNvSpPr>
          <p:nvPr/>
        </p:nvSpPr>
        <p:spPr bwMode="auto">
          <a:xfrm>
            <a:off x="6084888" y="2755900"/>
            <a:ext cx="946150" cy="4572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n – 1 </a:t>
            </a:r>
            <a:endParaRPr lang="en-GB" sz="2400" i="1" baseline="30000">
              <a:solidFill>
                <a:srgbClr val="004E69"/>
              </a:solidFill>
              <a:latin typeface="Arial" charset="0"/>
              <a:ea typeface="Arial Unicode MS" pitchFamily="34" charset="-128"/>
              <a:cs typeface="Arial Unicode MS" pitchFamily="34" charset="-128"/>
            </a:endParaRPr>
          </a:p>
        </p:txBody>
      </p:sp>
      <p:sp>
        <p:nvSpPr>
          <p:cNvPr id="3892236" name="Line 12"/>
          <p:cNvSpPr>
            <a:spLocks noChangeShapeType="1"/>
          </p:cNvSpPr>
          <p:nvPr/>
        </p:nvSpPr>
        <p:spPr bwMode="auto">
          <a:xfrm flipH="1">
            <a:off x="2122489" y="5006975"/>
            <a:ext cx="109537"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892237" name="Rectangle 13"/>
          <p:cNvSpPr>
            <a:spLocks noChangeArrowheads="1"/>
          </p:cNvSpPr>
          <p:nvPr/>
        </p:nvSpPr>
        <p:spPr bwMode="auto">
          <a:xfrm>
            <a:off x="2019301" y="6005513"/>
            <a:ext cx="8335963" cy="400050"/>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Another way of writing all the steps we just took to calculate the sd. . . .</a:t>
            </a:r>
          </a:p>
        </p:txBody>
      </p:sp>
    </p:spTree>
    <p:extLst>
      <p:ext uri="{BB962C8B-B14F-4D97-AF65-F5344CB8AC3E}">
        <p14:creationId xmlns:p14="http://schemas.microsoft.com/office/powerpoint/2010/main" val="111456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2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22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22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22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22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92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235" grpId="0"/>
      <p:bldP spid="3892238" grpId="0" animBg="1"/>
      <p:bldP spid="3892239" grpId="0" animBg="1"/>
      <p:bldP spid="3892240" grpId="0"/>
      <p:bldP spid="3892236" grpId="0" animBg="1"/>
      <p:bldP spid="389223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gray">
          <a:xfrm>
            <a:off x="1938339" y="433388"/>
            <a:ext cx="7056437"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Key things to remember from this section</a:t>
            </a:r>
            <a:br>
              <a:rPr lang="en-GB" sz="2800">
                <a:solidFill>
                  <a:srgbClr val="FF3300"/>
                </a:solidFill>
                <a:latin typeface="Arial" charset="0"/>
                <a:ea typeface="Arial Unicode MS" pitchFamily="34" charset="-128"/>
                <a:cs typeface="Arial Unicode MS" pitchFamily="34" charset="-128"/>
              </a:rPr>
            </a:br>
            <a:r>
              <a:rPr lang="en-GB" sz="2000" i="1">
                <a:solidFill>
                  <a:srgbClr val="FF3300"/>
                </a:solidFill>
                <a:latin typeface="Arial" charset="0"/>
                <a:ea typeface="Arial Unicode MS" pitchFamily="34" charset="-128"/>
                <a:cs typeface="Arial Unicode MS" pitchFamily="34" charset="-128"/>
              </a:rPr>
              <a:t>(even if you forget everything else)</a:t>
            </a:r>
          </a:p>
        </p:txBody>
      </p:sp>
      <p:sp>
        <p:nvSpPr>
          <p:cNvPr id="76803" name="Rectangle 2"/>
          <p:cNvSpPr>
            <a:spLocks noChangeArrowheads="1"/>
          </p:cNvSpPr>
          <p:nvPr/>
        </p:nvSpPr>
        <p:spPr bwMode="auto">
          <a:xfrm>
            <a:off x="1970088" y="1849438"/>
            <a:ext cx="8159750" cy="736600"/>
          </a:xfrm>
          <a:prstGeom prst="rect">
            <a:avLst/>
          </a:prstGeom>
          <a:noFill/>
          <a:ln w="9525">
            <a:noFill/>
            <a:miter lim="800000"/>
            <a:headEnd/>
            <a:tailEnd/>
          </a:ln>
        </p:spPr>
        <p:txBody>
          <a:bodyPr lIns="0" tIns="0" rIns="0" bIns="0"/>
          <a:lstStyle/>
          <a:p>
            <a:pPr marL="287338" indent="-287338"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That a dispersion of scores can be an important aspect of your data that isn’t summarised by the mean alone</a:t>
            </a:r>
          </a:p>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Understand that we are referring to the spread of scores in a sample when we talk about standard deviation</a:t>
            </a:r>
          </a:p>
          <a:p>
            <a:pPr marL="287338" indent="-287338"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287338" indent="-287338"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The bigger the standard deviation, the greater the spread of scores!</a:t>
            </a:r>
          </a:p>
          <a:p>
            <a:pPr marL="287338" indent="-287338" defTabSz="973138" fontAlgn="base">
              <a:spcBef>
                <a:spcPct val="0"/>
              </a:spcBef>
              <a:spcAft>
                <a:spcPct val="0"/>
              </a:spcAft>
              <a:buClr>
                <a:srgbClr val="FF8923"/>
              </a:buClr>
            </a:pPr>
            <a:endParaRPr lang="en-GB" sz="2000">
              <a:solidFill>
                <a:srgbClr val="004E69"/>
              </a:solidFill>
              <a:latin typeface="Arial" charset="0"/>
              <a:ea typeface="Arial Unicode MS" pitchFamily="34" charset="-128"/>
              <a:cs typeface="Arial Unicode MS" pitchFamily="34" charset="-128"/>
            </a:endParaRPr>
          </a:p>
        </p:txBody>
      </p:sp>
      <p:pic>
        <p:nvPicPr>
          <p:cNvPr id="76804" name="Picture 4" descr="MCj03326800000[1]"/>
          <p:cNvPicPr>
            <a:picLocks noChangeAspect="1" noChangeArrowheads="1"/>
          </p:cNvPicPr>
          <p:nvPr/>
        </p:nvPicPr>
        <p:blipFill>
          <a:blip r:embed="rId3" cstate="print"/>
          <a:srcRect/>
          <a:stretch>
            <a:fillRect/>
          </a:stretch>
        </p:blipFill>
        <p:spPr bwMode="auto">
          <a:xfrm>
            <a:off x="8591550" y="4794251"/>
            <a:ext cx="1824038" cy="1655763"/>
          </a:xfrm>
          <a:prstGeom prst="rect">
            <a:avLst/>
          </a:prstGeom>
          <a:noFill/>
          <a:ln w="9525">
            <a:noFill/>
            <a:miter lim="800000"/>
            <a:headEnd/>
            <a:tailEnd/>
          </a:ln>
        </p:spPr>
      </p:pic>
    </p:spTree>
    <p:extLst>
      <p:ext uri="{BB962C8B-B14F-4D97-AF65-F5344CB8AC3E}">
        <p14:creationId xmlns:p14="http://schemas.microsoft.com/office/powerpoint/2010/main" val="297268539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tr-TR" sz="3733" dirty="0" err="1"/>
              <a:t>Summary</a:t>
            </a:r>
            <a:endParaRPr lang="en-US" sz="3733" dirty="0"/>
          </a:p>
        </p:txBody>
      </p:sp>
      <p:pic>
        <p:nvPicPr>
          <p:cNvPr id="2" name="Picture 1">
            <a:extLst>
              <a:ext uri="{FF2B5EF4-FFF2-40B4-BE49-F238E27FC236}">
                <a16:creationId xmlns:a16="http://schemas.microsoft.com/office/drawing/2014/main" id="{BE844E76-AB70-416F-AECA-F0F830874FD4}"/>
              </a:ext>
            </a:extLst>
          </p:cNvPr>
          <p:cNvPicPr>
            <a:picLocks noChangeAspect="1"/>
          </p:cNvPicPr>
          <p:nvPr/>
        </p:nvPicPr>
        <p:blipFill>
          <a:blip r:embed="rId3"/>
          <a:stretch>
            <a:fillRect/>
          </a:stretch>
        </p:blipFill>
        <p:spPr>
          <a:xfrm>
            <a:off x="309838" y="1337582"/>
            <a:ext cx="6011188" cy="2205718"/>
          </a:xfrm>
          <a:prstGeom prst="rect">
            <a:avLst/>
          </a:prstGeom>
        </p:spPr>
      </p:pic>
      <p:pic>
        <p:nvPicPr>
          <p:cNvPr id="3" name="Picture 2">
            <a:extLst>
              <a:ext uri="{FF2B5EF4-FFF2-40B4-BE49-F238E27FC236}">
                <a16:creationId xmlns:a16="http://schemas.microsoft.com/office/drawing/2014/main" id="{AFF2514A-3189-4DC0-A79B-00A43C8E0B95}"/>
              </a:ext>
            </a:extLst>
          </p:cNvPr>
          <p:cNvPicPr>
            <a:picLocks noChangeAspect="1"/>
          </p:cNvPicPr>
          <p:nvPr/>
        </p:nvPicPr>
        <p:blipFill>
          <a:blip r:embed="rId4"/>
          <a:stretch>
            <a:fillRect/>
          </a:stretch>
        </p:blipFill>
        <p:spPr>
          <a:xfrm>
            <a:off x="309838" y="3742015"/>
            <a:ext cx="6020934" cy="2577142"/>
          </a:xfrm>
          <a:prstGeom prst="rect">
            <a:avLst/>
          </a:prstGeom>
        </p:spPr>
      </p:pic>
    </p:spTree>
    <p:extLst>
      <p:ext uri="{BB962C8B-B14F-4D97-AF65-F5344CB8AC3E}">
        <p14:creationId xmlns:p14="http://schemas.microsoft.com/office/powerpoint/2010/main" val="4013451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tr-TR" sz="3733" dirty="0" err="1">
                <a:solidFill>
                  <a:srgbClr val="C00000"/>
                </a:solidFill>
              </a:rPr>
              <a:t>Variance</a:t>
            </a:r>
            <a:r>
              <a:rPr lang="tr-TR" sz="3733" dirty="0">
                <a:solidFill>
                  <a:srgbClr val="C00000"/>
                </a:solidFill>
              </a:rPr>
              <a:t> </a:t>
            </a:r>
            <a:r>
              <a:rPr lang="tr-TR" sz="3733" dirty="0" err="1">
                <a:solidFill>
                  <a:srgbClr val="C00000"/>
                </a:solidFill>
              </a:rPr>
              <a:t>for</a:t>
            </a:r>
            <a:r>
              <a:rPr lang="tr-TR" sz="3733" dirty="0">
                <a:solidFill>
                  <a:srgbClr val="C00000"/>
                </a:solidFill>
              </a:rPr>
              <a:t> </a:t>
            </a:r>
            <a:r>
              <a:rPr lang="tr-TR" sz="3733" dirty="0" err="1">
                <a:solidFill>
                  <a:srgbClr val="C00000"/>
                </a:solidFill>
              </a:rPr>
              <a:t>grouped</a:t>
            </a:r>
            <a:r>
              <a:rPr lang="tr-TR" sz="3733" dirty="0">
                <a:solidFill>
                  <a:srgbClr val="C00000"/>
                </a:solidFill>
              </a:rPr>
              <a:t> data</a:t>
            </a:r>
            <a:endParaRPr lang="en-US" sz="3733" dirty="0">
              <a:solidFill>
                <a:srgbClr val="C00000"/>
              </a:solidFill>
            </a:endParaRPr>
          </a:p>
        </p:txBody>
      </p:sp>
      <p:sp>
        <p:nvSpPr>
          <p:cNvPr id="7" name="Content Placeholder 2">
            <a:extLst>
              <a:ext uri="{FF2B5EF4-FFF2-40B4-BE49-F238E27FC236}">
                <a16:creationId xmlns:a16="http://schemas.microsoft.com/office/drawing/2014/main" id="{8BF92033-ED49-4F12-A34B-0F5EBB50F531}"/>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Sample Variance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Population Variance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graphicFrame>
        <p:nvGraphicFramePr>
          <p:cNvPr id="8" name="Object 7">
            <a:extLst>
              <a:ext uri="{FF2B5EF4-FFF2-40B4-BE49-F238E27FC236}">
                <a16:creationId xmlns:a16="http://schemas.microsoft.com/office/drawing/2014/main" id="{81FF3E18-8913-420E-9174-3F906AE18134}"/>
              </a:ext>
            </a:extLst>
          </p:cNvPr>
          <p:cNvGraphicFramePr>
            <a:graphicFrameLocks noChangeAspect="1"/>
          </p:cNvGraphicFramePr>
          <p:nvPr>
            <p:extLst>
              <p:ext uri="{D42A27DB-BD31-4B8C-83A1-F6EECF244321}">
                <p14:modId xmlns:p14="http://schemas.microsoft.com/office/powerpoint/2010/main" val="3530516902"/>
              </p:ext>
            </p:extLst>
          </p:nvPr>
        </p:nvGraphicFramePr>
        <p:xfrm>
          <a:off x="-1546658" y="2198588"/>
          <a:ext cx="10690658" cy="747058"/>
        </p:xfrm>
        <a:graphic>
          <a:graphicData uri="http://schemas.openxmlformats.org/presentationml/2006/ole">
            <mc:AlternateContent xmlns:mc="http://schemas.openxmlformats.org/markup-compatibility/2006">
              <mc:Choice xmlns:v="urn:schemas-microsoft-com:vml" Requires="v">
                <p:oleObj spid="_x0000_s17426" name="Document" r:id="rId4" imgW="5270500" imgH="368300" progId="Word.Document.12">
                  <p:embed/>
                </p:oleObj>
              </mc:Choice>
              <mc:Fallback>
                <p:oleObj name="Document" r:id="rId4" imgW="5270500" imgH="368300" progId="Word.Document.12">
                  <p:embed/>
                  <p:pic>
                    <p:nvPicPr>
                      <p:cNvPr id="4" name="Object 3"/>
                      <p:cNvPicPr/>
                      <p:nvPr/>
                    </p:nvPicPr>
                    <p:blipFill>
                      <a:blip r:embed="rId5"/>
                      <a:stretch>
                        <a:fillRect/>
                      </a:stretch>
                    </p:blipFill>
                    <p:spPr>
                      <a:xfrm>
                        <a:off x="-1546658" y="2198588"/>
                        <a:ext cx="10690658" cy="74705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41DD167-8273-4758-AE02-A159B9289D17}"/>
              </a:ext>
            </a:extLst>
          </p:cNvPr>
          <p:cNvGraphicFramePr>
            <a:graphicFrameLocks noChangeAspect="1"/>
          </p:cNvGraphicFramePr>
          <p:nvPr>
            <p:extLst>
              <p:ext uri="{D42A27DB-BD31-4B8C-83A1-F6EECF244321}">
                <p14:modId xmlns:p14="http://schemas.microsoft.com/office/powerpoint/2010/main" val="604432896"/>
              </p:ext>
            </p:extLst>
          </p:nvPr>
        </p:nvGraphicFramePr>
        <p:xfrm>
          <a:off x="-1378077" y="4278089"/>
          <a:ext cx="10690658" cy="747058"/>
        </p:xfrm>
        <a:graphic>
          <a:graphicData uri="http://schemas.openxmlformats.org/presentationml/2006/ole">
            <mc:AlternateContent xmlns:mc="http://schemas.openxmlformats.org/markup-compatibility/2006">
              <mc:Choice xmlns:v="urn:schemas-microsoft-com:vml" Requires="v">
                <p:oleObj spid="_x0000_s17427" name="Document" r:id="rId6" imgW="5270500" imgH="368300" progId="Word.Document.12">
                  <p:embed/>
                </p:oleObj>
              </mc:Choice>
              <mc:Fallback>
                <p:oleObj name="Document" r:id="rId6" imgW="5270500" imgH="368300" progId="Word.Document.12">
                  <p:embed/>
                  <p:pic>
                    <p:nvPicPr>
                      <p:cNvPr id="5" name="Object 4"/>
                      <p:cNvPicPr/>
                      <p:nvPr/>
                    </p:nvPicPr>
                    <p:blipFill>
                      <a:blip r:embed="rId7"/>
                      <a:stretch>
                        <a:fillRect/>
                      </a:stretch>
                    </p:blipFill>
                    <p:spPr>
                      <a:xfrm>
                        <a:off x="-1378077" y="4278089"/>
                        <a:ext cx="10690658" cy="747058"/>
                      </a:xfrm>
                      <a:prstGeom prst="rect">
                        <a:avLst/>
                      </a:prstGeom>
                    </p:spPr>
                  </p:pic>
                </p:oleObj>
              </mc:Fallback>
            </mc:AlternateContent>
          </a:graphicData>
        </a:graphic>
      </p:graphicFrame>
    </p:spTree>
    <p:extLst>
      <p:ext uri="{BB962C8B-B14F-4D97-AF65-F5344CB8AC3E}">
        <p14:creationId xmlns:p14="http://schemas.microsoft.com/office/powerpoint/2010/main" val="69914159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tr-TR" sz="3733" dirty="0" err="1">
                <a:solidFill>
                  <a:srgbClr val="C00000"/>
                </a:solidFill>
              </a:rPr>
              <a:t>Variance</a:t>
            </a:r>
            <a:r>
              <a:rPr lang="tr-TR" sz="3733" dirty="0">
                <a:solidFill>
                  <a:srgbClr val="C00000"/>
                </a:solidFill>
              </a:rPr>
              <a:t> </a:t>
            </a:r>
            <a:r>
              <a:rPr lang="tr-TR" sz="3733" dirty="0" err="1">
                <a:solidFill>
                  <a:srgbClr val="C00000"/>
                </a:solidFill>
              </a:rPr>
              <a:t>for</a:t>
            </a:r>
            <a:r>
              <a:rPr lang="tr-TR" sz="3733" dirty="0">
                <a:solidFill>
                  <a:srgbClr val="C00000"/>
                </a:solidFill>
              </a:rPr>
              <a:t> </a:t>
            </a:r>
            <a:r>
              <a:rPr lang="tr-TR" sz="3733" dirty="0" err="1">
                <a:solidFill>
                  <a:srgbClr val="C00000"/>
                </a:solidFill>
              </a:rPr>
              <a:t>grouped</a:t>
            </a:r>
            <a:r>
              <a:rPr lang="tr-TR" sz="3733" dirty="0">
                <a:solidFill>
                  <a:srgbClr val="C00000"/>
                </a:solidFill>
              </a:rPr>
              <a:t> data</a:t>
            </a:r>
            <a:endParaRPr lang="en-US" sz="3733" dirty="0">
              <a:solidFill>
                <a:srgbClr val="C00000"/>
              </a:solidFill>
            </a:endParaRPr>
          </a:p>
        </p:txBody>
      </p:sp>
      <p:graphicFrame>
        <p:nvGraphicFramePr>
          <p:cNvPr id="10" name="Table 9">
            <a:extLst>
              <a:ext uri="{FF2B5EF4-FFF2-40B4-BE49-F238E27FC236}">
                <a16:creationId xmlns:a16="http://schemas.microsoft.com/office/drawing/2014/main" id="{C7B67BC0-9BF7-4E16-A924-E880FEC423DA}"/>
              </a:ext>
            </a:extLst>
          </p:cNvPr>
          <p:cNvGraphicFramePr>
            <a:graphicFrameLocks noGrp="1"/>
          </p:cNvGraphicFramePr>
          <p:nvPr>
            <p:extLst>
              <p:ext uri="{D42A27DB-BD31-4B8C-83A1-F6EECF244321}">
                <p14:modId xmlns:p14="http://schemas.microsoft.com/office/powerpoint/2010/main" val="494245074"/>
              </p:ext>
            </p:extLst>
          </p:nvPr>
        </p:nvGraphicFramePr>
        <p:xfrm>
          <a:off x="923795" y="1851463"/>
          <a:ext cx="8198856" cy="3578771"/>
        </p:xfrm>
        <a:graphic>
          <a:graphicData uri="http://schemas.openxmlformats.org/drawingml/2006/table">
            <a:tbl>
              <a:tblPr>
                <a:tableStyleId>{5C22544A-7EE6-4342-B048-85BDC9FD1C3A}</a:tableStyleId>
              </a:tblPr>
              <a:tblGrid>
                <a:gridCol w="894421">
                  <a:extLst>
                    <a:ext uri="{9D8B030D-6E8A-4147-A177-3AD203B41FA5}">
                      <a16:colId xmlns:a16="http://schemas.microsoft.com/office/drawing/2014/main" val="20000"/>
                    </a:ext>
                  </a:extLst>
                </a:gridCol>
                <a:gridCol w="1472067">
                  <a:extLst>
                    <a:ext uri="{9D8B030D-6E8A-4147-A177-3AD203B41FA5}">
                      <a16:colId xmlns:a16="http://schemas.microsoft.com/office/drawing/2014/main" val="20001"/>
                    </a:ext>
                  </a:extLst>
                </a:gridCol>
                <a:gridCol w="1155294">
                  <a:extLst>
                    <a:ext uri="{9D8B030D-6E8A-4147-A177-3AD203B41FA5}">
                      <a16:colId xmlns:a16="http://schemas.microsoft.com/office/drawing/2014/main" val="20002"/>
                    </a:ext>
                  </a:extLst>
                </a:gridCol>
                <a:gridCol w="1900643">
                  <a:extLst>
                    <a:ext uri="{9D8B030D-6E8A-4147-A177-3AD203B41FA5}">
                      <a16:colId xmlns:a16="http://schemas.microsoft.com/office/drawing/2014/main" val="20003"/>
                    </a:ext>
                  </a:extLst>
                </a:gridCol>
                <a:gridCol w="1882010">
                  <a:extLst>
                    <a:ext uri="{9D8B030D-6E8A-4147-A177-3AD203B41FA5}">
                      <a16:colId xmlns:a16="http://schemas.microsoft.com/office/drawing/2014/main" val="20004"/>
                    </a:ext>
                  </a:extLst>
                </a:gridCol>
                <a:gridCol w="894421">
                  <a:extLst>
                    <a:ext uri="{9D8B030D-6E8A-4147-A177-3AD203B41FA5}">
                      <a16:colId xmlns:a16="http://schemas.microsoft.com/office/drawing/2014/main" val="20005"/>
                    </a:ext>
                  </a:extLst>
                </a:gridCol>
              </a:tblGrid>
              <a:tr h="664651">
                <a:tc>
                  <a:txBody>
                    <a:bodyPr/>
                    <a:lstStyle/>
                    <a:p>
                      <a:pPr algn="ctr" fontAlgn="b"/>
                      <a:r>
                        <a:rPr lang="tr-TR" sz="1600" b="1" u="none" strike="noStrike" dirty="0">
                          <a:effectLst/>
                        </a:rPr>
                        <a:t>Days</a:t>
                      </a:r>
                      <a:endParaRPr lang="tr-TR" sz="16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1600" b="1" u="none" strike="noStrike" dirty="0">
                          <a:effectLst/>
                        </a:rPr>
                        <a:t>Class Midpoint (M</a:t>
                      </a:r>
                      <a:r>
                        <a:rPr lang="tr-TR" sz="1600" b="1" u="none" strike="noStrike" baseline="-25000" dirty="0">
                          <a:effectLst/>
                        </a:rPr>
                        <a:t>i</a:t>
                      </a:r>
                      <a:r>
                        <a:rPr lang="tr-TR" sz="1600" b="1" u="none" strike="noStrike" dirty="0">
                          <a:effectLst/>
                        </a:rPr>
                        <a:t>)</a:t>
                      </a:r>
                      <a:endParaRPr lang="tr-TR" sz="16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1600" b="1" u="none" strike="noStrike" dirty="0">
                          <a:effectLst/>
                        </a:rPr>
                        <a:t>Frequency (f</a:t>
                      </a:r>
                      <a:r>
                        <a:rPr lang="tr-TR" sz="1600" b="1" u="none" strike="noStrike" baseline="-25000" dirty="0">
                          <a:effectLst/>
                        </a:rPr>
                        <a:t>i</a:t>
                      </a:r>
                      <a:r>
                        <a:rPr lang="tr-TR" sz="1600" b="1" u="none" strike="noStrike" dirty="0">
                          <a:effectLst/>
                        </a:rPr>
                        <a:t>)</a:t>
                      </a:r>
                      <a:endParaRPr lang="tr-TR" sz="16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1600" b="1" u="none" strike="noStrike" dirty="0">
                          <a:effectLst/>
                        </a:rPr>
                        <a:t>Deviation(M</a:t>
                      </a:r>
                      <a:r>
                        <a:rPr lang="tr-TR" sz="1600" b="1" u="none" strike="noStrike" baseline="-25000" dirty="0">
                          <a:effectLst/>
                        </a:rPr>
                        <a:t>i</a:t>
                      </a:r>
                      <a:r>
                        <a:rPr lang="tr-TR" sz="1600" b="1" u="none" strike="noStrike" dirty="0">
                          <a:effectLst/>
                        </a:rPr>
                        <a:t>-)</a:t>
                      </a:r>
                      <a:endParaRPr lang="tr-TR" sz="16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1600" b="1" u="none" strike="noStrike" dirty="0">
                          <a:effectLst/>
                        </a:rPr>
                        <a:t>Squared deviation</a:t>
                      </a:r>
                      <a:endParaRPr lang="tr-TR" sz="16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tc>
                  <a:txBody>
                    <a:bodyPr/>
                    <a:lstStyle/>
                    <a:p>
                      <a:pPr algn="ctr" fontAlgn="b"/>
                      <a:r>
                        <a:rPr lang="tr-TR" sz="1600" b="1" u="none" strike="noStrike" dirty="0">
                          <a:effectLst/>
                        </a:rPr>
                        <a:t>f</a:t>
                      </a:r>
                      <a:r>
                        <a:rPr lang="tr-TR" sz="1600" b="1" u="none" strike="noStrike" baseline="-25000" dirty="0">
                          <a:effectLst/>
                        </a:rPr>
                        <a:t>i</a:t>
                      </a:r>
                      <a:r>
                        <a:rPr lang="tr-TR" sz="1600" b="1" u="none" strike="noStrike" dirty="0">
                          <a:effectLst/>
                        </a:rPr>
                        <a:t>*squared dev</a:t>
                      </a:r>
                      <a:endParaRPr lang="tr-TR" sz="1600" b="1" i="0" u="none" strike="noStrike" dirty="0">
                        <a:solidFill>
                          <a:srgbClr val="000000"/>
                        </a:solidFill>
                        <a:effectLst/>
                        <a:latin typeface="Calibri" panose="020F0502020204030204" pitchFamily="34" charset="0"/>
                      </a:endParaRPr>
                    </a:p>
                  </a:txBody>
                  <a:tcPr marL="7144" marR="7144" marT="9525" marB="0" anchor="b">
                    <a:solidFill>
                      <a:srgbClr val="92D050"/>
                    </a:solidFill>
                  </a:tcPr>
                </a:tc>
                <a:extLst>
                  <a:ext uri="{0D108BD9-81ED-4DB2-BD59-A6C34878D82A}">
                    <a16:rowId xmlns:a16="http://schemas.microsoft.com/office/drawing/2014/main" val="10000"/>
                  </a:ext>
                </a:extLst>
              </a:tr>
              <a:tr h="354945">
                <a:tc>
                  <a:txBody>
                    <a:bodyPr/>
                    <a:lstStyle/>
                    <a:p>
                      <a:pPr algn="ctr" fontAlgn="b"/>
                      <a:r>
                        <a:rPr lang="tr-TR" sz="1600" b="1" u="none" strike="noStrike">
                          <a:effectLst/>
                        </a:rPr>
                        <a:t>10-14</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12</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4</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-7</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49</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196</a:t>
                      </a:r>
                      <a:endParaRPr lang="tr-TR" sz="1600" b="1"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1"/>
                  </a:ext>
                </a:extLst>
              </a:tr>
              <a:tr h="354945">
                <a:tc>
                  <a:txBody>
                    <a:bodyPr/>
                    <a:lstStyle/>
                    <a:p>
                      <a:pPr algn="ctr" fontAlgn="b"/>
                      <a:r>
                        <a:rPr lang="tr-TR" sz="1600" b="1" u="none" strike="noStrike" dirty="0">
                          <a:effectLst/>
                        </a:rPr>
                        <a:t>15-19</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17</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8</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-2</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4</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32</a:t>
                      </a:r>
                      <a:endParaRPr lang="tr-TR" sz="1600" b="1"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2"/>
                  </a:ext>
                </a:extLst>
              </a:tr>
              <a:tr h="354945">
                <a:tc>
                  <a:txBody>
                    <a:bodyPr/>
                    <a:lstStyle/>
                    <a:p>
                      <a:pPr algn="ctr" fontAlgn="b"/>
                      <a:r>
                        <a:rPr lang="tr-TR" sz="1600" b="1" u="none" strike="noStrike" dirty="0">
                          <a:effectLst/>
                        </a:rPr>
                        <a:t>20-24</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22</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5</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3</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9</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45</a:t>
                      </a:r>
                      <a:endParaRPr lang="tr-TR" sz="1600" b="1"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3"/>
                  </a:ext>
                </a:extLst>
              </a:tr>
              <a:tr h="354945">
                <a:tc>
                  <a:txBody>
                    <a:bodyPr/>
                    <a:lstStyle/>
                    <a:p>
                      <a:pPr algn="ctr" fontAlgn="b"/>
                      <a:r>
                        <a:rPr lang="tr-TR" sz="1600" b="1" u="none" strike="noStrike">
                          <a:effectLst/>
                        </a:rPr>
                        <a:t>25-29</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27</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2</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8</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64</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128</a:t>
                      </a:r>
                      <a:endParaRPr lang="tr-TR" sz="1600" b="1"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4"/>
                  </a:ext>
                </a:extLst>
              </a:tr>
              <a:tr h="354945">
                <a:tc>
                  <a:txBody>
                    <a:bodyPr/>
                    <a:lstStyle/>
                    <a:p>
                      <a:pPr algn="ctr" fontAlgn="b"/>
                      <a:r>
                        <a:rPr lang="tr-TR" sz="1600" b="1" u="none" strike="noStrike">
                          <a:effectLst/>
                        </a:rPr>
                        <a:t>30-34</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32</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1</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13</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169</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169</a:t>
                      </a:r>
                      <a:endParaRPr lang="tr-TR" sz="1600" b="1"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5"/>
                  </a:ext>
                </a:extLst>
              </a:tr>
              <a:tr h="354945">
                <a:tc>
                  <a:txBody>
                    <a:bodyPr/>
                    <a:lstStyle/>
                    <a:p>
                      <a:pPr algn="ctr" fontAlgn="b"/>
                      <a:r>
                        <a:rPr lang="tr-TR" sz="1600" b="1" u="none" strike="noStrike">
                          <a:effectLst/>
                        </a:rPr>
                        <a:t> </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total</a:t>
                      </a:r>
                      <a:endParaRPr lang="tr-TR" sz="1600" b="1" i="0" u="none" strike="noStrike" dirty="0">
                        <a:solidFill>
                          <a:srgbClr val="000000"/>
                        </a:solidFill>
                        <a:effectLst/>
                        <a:latin typeface="Calibri" panose="020F0502020204030204" pitchFamily="34" charset="0"/>
                      </a:endParaRPr>
                    </a:p>
                  </a:txBody>
                  <a:tcPr marL="7144" marR="7144" marT="9525" marB="0" anchor="b">
                    <a:solidFill>
                      <a:schemeClr val="accent2"/>
                    </a:solidFill>
                  </a:tcPr>
                </a:tc>
                <a:tc>
                  <a:txBody>
                    <a:bodyPr/>
                    <a:lstStyle/>
                    <a:p>
                      <a:pPr algn="ctr" fontAlgn="b"/>
                      <a:r>
                        <a:rPr lang="tr-TR" sz="1600" b="1" u="none" strike="noStrike" dirty="0">
                          <a:effectLst/>
                        </a:rPr>
                        <a:t>20</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15</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295</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a:effectLst/>
                        </a:rPr>
                        <a:t>570</a:t>
                      </a:r>
                      <a:endParaRPr lang="tr-TR" sz="1600" b="1" i="0" u="none" strike="noStrike">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6"/>
                  </a:ext>
                </a:extLst>
              </a:tr>
              <a:tr h="354945">
                <a:tc>
                  <a:txBody>
                    <a:bodyPr/>
                    <a:lstStyle/>
                    <a:p>
                      <a:pPr algn="ctr" fontAlgn="b"/>
                      <a:r>
                        <a:rPr lang="tr-TR" sz="1600" b="1" u="none" strike="noStrike">
                          <a:effectLst/>
                        </a:rPr>
                        <a:t> </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sample mean</a:t>
                      </a:r>
                      <a:endParaRPr lang="tr-TR" sz="1600" b="1" i="0" u="none" strike="noStrike" dirty="0">
                        <a:solidFill>
                          <a:srgbClr val="000000"/>
                        </a:solidFill>
                        <a:effectLst/>
                        <a:latin typeface="Calibri" panose="020F0502020204030204" pitchFamily="34" charset="0"/>
                      </a:endParaRPr>
                    </a:p>
                  </a:txBody>
                  <a:tcPr marL="7144" marR="7144" marT="9525" marB="0" anchor="b">
                    <a:solidFill>
                      <a:schemeClr val="accent2"/>
                    </a:solidFill>
                  </a:tcPr>
                </a:tc>
                <a:tc>
                  <a:txBody>
                    <a:bodyPr/>
                    <a:lstStyle/>
                    <a:p>
                      <a:pPr algn="ctr" fontAlgn="b"/>
                      <a:r>
                        <a:rPr lang="tr-TR" sz="1600" b="1" u="none" strike="noStrike" dirty="0">
                          <a:effectLst/>
                        </a:rPr>
                        <a:t>19</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 </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 </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 </a:t>
                      </a:r>
                      <a:endParaRPr lang="tr-TR" sz="1600" b="1"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7"/>
                  </a:ext>
                </a:extLst>
              </a:tr>
              <a:tr h="429505">
                <a:tc>
                  <a:txBody>
                    <a:bodyPr/>
                    <a:lstStyle/>
                    <a:p>
                      <a:pPr algn="ctr" fontAlgn="b"/>
                      <a:r>
                        <a:rPr lang="tr-TR" sz="1600" b="1" u="none" strike="noStrike">
                          <a:effectLst/>
                        </a:rPr>
                        <a:t> </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sample variance</a:t>
                      </a:r>
                      <a:endParaRPr lang="tr-TR" sz="1600" b="1" i="0" u="none" strike="noStrike" dirty="0">
                        <a:solidFill>
                          <a:srgbClr val="000000"/>
                        </a:solidFill>
                        <a:effectLst/>
                        <a:latin typeface="Calibri" panose="020F0502020204030204" pitchFamily="34" charset="0"/>
                      </a:endParaRPr>
                    </a:p>
                  </a:txBody>
                  <a:tcPr marL="7144" marR="7144" marT="9525" marB="0" anchor="b">
                    <a:solidFill>
                      <a:schemeClr val="accent2"/>
                    </a:solidFill>
                  </a:tcPr>
                </a:tc>
                <a:tc>
                  <a:txBody>
                    <a:bodyPr/>
                    <a:lstStyle/>
                    <a:p>
                      <a:pPr algn="ctr" fontAlgn="b"/>
                      <a:r>
                        <a:rPr lang="tr-TR" sz="1600" b="1" u="none" strike="noStrike">
                          <a:effectLst/>
                        </a:rPr>
                        <a:t>30</a:t>
                      </a:r>
                      <a:endParaRPr lang="tr-TR" sz="1600" b="1" i="0" u="none" strike="noStrike">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 </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 </a:t>
                      </a:r>
                      <a:endParaRPr lang="tr-TR" sz="1600" b="1" i="0" u="none" strike="noStrike" dirty="0">
                        <a:solidFill>
                          <a:srgbClr val="000000"/>
                        </a:solidFill>
                        <a:effectLst/>
                        <a:latin typeface="Calibri" panose="020F0502020204030204" pitchFamily="34" charset="0"/>
                      </a:endParaRPr>
                    </a:p>
                  </a:txBody>
                  <a:tcPr marL="7144" marR="7144" marT="9525" marB="0" anchor="b"/>
                </a:tc>
                <a:tc>
                  <a:txBody>
                    <a:bodyPr/>
                    <a:lstStyle/>
                    <a:p>
                      <a:pPr algn="ctr" fontAlgn="b"/>
                      <a:r>
                        <a:rPr lang="tr-TR" sz="1600" b="1" u="none" strike="noStrike" dirty="0">
                          <a:effectLst/>
                        </a:rPr>
                        <a:t> </a:t>
                      </a:r>
                      <a:endParaRPr lang="tr-TR" sz="1600" b="1" i="0" u="none" strike="noStrike" dirty="0">
                        <a:solidFill>
                          <a:srgbClr val="000000"/>
                        </a:solidFill>
                        <a:effectLst/>
                        <a:latin typeface="Calibri" panose="020F0502020204030204" pitchFamily="34" charset="0"/>
                      </a:endParaRPr>
                    </a:p>
                  </a:txBody>
                  <a:tcPr marL="7144" marR="7144" marT="9525" marB="0" anchor="b"/>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2362700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Coefficient of Variation</a:t>
            </a:r>
          </a:p>
        </p:txBody>
      </p:sp>
      <p:sp>
        <p:nvSpPr>
          <p:cNvPr id="3" name="Rectangle 2">
            <a:extLst>
              <a:ext uri="{FF2B5EF4-FFF2-40B4-BE49-F238E27FC236}">
                <a16:creationId xmlns:a16="http://schemas.microsoft.com/office/drawing/2014/main" id="{5AB36D03-B239-4D6D-916C-FE0AA11CD089}"/>
              </a:ext>
            </a:extLst>
          </p:cNvPr>
          <p:cNvSpPr/>
          <p:nvPr/>
        </p:nvSpPr>
        <p:spPr>
          <a:xfrm>
            <a:off x="435429" y="1312039"/>
            <a:ext cx="11413869" cy="1323439"/>
          </a:xfrm>
          <a:prstGeom prst="rect">
            <a:avLst/>
          </a:prstGeom>
        </p:spPr>
        <p:txBody>
          <a:bodyPr wrap="square">
            <a:spAutoFit/>
          </a:bodyPr>
          <a:lstStyle/>
          <a:p>
            <a:r>
              <a:rPr lang="en-US" sz="2000" dirty="0"/>
              <a:t>A disadvantage of the standard deviation as a comparative measure of variation is</a:t>
            </a:r>
            <a:r>
              <a:rPr lang="tr-TR" sz="2000" dirty="0"/>
              <a:t> </a:t>
            </a:r>
            <a:r>
              <a:rPr lang="en-US" sz="2000" dirty="0"/>
              <a:t>that it depends on the </a:t>
            </a:r>
            <a:r>
              <a:rPr lang="en-US" sz="2000" b="1" dirty="0">
                <a:solidFill>
                  <a:srgbClr val="FF0000"/>
                </a:solidFill>
              </a:rPr>
              <a:t>units of measurement</a:t>
            </a:r>
            <a:r>
              <a:rPr lang="en-US" sz="2000" dirty="0"/>
              <a:t>. This means that it is difficult to use the</a:t>
            </a:r>
            <a:r>
              <a:rPr lang="tr-TR" sz="2000" dirty="0"/>
              <a:t> </a:t>
            </a:r>
            <a:r>
              <a:rPr lang="en-US" sz="2000" dirty="0"/>
              <a:t>standard deviation to compare measurements from </a:t>
            </a:r>
            <a:r>
              <a:rPr lang="en-US" sz="2000" b="1" dirty="0">
                <a:solidFill>
                  <a:srgbClr val="FF0000"/>
                </a:solidFill>
              </a:rPr>
              <a:t>different populations</a:t>
            </a:r>
            <a:r>
              <a:rPr lang="en-US" sz="2000" dirty="0"/>
              <a:t>. For this</a:t>
            </a:r>
            <a:r>
              <a:rPr lang="tr-TR" sz="2000" dirty="0"/>
              <a:t> </a:t>
            </a:r>
            <a:r>
              <a:rPr lang="en-US" sz="2000" dirty="0"/>
              <a:t>reason, statisticians have defined the coefficient of variation, which expresses the</a:t>
            </a:r>
            <a:r>
              <a:rPr lang="tr-TR" sz="2000" dirty="0"/>
              <a:t> </a:t>
            </a:r>
            <a:r>
              <a:rPr lang="en-US" sz="2000" b="1" dirty="0">
                <a:solidFill>
                  <a:srgbClr val="FF0000"/>
                </a:solidFill>
              </a:rPr>
              <a:t>standard deviation as a percentage of the sample or population mean</a:t>
            </a:r>
            <a:r>
              <a:rPr lang="en-US" sz="2000" dirty="0">
                <a:solidFill>
                  <a:srgbClr val="FF0000"/>
                </a:solidFill>
              </a:rPr>
              <a:t>.</a:t>
            </a:r>
          </a:p>
        </p:txBody>
      </p:sp>
      <p:pic>
        <p:nvPicPr>
          <p:cNvPr id="4" name="Picture 3">
            <a:extLst>
              <a:ext uri="{FF2B5EF4-FFF2-40B4-BE49-F238E27FC236}">
                <a16:creationId xmlns:a16="http://schemas.microsoft.com/office/drawing/2014/main" id="{757BE2A2-0665-4FCF-9B8E-975BC236566F}"/>
              </a:ext>
            </a:extLst>
          </p:cNvPr>
          <p:cNvPicPr>
            <a:picLocks noChangeAspect="1"/>
          </p:cNvPicPr>
          <p:nvPr/>
        </p:nvPicPr>
        <p:blipFill>
          <a:blip r:embed="rId3"/>
          <a:stretch>
            <a:fillRect/>
          </a:stretch>
        </p:blipFill>
        <p:spPr>
          <a:xfrm>
            <a:off x="435429" y="3091542"/>
            <a:ext cx="10254342" cy="1709057"/>
          </a:xfrm>
          <a:prstGeom prst="rect">
            <a:avLst/>
          </a:prstGeom>
        </p:spPr>
      </p:pic>
    </p:spTree>
    <p:extLst>
      <p:ext uri="{BB962C8B-B14F-4D97-AF65-F5344CB8AC3E}">
        <p14:creationId xmlns:p14="http://schemas.microsoft.com/office/powerpoint/2010/main" val="329482649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162881" y="174217"/>
            <a:ext cx="11539460" cy="471091"/>
          </a:xfrm>
        </p:spPr>
        <p:txBody>
          <a:bodyPr/>
          <a:lstStyle/>
          <a:p>
            <a:r>
              <a:rPr lang="en-US" sz="3733" dirty="0">
                <a:solidFill>
                  <a:srgbClr val="C00000"/>
                </a:solidFill>
              </a:rPr>
              <a:t>Interquartile Range(IQR)</a:t>
            </a:r>
          </a:p>
        </p:txBody>
      </p:sp>
      <p:pic>
        <p:nvPicPr>
          <p:cNvPr id="2" name="Picture 1">
            <a:extLst>
              <a:ext uri="{FF2B5EF4-FFF2-40B4-BE49-F238E27FC236}">
                <a16:creationId xmlns:a16="http://schemas.microsoft.com/office/drawing/2014/main" id="{95F060CB-F873-4E4F-B35D-27C6BD250DCE}"/>
              </a:ext>
            </a:extLst>
          </p:cNvPr>
          <p:cNvPicPr>
            <a:picLocks noChangeAspect="1"/>
          </p:cNvPicPr>
          <p:nvPr/>
        </p:nvPicPr>
        <p:blipFill>
          <a:blip r:embed="rId3"/>
          <a:stretch>
            <a:fillRect/>
          </a:stretch>
        </p:blipFill>
        <p:spPr>
          <a:xfrm>
            <a:off x="0" y="848405"/>
            <a:ext cx="6466332" cy="1062038"/>
          </a:xfrm>
          <a:prstGeom prst="rect">
            <a:avLst/>
          </a:prstGeom>
        </p:spPr>
      </p:pic>
      <p:pic>
        <p:nvPicPr>
          <p:cNvPr id="3" name="Picture 2">
            <a:extLst>
              <a:ext uri="{FF2B5EF4-FFF2-40B4-BE49-F238E27FC236}">
                <a16:creationId xmlns:a16="http://schemas.microsoft.com/office/drawing/2014/main" id="{6E7DF9BB-462F-482E-9DB9-FAAE375D6DFC}"/>
              </a:ext>
            </a:extLst>
          </p:cNvPr>
          <p:cNvPicPr>
            <a:picLocks noChangeAspect="1"/>
          </p:cNvPicPr>
          <p:nvPr/>
        </p:nvPicPr>
        <p:blipFill>
          <a:blip r:embed="rId4"/>
          <a:stretch>
            <a:fillRect/>
          </a:stretch>
        </p:blipFill>
        <p:spPr>
          <a:xfrm>
            <a:off x="6903584" y="489590"/>
            <a:ext cx="3269116" cy="2841705"/>
          </a:xfrm>
          <a:prstGeom prst="rect">
            <a:avLst/>
          </a:prstGeom>
        </p:spPr>
      </p:pic>
      <p:pic>
        <p:nvPicPr>
          <p:cNvPr id="4" name="Picture 3">
            <a:extLst>
              <a:ext uri="{FF2B5EF4-FFF2-40B4-BE49-F238E27FC236}">
                <a16:creationId xmlns:a16="http://schemas.microsoft.com/office/drawing/2014/main" id="{583442DE-F870-4349-A4F6-E6E6BE2BE0FC}"/>
              </a:ext>
            </a:extLst>
          </p:cNvPr>
          <p:cNvPicPr>
            <a:picLocks noChangeAspect="1"/>
          </p:cNvPicPr>
          <p:nvPr/>
        </p:nvPicPr>
        <p:blipFill>
          <a:blip r:embed="rId5"/>
          <a:stretch>
            <a:fillRect/>
          </a:stretch>
        </p:blipFill>
        <p:spPr>
          <a:xfrm>
            <a:off x="344261" y="3935865"/>
            <a:ext cx="6230042" cy="1485221"/>
          </a:xfrm>
          <a:prstGeom prst="rect">
            <a:avLst/>
          </a:prstGeom>
        </p:spPr>
      </p:pic>
      <p:pic>
        <p:nvPicPr>
          <p:cNvPr id="5" name="Picture 4">
            <a:extLst>
              <a:ext uri="{FF2B5EF4-FFF2-40B4-BE49-F238E27FC236}">
                <a16:creationId xmlns:a16="http://schemas.microsoft.com/office/drawing/2014/main" id="{E5DB0680-4CB9-4635-A8A8-8546A3C878A0}"/>
              </a:ext>
            </a:extLst>
          </p:cNvPr>
          <p:cNvPicPr>
            <a:picLocks noChangeAspect="1"/>
          </p:cNvPicPr>
          <p:nvPr/>
        </p:nvPicPr>
        <p:blipFill>
          <a:blip r:embed="rId6"/>
          <a:stretch>
            <a:fillRect/>
          </a:stretch>
        </p:blipFill>
        <p:spPr>
          <a:xfrm>
            <a:off x="6832158" y="3908604"/>
            <a:ext cx="3684272" cy="2198282"/>
          </a:xfrm>
          <a:prstGeom prst="rect">
            <a:avLst/>
          </a:prstGeom>
        </p:spPr>
      </p:pic>
    </p:spTree>
    <p:extLst>
      <p:ext uri="{BB962C8B-B14F-4D97-AF65-F5344CB8AC3E}">
        <p14:creationId xmlns:p14="http://schemas.microsoft.com/office/powerpoint/2010/main" val="1566615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44523" y="174217"/>
            <a:ext cx="11539460" cy="471091"/>
          </a:xfrm>
        </p:spPr>
        <p:txBody>
          <a:bodyPr/>
          <a:lstStyle/>
          <a:p>
            <a:r>
              <a:rPr lang="en-US" sz="3733" dirty="0">
                <a:solidFill>
                  <a:srgbClr val="C00000"/>
                </a:solidFill>
              </a:rPr>
              <a:t>Interquartile Range(IQR)</a:t>
            </a:r>
          </a:p>
        </p:txBody>
      </p:sp>
      <p:pic>
        <p:nvPicPr>
          <p:cNvPr id="2" name="Picture 1">
            <a:extLst>
              <a:ext uri="{FF2B5EF4-FFF2-40B4-BE49-F238E27FC236}">
                <a16:creationId xmlns:a16="http://schemas.microsoft.com/office/drawing/2014/main" id="{9983FE7D-679D-4445-A511-E7BC2D025D0A}"/>
              </a:ext>
            </a:extLst>
          </p:cNvPr>
          <p:cNvPicPr>
            <a:picLocks noChangeAspect="1"/>
          </p:cNvPicPr>
          <p:nvPr/>
        </p:nvPicPr>
        <p:blipFill>
          <a:blip r:embed="rId3"/>
          <a:stretch>
            <a:fillRect/>
          </a:stretch>
        </p:blipFill>
        <p:spPr>
          <a:xfrm>
            <a:off x="244523" y="645308"/>
            <a:ext cx="4965247" cy="2755582"/>
          </a:xfrm>
          <a:prstGeom prst="rect">
            <a:avLst/>
          </a:prstGeom>
        </p:spPr>
      </p:pic>
      <p:pic>
        <p:nvPicPr>
          <p:cNvPr id="5" name="Picture 4">
            <a:extLst>
              <a:ext uri="{FF2B5EF4-FFF2-40B4-BE49-F238E27FC236}">
                <a16:creationId xmlns:a16="http://schemas.microsoft.com/office/drawing/2014/main" id="{0300ABC0-D33B-4D8F-BB41-36E9F1D6192F}"/>
              </a:ext>
            </a:extLst>
          </p:cNvPr>
          <p:cNvPicPr>
            <a:picLocks noChangeAspect="1"/>
          </p:cNvPicPr>
          <p:nvPr/>
        </p:nvPicPr>
        <p:blipFill>
          <a:blip r:embed="rId4"/>
          <a:stretch>
            <a:fillRect/>
          </a:stretch>
        </p:blipFill>
        <p:spPr>
          <a:xfrm>
            <a:off x="433387" y="3469854"/>
            <a:ext cx="6426031" cy="807519"/>
          </a:xfrm>
          <a:prstGeom prst="rect">
            <a:avLst/>
          </a:prstGeom>
        </p:spPr>
      </p:pic>
      <p:pic>
        <p:nvPicPr>
          <p:cNvPr id="6" name="Picture 5">
            <a:extLst>
              <a:ext uri="{FF2B5EF4-FFF2-40B4-BE49-F238E27FC236}">
                <a16:creationId xmlns:a16="http://schemas.microsoft.com/office/drawing/2014/main" id="{6B54D188-DBCD-45E8-906B-A5DB6A340DE6}"/>
              </a:ext>
            </a:extLst>
          </p:cNvPr>
          <p:cNvPicPr>
            <a:picLocks noChangeAspect="1"/>
          </p:cNvPicPr>
          <p:nvPr/>
        </p:nvPicPr>
        <p:blipFill>
          <a:blip r:embed="rId5"/>
          <a:stretch>
            <a:fillRect/>
          </a:stretch>
        </p:blipFill>
        <p:spPr>
          <a:xfrm>
            <a:off x="501629" y="4277373"/>
            <a:ext cx="6452602" cy="1633570"/>
          </a:xfrm>
          <a:prstGeom prst="rect">
            <a:avLst/>
          </a:prstGeom>
        </p:spPr>
      </p:pic>
      <p:sp>
        <p:nvSpPr>
          <p:cNvPr id="7" name="Rectangle 6">
            <a:extLst>
              <a:ext uri="{FF2B5EF4-FFF2-40B4-BE49-F238E27FC236}">
                <a16:creationId xmlns:a16="http://schemas.microsoft.com/office/drawing/2014/main" id="{44573A57-6E5C-4378-9C66-9320F3D39FE2}"/>
              </a:ext>
            </a:extLst>
          </p:cNvPr>
          <p:cNvSpPr/>
          <p:nvPr/>
        </p:nvSpPr>
        <p:spPr>
          <a:xfrm>
            <a:off x="5422042" y="645308"/>
            <a:ext cx="6591729" cy="2585323"/>
          </a:xfrm>
          <a:prstGeom prst="rect">
            <a:avLst/>
          </a:prstGeom>
        </p:spPr>
        <p:txBody>
          <a:bodyPr wrap="square">
            <a:spAutoFit/>
          </a:bodyPr>
          <a:lstStyle/>
          <a:p>
            <a:r>
              <a:rPr lang="en-US" dirty="0">
                <a:latin typeface="BaskervilleMT"/>
              </a:rPr>
              <a:t>The lowest quartile is known as the </a:t>
            </a:r>
            <a:r>
              <a:rPr lang="en-US" b="1" i="1" dirty="0">
                <a:latin typeface="BaskervilleMT-BoldItalic"/>
              </a:rPr>
              <a:t>lower quartile</a:t>
            </a:r>
            <a:r>
              <a:rPr lang="en-US" dirty="0">
                <a:latin typeface="BaskervilleMT"/>
              </a:rPr>
              <a:t>, or first quartile</a:t>
            </a:r>
          </a:p>
          <a:p>
            <a:r>
              <a:rPr lang="en-US" dirty="0">
                <a:latin typeface="BaskervilleMT"/>
              </a:rPr>
              <a:t>(Q1), </a:t>
            </a:r>
            <a:endParaRPr lang="tr-TR" dirty="0">
              <a:latin typeface="BaskervilleMT"/>
            </a:endParaRPr>
          </a:p>
          <a:p>
            <a:r>
              <a:rPr lang="tr-TR" dirty="0">
                <a:latin typeface="BaskervilleMT"/>
              </a:rPr>
              <a:t>T</a:t>
            </a:r>
            <a:r>
              <a:rPr lang="en-US" dirty="0">
                <a:latin typeface="BaskervilleMT"/>
              </a:rPr>
              <a:t>he highest quartile is known as the </a:t>
            </a:r>
            <a:r>
              <a:rPr lang="en-US" b="1" i="1" dirty="0">
                <a:latin typeface="BaskervilleMT-BoldItalic"/>
              </a:rPr>
              <a:t>upper quartile</a:t>
            </a:r>
            <a:r>
              <a:rPr lang="en-US" dirty="0">
                <a:latin typeface="BaskervilleMT"/>
              </a:rPr>
              <a:t>, or third</a:t>
            </a:r>
            <a:r>
              <a:rPr lang="tr-TR" dirty="0">
                <a:latin typeface="BaskervilleMT"/>
              </a:rPr>
              <a:t> </a:t>
            </a:r>
            <a:r>
              <a:rPr lang="en-US" dirty="0">
                <a:latin typeface="BaskervilleMT"/>
              </a:rPr>
              <a:t>quartile (Q3). </a:t>
            </a:r>
            <a:endParaRPr lang="tr-TR" dirty="0">
              <a:latin typeface="BaskervilleMT"/>
            </a:endParaRPr>
          </a:p>
          <a:p>
            <a:endParaRPr lang="tr-TR" dirty="0">
              <a:latin typeface="BaskervilleMT"/>
            </a:endParaRPr>
          </a:p>
          <a:p>
            <a:r>
              <a:rPr lang="en-US" dirty="0">
                <a:latin typeface="BaskervilleMT"/>
              </a:rPr>
              <a:t>The quartile in the middle (Q2) is the </a:t>
            </a:r>
            <a:r>
              <a:rPr lang="en-US" dirty="0">
                <a:solidFill>
                  <a:srgbClr val="FF0000"/>
                </a:solidFill>
                <a:latin typeface="BaskervilleMT"/>
              </a:rPr>
              <a:t>median</a:t>
            </a:r>
            <a:r>
              <a:rPr lang="en-US" dirty="0">
                <a:latin typeface="BaskervilleMT"/>
              </a:rPr>
              <a:t>, as it splits</a:t>
            </a:r>
            <a:r>
              <a:rPr lang="tr-TR" dirty="0">
                <a:latin typeface="BaskervilleMT"/>
              </a:rPr>
              <a:t> </a:t>
            </a:r>
            <a:r>
              <a:rPr lang="en-US" dirty="0">
                <a:latin typeface="BaskervilleMT"/>
              </a:rPr>
              <a:t>the data in half. </a:t>
            </a:r>
            <a:endParaRPr lang="tr-TR" dirty="0">
              <a:latin typeface="BaskervilleMT"/>
            </a:endParaRPr>
          </a:p>
          <a:p>
            <a:r>
              <a:rPr lang="en-US" dirty="0">
                <a:latin typeface="BaskervilleMT"/>
              </a:rPr>
              <a:t>The range of the values in these two quartiles is called the</a:t>
            </a:r>
            <a:r>
              <a:rPr lang="tr-TR" dirty="0">
                <a:latin typeface="BaskervilleMT"/>
              </a:rPr>
              <a:t> </a:t>
            </a:r>
            <a:r>
              <a:rPr lang="en-US" b="1" i="1" dirty="0">
                <a:latin typeface="BaskervilleMT-BoldItalic"/>
              </a:rPr>
              <a:t>interquartile range </a:t>
            </a:r>
            <a:r>
              <a:rPr lang="en-US" dirty="0">
                <a:latin typeface="BaskervilleMT"/>
              </a:rPr>
              <a:t>(IQR).</a:t>
            </a:r>
            <a:endParaRPr lang="en-US" dirty="0"/>
          </a:p>
        </p:txBody>
      </p:sp>
      <p:pic>
        <p:nvPicPr>
          <p:cNvPr id="8" name="Picture 7">
            <a:extLst>
              <a:ext uri="{FF2B5EF4-FFF2-40B4-BE49-F238E27FC236}">
                <a16:creationId xmlns:a16="http://schemas.microsoft.com/office/drawing/2014/main" id="{F1395E3F-7D7D-4B5D-915D-D7521C6C06A8}"/>
              </a:ext>
            </a:extLst>
          </p:cNvPr>
          <p:cNvPicPr>
            <a:picLocks noChangeAspect="1"/>
          </p:cNvPicPr>
          <p:nvPr/>
        </p:nvPicPr>
        <p:blipFill>
          <a:blip r:embed="rId6"/>
          <a:stretch>
            <a:fillRect/>
          </a:stretch>
        </p:blipFill>
        <p:spPr>
          <a:xfrm>
            <a:off x="7200325" y="3350242"/>
            <a:ext cx="4813446" cy="807519"/>
          </a:xfrm>
          <a:prstGeom prst="rect">
            <a:avLst/>
          </a:prstGeom>
        </p:spPr>
      </p:pic>
    </p:spTree>
    <p:extLst>
      <p:ext uri="{BB962C8B-B14F-4D97-AF65-F5344CB8AC3E}">
        <p14:creationId xmlns:p14="http://schemas.microsoft.com/office/powerpoint/2010/main" val="4126198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28195" y="435474"/>
            <a:ext cx="11539460" cy="471091"/>
          </a:xfrm>
        </p:spPr>
        <p:txBody>
          <a:bodyPr/>
          <a:lstStyle/>
          <a:p>
            <a:r>
              <a:rPr lang="en-US" sz="3733" dirty="0">
                <a:solidFill>
                  <a:srgbClr val="C00000"/>
                </a:solidFill>
              </a:rPr>
              <a:t>We’re not just limited to quartiles</a:t>
            </a:r>
          </a:p>
        </p:txBody>
      </p:sp>
      <p:pic>
        <p:nvPicPr>
          <p:cNvPr id="2" name="Picture 1">
            <a:extLst>
              <a:ext uri="{FF2B5EF4-FFF2-40B4-BE49-F238E27FC236}">
                <a16:creationId xmlns:a16="http://schemas.microsoft.com/office/drawing/2014/main" id="{E7FA6385-AE3C-47E1-9DF1-3CAE7C3751E2}"/>
              </a:ext>
            </a:extLst>
          </p:cNvPr>
          <p:cNvPicPr>
            <a:picLocks noChangeAspect="1"/>
          </p:cNvPicPr>
          <p:nvPr/>
        </p:nvPicPr>
        <p:blipFill>
          <a:blip r:embed="rId3"/>
          <a:stretch>
            <a:fillRect/>
          </a:stretch>
        </p:blipFill>
        <p:spPr>
          <a:xfrm>
            <a:off x="585788" y="1144364"/>
            <a:ext cx="9899012" cy="1863499"/>
          </a:xfrm>
          <a:prstGeom prst="rect">
            <a:avLst/>
          </a:prstGeom>
        </p:spPr>
      </p:pic>
      <p:sp>
        <p:nvSpPr>
          <p:cNvPr id="3" name="Rectangle 2">
            <a:extLst>
              <a:ext uri="{FF2B5EF4-FFF2-40B4-BE49-F238E27FC236}">
                <a16:creationId xmlns:a16="http://schemas.microsoft.com/office/drawing/2014/main" id="{93CBE2E0-F629-4AC3-BAE3-D789E20833D2}"/>
              </a:ext>
            </a:extLst>
          </p:cNvPr>
          <p:cNvSpPr/>
          <p:nvPr/>
        </p:nvSpPr>
        <p:spPr>
          <a:xfrm>
            <a:off x="585788" y="3126761"/>
            <a:ext cx="1697196" cy="461665"/>
          </a:xfrm>
          <a:prstGeom prst="rect">
            <a:avLst/>
          </a:prstGeom>
        </p:spPr>
        <p:txBody>
          <a:bodyPr wrap="none">
            <a:spAutoFit/>
          </a:bodyPr>
          <a:lstStyle/>
          <a:p>
            <a:r>
              <a:rPr lang="tr-TR" sz="2400" dirty="0">
                <a:solidFill>
                  <a:srgbClr val="FF0000"/>
                </a:solidFill>
                <a:latin typeface="MarkerFeltThin-Plain-Regular"/>
              </a:rPr>
              <a:t>P</a:t>
            </a:r>
            <a:r>
              <a:rPr lang="en-US" sz="2400" dirty="0" err="1">
                <a:solidFill>
                  <a:srgbClr val="FF0000"/>
                </a:solidFill>
                <a:latin typeface="MarkerFeltThin-Plain-Regular"/>
              </a:rPr>
              <a:t>ercentiles</a:t>
            </a:r>
            <a:r>
              <a:rPr lang="en-US" sz="2400" dirty="0">
                <a:solidFill>
                  <a:srgbClr val="FF0000"/>
                </a:solidFill>
                <a:latin typeface="MarkerFeltThin-Plain-Regular"/>
              </a:rPr>
              <a:t>?</a:t>
            </a:r>
            <a:endParaRPr lang="en-US" sz="2400" dirty="0">
              <a:solidFill>
                <a:srgbClr val="FF0000"/>
              </a:solidFill>
            </a:endParaRPr>
          </a:p>
        </p:txBody>
      </p:sp>
      <p:sp>
        <p:nvSpPr>
          <p:cNvPr id="4" name="Rectangle 3">
            <a:extLst>
              <a:ext uri="{FF2B5EF4-FFF2-40B4-BE49-F238E27FC236}">
                <a16:creationId xmlns:a16="http://schemas.microsoft.com/office/drawing/2014/main" id="{9325DC8F-2C21-47D3-A8A2-C5D8D2C76002}"/>
              </a:ext>
            </a:extLst>
          </p:cNvPr>
          <p:cNvSpPr/>
          <p:nvPr/>
        </p:nvSpPr>
        <p:spPr>
          <a:xfrm>
            <a:off x="585788" y="3707324"/>
            <a:ext cx="10634765" cy="923330"/>
          </a:xfrm>
          <a:prstGeom prst="rect">
            <a:avLst/>
          </a:prstGeom>
        </p:spPr>
        <p:txBody>
          <a:bodyPr wrap="square">
            <a:spAutoFit/>
          </a:bodyPr>
          <a:lstStyle/>
          <a:p>
            <a:r>
              <a:rPr lang="en-US" dirty="0">
                <a:latin typeface="BaskervilleMT"/>
              </a:rPr>
              <a:t>Percentiles are values that split your data into percentages in the same way that quartiles split data</a:t>
            </a:r>
            <a:r>
              <a:rPr lang="tr-TR" dirty="0">
                <a:latin typeface="BaskervilleMT"/>
              </a:rPr>
              <a:t> </a:t>
            </a:r>
            <a:r>
              <a:rPr lang="en-US" dirty="0">
                <a:latin typeface="BaskervilleMT"/>
              </a:rPr>
              <a:t>into quarters. Each percentile is referred to by the percentage with which it splits the data, so the 10</a:t>
            </a:r>
            <a:r>
              <a:rPr lang="en-US" baseline="30000" dirty="0">
                <a:latin typeface="BaskervilleMT"/>
              </a:rPr>
              <a:t>th</a:t>
            </a:r>
            <a:r>
              <a:rPr lang="tr-TR" dirty="0">
                <a:latin typeface="BaskervilleMT"/>
              </a:rPr>
              <a:t> </a:t>
            </a:r>
            <a:r>
              <a:rPr lang="en-US" dirty="0">
                <a:latin typeface="BaskervilleMT"/>
              </a:rPr>
              <a:t>percentile is the value that is 10% of the way through the data.</a:t>
            </a:r>
            <a:endParaRPr lang="en-US" dirty="0"/>
          </a:p>
        </p:txBody>
      </p:sp>
      <p:pic>
        <p:nvPicPr>
          <p:cNvPr id="5" name="Picture 4">
            <a:extLst>
              <a:ext uri="{FF2B5EF4-FFF2-40B4-BE49-F238E27FC236}">
                <a16:creationId xmlns:a16="http://schemas.microsoft.com/office/drawing/2014/main" id="{6AF95678-9322-4631-B22E-C49F043392E0}"/>
              </a:ext>
            </a:extLst>
          </p:cNvPr>
          <p:cNvPicPr>
            <a:picLocks noChangeAspect="1"/>
          </p:cNvPicPr>
          <p:nvPr/>
        </p:nvPicPr>
        <p:blipFill>
          <a:blip r:embed="rId4"/>
          <a:stretch>
            <a:fillRect/>
          </a:stretch>
        </p:blipFill>
        <p:spPr>
          <a:xfrm>
            <a:off x="349600" y="4749552"/>
            <a:ext cx="6270279" cy="1406319"/>
          </a:xfrm>
          <a:prstGeom prst="rect">
            <a:avLst/>
          </a:prstGeom>
        </p:spPr>
      </p:pic>
      <p:sp>
        <p:nvSpPr>
          <p:cNvPr id="6" name="Rectangle 5">
            <a:extLst>
              <a:ext uri="{FF2B5EF4-FFF2-40B4-BE49-F238E27FC236}">
                <a16:creationId xmlns:a16="http://schemas.microsoft.com/office/drawing/2014/main" id="{8D3303D4-7D97-494F-923D-096D55D55728}"/>
              </a:ext>
            </a:extLst>
          </p:cNvPr>
          <p:cNvSpPr/>
          <p:nvPr/>
        </p:nvSpPr>
        <p:spPr>
          <a:xfrm>
            <a:off x="6619879" y="4749552"/>
            <a:ext cx="4675414" cy="1015663"/>
          </a:xfrm>
          <a:prstGeom prst="rect">
            <a:avLst/>
          </a:prstGeom>
        </p:spPr>
        <p:txBody>
          <a:bodyPr wrap="square">
            <a:spAutoFit/>
          </a:bodyPr>
          <a:lstStyle/>
          <a:p>
            <a:r>
              <a:rPr lang="en-US" sz="2000" dirty="0">
                <a:latin typeface="BaskervilleMT"/>
              </a:rPr>
              <a:t>Quartiles are actually a type of percentile. The lower quartile is P</a:t>
            </a:r>
            <a:r>
              <a:rPr lang="en-US" sz="900" dirty="0">
                <a:latin typeface="BaskervilleMT"/>
              </a:rPr>
              <a:t>25</a:t>
            </a:r>
            <a:r>
              <a:rPr lang="en-US" sz="2000" dirty="0">
                <a:latin typeface="BaskervilleMT"/>
              </a:rPr>
              <a:t>,</a:t>
            </a:r>
            <a:r>
              <a:rPr lang="tr-TR" sz="2000" dirty="0">
                <a:latin typeface="BaskervilleMT"/>
              </a:rPr>
              <a:t> </a:t>
            </a:r>
            <a:r>
              <a:rPr lang="en-US" sz="2000" dirty="0">
                <a:latin typeface="BaskervilleMT"/>
              </a:rPr>
              <a:t>and the upper quartile is P</a:t>
            </a:r>
            <a:r>
              <a:rPr lang="en-US" sz="900" dirty="0">
                <a:latin typeface="BaskervilleMT"/>
              </a:rPr>
              <a:t>75</a:t>
            </a:r>
            <a:r>
              <a:rPr lang="en-US" sz="2000" dirty="0">
                <a:latin typeface="BaskervilleMT"/>
              </a:rPr>
              <a:t>. The median is P</a:t>
            </a:r>
            <a:r>
              <a:rPr lang="en-US" sz="900" dirty="0">
                <a:latin typeface="BaskervilleMT"/>
              </a:rPr>
              <a:t>50</a:t>
            </a:r>
            <a:r>
              <a:rPr lang="en-US" sz="2000" dirty="0">
                <a:latin typeface="BaskervilleMT"/>
              </a:rPr>
              <a:t>.</a:t>
            </a:r>
            <a:endParaRPr lang="en-US" sz="2000" dirty="0"/>
          </a:p>
        </p:txBody>
      </p:sp>
    </p:spTree>
    <p:extLst>
      <p:ext uri="{BB962C8B-B14F-4D97-AF65-F5344CB8AC3E}">
        <p14:creationId xmlns:p14="http://schemas.microsoft.com/office/powerpoint/2010/main" val="41235881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504754"/>
          </a:xfrm>
        </p:spPr>
        <p:txBody>
          <a:bodyPr/>
          <a:lstStyle/>
          <a:p>
            <a:r>
              <a:rPr lang="en-GB" sz="4000" dirty="0">
                <a:solidFill>
                  <a:srgbClr val="C00000"/>
                </a:solidFill>
              </a:rPr>
              <a:t>Basic types of data</a:t>
            </a:r>
            <a:endParaRPr lang="en-US" sz="3733" dirty="0">
              <a:solidFill>
                <a:srgbClr val="C00000"/>
              </a:solidFill>
            </a:endParaRPr>
          </a:p>
        </p:txBody>
      </p:sp>
      <p:sp>
        <p:nvSpPr>
          <p:cNvPr id="4" name="Rectangle 3">
            <a:extLst>
              <a:ext uri="{FF2B5EF4-FFF2-40B4-BE49-F238E27FC236}">
                <a16:creationId xmlns:a16="http://schemas.microsoft.com/office/drawing/2014/main" id="{B057C3AC-284D-4F0E-864B-FA155E04A797}"/>
              </a:ext>
            </a:extLst>
          </p:cNvPr>
          <p:cNvSpPr>
            <a:spLocks noChangeArrowheads="1"/>
          </p:cNvSpPr>
          <p:nvPr/>
        </p:nvSpPr>
        <p:spPr bwMode="auto">
          <a:xfrm>
            <a:off x="557213" y="1428750"/>
            <a:ext cx="8069262" cy="4876800"/>
          </a:xfrm>
          <a:prstGeom prst="rect">
            <a:avLst/>
          </a:prstGeom>
          <a:noFill/>
          <a:ln w="9525">
            <a:noFill/>
            <a:miter lim="800000"/>
            <a:headEnd/>
            <a:tailEnd/>
          </a:ln>
        </p:spPr>
        <p:txBody>
          <a:bodyPr lIns="0" tIns="0" rIns="0" bIns="0"/>
          <a:lstStyle/>
          <a:p>
            <a:pPr marL="241300" indent="-241300" algn="l" defTabSz="731838" eaLnBrk="0" hangingPunct="0">
              <a:spcAft>
                <a:spcPct val="20000"/>
              </a:spcAft>
              <a:buClr>
                <a:srgbClr val="FF8923"/>
              </a:buClr>
              <a:buFontTx/>
              <a:buChar char="•"/>
              <a:tabLst>
                <a:tab pos="1795463" algn="l"/>
              </a:tabLst>
            </a:pPr>
            <a:r>
              <a:rPr lang="en-GB" sz="2200" dirty="0">
                <a:solidFill>
                  <a:srgbClr val="004E69"/>
                </a:solidFill>
              </a:rPr>
              <a:t>There are two major types of data you’ll come across in your every day work</a:t>
            </a:r>
          </a:p>
          <a:p>
            <a:pPr marL="241300" indent="-241300" algn="l" defTabSz="731838" eaLnBrk="0" hangingPunct="0">
              <a:spcAft>
                <a:spcPct val="20000"/>
              </a:spcAft>
              <a:buClr>
                <a:srgbClr val="FF8923"/>
              </a:buClr>
              <a:buFontTx/>
              <a:buChar char="•"/>
              <a:tabLst>
                <a:tab pos="1795463" algn="l"/>
              </a:tabLst>
            </a:pPr>
            <a:endParaRPr lang="en-GB" sz="2200" dirty="0">
              <a:solidFill>
                <a:srgbClr val="004E69"/>
              </a:solidFill>
            </a:endParaRPr>
          </a:p>
          <a:p>
            <a:pPr marL="742950" lvl="1" indent="-285750" algn="l" defTabSz="731838" eaLnBrk="0" hangingPunct="0">
              <a:spcAft>
                <a:spcPct val="20000"/>
              </a:spcAft>
              <a:buClr>
                <a:srgbClr val="003256"/>
              </a:buClr>
              <a:buFontTx/>
              <a:buChar char="-"/>
              <a:tabLst>
                <a:tab pos="1795463" algn="l"/>
              </a:tabLst>
            </a:pPr>
            <a:r>
              <a:rPr lang="en-GB" sz="2000" dirty="0">
                <a:solidFill>
                  <a:srgbClr val="004E69"/>
                </a:solidFill>
              </a:rPr>
              <a:t>Categorical data</a:t>
            </a:r>
          </a:p>
          <a:p>
            <a:pPr marL="1143000" lvl="2" indent="-228600" algn="l" defTabSz="731838" eaLnBrk="0" hangingPunct="0">
              <a:spcAft>
                <a:spcPct val="20000"/>
              </a:spcAft>
              <a:buClr>
                <a:srgbClr val="003256"/>
              </a:buClr>
              <a:tabLst>
                <a:tab pos="1795463" algn="l"/>
              </a:tabLst>
            </a:pPr>
            <a:endParaRPr lang="en-GB" sz="1800" dirty="0">
              <a:solidFill>
                <a:srgbClr val="004E69"/>
              </a:solidFill>
            </a:endParaRPr>
          </a:p>
          <a:p>
            <a:pPr marL="742950" lvl="1" indent="-285750" algn="l" defTabSz="731838" eaLnBrk="0" hangingPunct="0">
              <a:spcAft>
                <a:spcPct val="20000"/>
              </a:spcAft>
              <a:buClr>
                <a:srgbClr val="003256"/>
              </a:buClr>
              <a:buFontTx/>
              <a:buChar char="-"/>
              <a:tabLst>
                <a:tab pos="1795463" algn="l"/>
              </a:tabLst>
            </a:pPr>
            <a:endParaRPr lang="en-GB" sz="2000" dirty="0">
              <a:solidFill>
                <a:srgbClr val="004E69"/>
              </a:solidFill>
            </a:endParaRPr>
          </a:p>
          <a:p>
            <a:pPr marL="742950" lvl="1" indent="-285750" algn="l" defTabSz="731838" eaLnBrk="0" hangingPunct="0">
              <a:spcAft>
                <a:spcPct val="20000"/>
              </a:spcAft>
              <a:buClr>
                <a:srgbClr val="003256"/>
              </a:buClr>
              <a:buFontTx/>
              <a:buChar char="-"/>
              <a:tabLst>
                <a:tab pos="1795463" algn="l"/>
              </a:tabLst>
            </a:pPr>
            <a:endParaRPr lang="en-GB" sz="2000" dirty="0">
              <a:solidFill>
                <a:srgbClr val="004E69"/>
              </a:solidFill>
            </a:endParaRPr>
          </a:p>
          <a:p>
            <a:pPr marL="742950" lvl="1" indent="-285750" algn="l" defTabSz="731838" eaLnBrk="0" hangingPunct="0">
              <a:spcAft>
                <a:spcPct val="20000"/>
              </a:spcAft>
              <a:buClr>
                <a:srgbClr val="003256"/>
              </a:buClr>
              <a:buFontTx/>
              <a:buChar char="-"/>
              <a:tabLst>
                <a:tab pos="1795463" algn="l"/>
              </a:tabLst>
            </a:pPr>
            <a:r>
              <a:rPr lang="en-GB" sz="2000" dirty="0">
                <a:solidFill>
                  <a:srgbClr val="004E69"/>
                </a:solidFill>
              </a:rPr>
              <a:t>Scale data (numerical)</a:t>
            </a:r>
          </a:p>
          <a:p>
            <a:pPr marL="241300" indent="-241300" algn="l" defTabSz="731838" eaLnBrk="0" hangingPunct="0">
              <a:spcAft>
                <a:spcPct val="20000"/>
              </a:spcAft>
              <a:buClr>
                <a:srgbClr val="FF8923"/>
              </a:buClr>
              <a:buFontTx/>
              <a:buChar char="•"/>
              <a:tabLst>
                <a:tab pos="1795463" algn="l"/>
              </a:tabLst>
            </a:pPr>
            <a:endParaRPr lang="en-GB" sz="2200" dirty="0">
              <a:solidFill>
                <a:srgbClr val="004E69"/>
              </a:solidFill>
            </a:endParaRPr>
          </a:p>
          <a:p>
            <a:pPr marL="241300" indent="-241300" algn="l" defTabSz="731838" eaLnBrk="0" hangingPunct="0">
              <a:spcAft>
                <a:spcPct val="20000"/>
              </a:spcAft>
              <a:buClr>
                <a:srgbClr val="FF8923"/>
              </a:buClr>
              <a:buFontTx/>
              <a:buChar char="•"/>
              <a:tabLst>
                <a:tab pos="1795463" algn="l"/>
              </a:tabLst>
            </a:pPr>
            <a:endParaRPr lang="en-GB" sz="2200" dirty="0">
              <a:solidFill>
                <a:srgbClr val="004E69"/>
              </a:solidFill>
            </a:endParaRPr>
          </a:p>
          <a:p>
            <a:pPr marL="241300" indent="-241300" algn="l" defTabSz="731838" eaLnBrk="0" hangingPunct="0">
              <a:spcAft>
                <a:spcPct val="20000"/>
              </a:spcAft>
              <a:buClr>
                <a:srgbClr val="FF8923"/>
              </a:buClr>
              <a:buFontTx/>
              <a:buChar char="•"/>
              <a:tabLst>
                <a:tab pos="1795463" algn="l"/>
              </a:tabLst>
            </a:pPr>
            <a:endParaRPr lang="en-GB" sz="2200" dirty="0">
              <a:solidFill>
                <a:srgbClr val="004E69"/>
              </a:solidFill>
            </a:endParaRPr>
          </a:p>
          <a:p>
            <a:pPr marL="241300" indent="-241300" algn="l" defTabSz="731838" eaLnBrk="0" hangingPunct="0">
              <a:spcAft>
                <a:spcPct val="20000"/>
              </a:spcAft>
              <a:buClr>
                <a:srgbClr val="FF8923"/>
              </a:buClr>
              <a:buFontTx/>
              <a:buChar char="•"/>
              <a:tabLst>
                <a:tab pos="1795463" algn="l"/>
              </a:tabLst>
            </a:pPr>
            <a:r>
              <a:rPr lang="en-GB" sz="2200" dirty="0">
                <a:solidFill>
                  <a:srgbClr val="004E69"/>
                </a:solidFill>
              </a:rPr>
              <a:t>Data can only fall into one of these categories – it can never be both at the same time</a:t>
            </a:r>
          </a:p>
          <a:p>
            <a:pPr marL="241300" indent="-241300" algn="l" defTabSz="731838" eaLnBrk="0" hangingPunct="0">
              <a:spcAft>
                <a:spcPct val="20000"/>
              </a:spcAft>
              <a:buClr>
                <a:srgbClr val="FF8923"/>
              </a:buClr>
              <a:buFontTx/>
              <a:buChar char="•"/>
              <a:tabLst>
                <a:tab pos="1795463" algn="l"/>
              </a:tabLst>
            </a:pPr>
            <a:endParaRPr lang="en-GB" sz="2200" dirty="0">
              <a:solidFill>
                <a:srgbClr val="004E69"/>
              </a:solidFill>
            </a:endParaRPr>
          </a:p>
        </p:txBody>
      </p:sp>
      <p:pic>
        <p:nvPicPr>
          <p:cNvPr id="5" name="Picture 4" descr="MCj04283710000[1]">
            <a:extLst>
              <a:ext uri="{FF2B5EF4-FFF2-40B4-BE49-F238E27FC236}">
                <a16:creationId xmlns:a16="http://schemas.microsoft.com/office/drawing/2014/main" id="{561B7A07-4860-4D02-9577-115849A9710D}"/>
              </a:ext>
            </a:extLst>
          </p:cNvPr>
          <p:cNvPicPr>
            <a:picLocks noChangeAspect="1" noChangeArrowheads="1"/>
          </p:cNvPicPr>
          <p:nvPr/>
        </p:nvPicPr>
        <p:blipFill>
          <a:blip r:embed="rId3" cstate="print"/>
          <a:srcRect/>
          <a:stretch>
            <a:fillRect/>
          </a:stretch>
        </p:blipFill>
        <p:spPr bwMode="auto">
          <a:xfrm>
            <a:off x="3484563" y="2570163"/>
            <a:ext cx="796925" cy="773112"/>
          </a:xfrm>
          <a:prstGeom prst="rect">
            <a:avLst/>
          </a:prstGeom>
          <a:noFill/>
          <a:ln w="9525">
            <a:noFill/>
            <a:miter lim="800000"/>
            <a:headEnd/>
            <a:tailEnd/>
          </a:ln>
        </p:spPr>
      </p:pic>
      <p:pic>
        <p:nvPicPr>
          <p:cNvPr id="6" name="Picture 5" descr="MCj04368940000[1]">
            <a:extLst>
              <a:ext uri="{FF2B5EF4-FFF2-40B4-BE49-F238E27FC236}">
                <a16:creationId xmlns:a16="http://schemas.microsoft.com/office/drawing/2014/main" id="{26E63AAC-ECC6-4345-84F2-09BC7A46431C}"/>
              </a:ext>
            </a:extLst>
          </p:cNvPr>
          <p:cNvPicPr>
            <a:picLocks noChangeAspect="1" noChangeArrowheads="1"/>
          </p:cNvPicPr>
          <p:nvPr/>
        </p:nvPicPr>
        <p:blipFill>
          <a:blip r:embed="rId4" cstate="print"/>
          <a:srcRect/>
          <a:stretch>
            <a:fillRect/>
          </a:stretch>
        </p:blipFill>
        <p:spPr bwMode="auto">
          <a:xfrm>
            <a:off x="4438650" y="2517775"/>
            <a:ext cx="862013" cy="862013"/>
          </a:xfrm>
          <a:prstGeom prst="rect">
            <a:avLst/>
          </a:prstGeom>
          <a:noFill/>
          <a:ln w="9525">
            <a:noFill/>
            <a:miter lim="800000"/>
            <a:headEnd/>
            <a:tailEnd/>
          </a:ln>
        </p:spPr>
      </p:pic>
      <p:pic>
        <p:nvPicPr>
          <p:cNvPr id="7" name="Picture 6" descr="MCj04369060000[1]">
            <a:extLst>
              <a:ext uri="{FF2B5EF4-FFF2-40B4-BE49-F238E27FC236}">
                <a16:creationId xmlns:a16="http://schemas.microsoft.com/office/drawing/2014/main" id="{861D13E3-7FE2-4A30-B2B3-9C1D565DFADD}"/>
              </a:ext>
            </a:extLst>
          </p:cNvPr>
          <p:cNvPicPr>
            <a:picLocks noChangeAspect="1" noChangeArrowheads="1"/>
          </p:cNvPicPr>
          <p:nvPr/>
        </p:nvPicPr>
        <p:blipFill>
          <a:blip r:embed="rId5" cstate="print"/>
          <a:srcRect/>
          <a:stretch>
            <a:fillRect/>
          </a:stretch>
        </p:blipFill>
        <p:spPr bwMode="auto">
          <a:xfrm>
            <a:off x="5387975" y="2420938"/>
            <a:ext cx="1046163" cy="1046162"/>
          </a:xfrm>
          <a:prstGeom prst="rect">
            <a:avLst/>
          </a:prstGeom>
          <a:noFill/>
          <a:ln w="9525">
            <a:noFill/>
            <a:miter lim="800000"/>
            <a:headEnd/>
            <a:tailEnd/>
          </a:ln>
        </p:spPr>
      </p:pic>
      <p:pic>
        <p:nvPicPr>
          <p:cNvPr id="8" name="Picture 7" descr="MCj02857880000[1]">
            <a:extLst>
              <a:ext uri="{FF2B5EF4-FFF2-40B4-BE49-F238E27FC236}">
                <a16:creationId xmlns:a16="http://schemas.microsoft.com/office/drawing/2014/main" id="{5928B278-1F18-4D92-8813-ACBE0930776B}"/>
              </a:ext>
            </a:extLst>
          </p:cNvPr>
          <p:cNvPicPr>
            <a:picLocks noChangeAspect="1" noChangeArrowheads="1"/>
          </p:cNvPicPr>
          <p:nvPr/>
        </p:nvPicPr>
        <p:blipFill>
          <a:blip r:embed="rId6" cstate="print"/>
          <a:srcRect/>
          <a:stretch>
            <a:fillRect/>
          </a:stretch>
        </p:blipFill>
        <p:spPr bwMode="auto">
          <a:xfrm>
            <a:off x="4264025" y="3835400"/>
            <a:ext cx="1162050" cy="1371600"/>
          </a:xfrm>
          <a:prstGeom prst="rect">
            <a:avLst/>
          </a:prstGeom>
          <a:noFill/>
          <a:ln w="9525">
            <a:noFill/>
            <a:miter lim="800000"/>
            <a:headEnd/>
            <a:tailEnd/>
          </a:ln>
        </p:spPr>
      </p:pic>
    </p:spTree>
    <p:extLst>
      <p:ext uri="{BB962C8B-B14F-4D97-AF65-F5344CB8AC3E}">
        <p14:creationId xmlns:p14="http://schemas.microsoft.com/office/powerpoint/2010/main" val="141903805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Arial Unicode MS"/>
                <a:cs typeface="Arial Unicode MS"/>
              </a:rPr>
              <a:pPr marL="0" marR="0" lvl="0" indent="0" algn="r" defTabSz="829361" rtl="0" eaLnBrk="1" fontAlgn="auto" latinLnBrk="0" hangingPunct="1">
                <a:lnSpc>
                  <a:spcPct val="100000"/>
                </a:lnSpc>
                <a:spcBef>
                  <a:spcPts val="0"/>
                </a:spcBef>
                <a:spcAft>
                  <a:spcPts val="0"/>
                </a:spcAft>
                <a:buClrTx/>
                <a:buSzTx/>
                <a:buFontTx/>
                <a:buNone/>
                <a:tabLst/>
                <a:defRPr/>
              </a:pPr>
              <a:t>80</a:t>
            </a:fld>
            <a:endParaRPr kumimoji="0" lang="en-GB" sz="1633" b="0" i="0" u="none" strike="noStrike" kern="0" cap="none" spc="0" normalizeH="0" baseline="0" noProof="0" dirty="0">
              <a:ln>
                <a:noFill/>
              </a:ln>
              <a:solidFill>
                <a:srgbClr val="FFFFFF"/>
              </a:solidFill>
              <a:effectLst/>
              <a:uLnTx/>
              <a:uFillTx/>
              <a:latin typeface="Calibri"/>
              <a:ea typeface="Arial Unicode MS"/>
              <a:cs typeface="Arial Unicode MS"/>
            </a:endParaRPr>
          </a:p>
        </p:txBody>
      </p:sp>
      <p:sp>
        <p:nvSpPr>
          <p:cNvPr id="7" name="TextBox 6"/>
          <p:cNvSpPr txBox="1"/>
          <p:nvPr/>
        </p:nvSpPr>
        <p:spPr>
          <a:xfrm>
            <a:off x="445160" y="3399524"/>
            <a:ext cx="5936590" cy="1169551"/>
          </a:xfrm>
          <a:prstGeom prst="rect">
            <a:avLst/>
          </a:prstGeom>
          <a:noFill/>
        </p:spPr>
        <p:txBody>
          <a:bodyPr wrap="square" lIns="0" tIns="0" rIns="0" bIns="0" rtlCol="0" anchor="t" anchorCtr="0">
            <a:spAutoFit/>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FFFFFF"/>
                </a:solidFill>
                <a:effectLst/>
                <a:uLnTx/>
                <a:uFillTx/>
                <a:latin typeface="Calibri"/>
                <a:ea typeface="Arial Unicode MS"/>
                <a:cs typeface="Arial Unicode MS"/>
              </a:rPr>
              <a:t>2. Descriptive Statistics</a:t>
            </a:r>
            <a:endParaRPr kumimoji="0" lang="tr-TR" sz="4000" b="1" i="0" u="none" strike="noStrike" kern="1200" cap="none" spc="0" normalizeH="0" baseline="0" noProof="0" dirty="0">
              <a:ln>
                <a:noFill/>
              </a:ln>
              <a:solidFill>
                <a:srgbClr val="FFFFFF"/>
              </a:solidFill>
              <a:effectLst/>
              <a:uLnTx/>
              <a:uFillTx/>
              <a:latin typeface="Calibri"/>
              <a:ea typeface="Arial Unicode MS"/>
              <a:cs typeface="Arial Unicode MS"/>
            </a:endParaRPr>
          </a:p>
          <a:p>
            <a:pPr lvl="0" defTabSz="829361"/>
            <a:r>
              <a:rPr lang="en-US" sz="3600" kern="0" dirty="0">
                <a:solidFill>
                  <a:srgbClr val="FFFFFF"/>
                </a:solidFill>
              </a:rPr>
              <a:t>Measures of distribution shape</a:t>
            </a:r>
            <a:endParaRPr kumimoji="0" lang="en-GB" sz="3600" b="0" i="0" u="none" strike="noStrike" kern="0" cap="none" spc="0" normalizeH="0" baseline="0" noProof="0" dirty="0">
              <a:ln>
                <a:noFill/>
              </a:ln>
              <a:solidFill>
                <a:srgbClr val="FFFFFF"/>
              </a:solidFill>
              <a:effectLst/>
              <a:uLnTx/>
              <a:uFillTx/>
              <a:latin typeface="Calibri"/>
              <a:ea typeface="Arial Unicode MS"/>
              <a:cs typeface="Arial Unicode MS"/>
            </a:endParaRPr>
          </a:p>
        </p:txBody>
      </p:sp>
    </p:spTree>
    <p:extLst>
      <p:ext uri="{BB962C8B-B14F-4D97-AF65-F5344CB8AC3E}">
        <p14:creationId xmlns:p14="http://schemas.microsoft.com/office/powerpoint/2010/main" val="134618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28195" y="435474"/>
            <a:ext cx="11539460" cy="471091"/>
          </a:xfrm>
        </p:spPr>
        <p:txBody>
          <a:bodyPr/>
          <a:lstStyle/>
          <a:p>
            <a:r>
              <a:rPr lang="en-US" sz="3733" dirty="0">
                <a:solidFill>
                  <a:srgbClr val="C00000"/>
                </a:solidFill>
              </a:rPr>
              <a:t>Skewness</a:t>
            </a:r>
          </a:p>
        </p:txBody>
      </p:sp>
      <p:pic>
        <p:nvPicPr>
          <p:cNvPr id="7" name="Picture 6">
            <a:extLst>
              <a:ext uri="{FF2B5EF4-FFF2-40B4-BE49-F238E27FC236}">
                <a16:creationId xmlns:a16="http://schemas.microsoft.com/office/drawing/2014/main" id="{286F977B-B382-46C7-B9D4-049955CEE341}"/>
              </a:ext>
            </a:extLst>
          </p:cNvPr>
          <p:cNvPicPr>
            <a:picLocks noChangeAspect="1"/>
          </p:cNvPicPr>
          <p:nvPr/>
        </p:nvPicPr>
        <p:blipFill>
          <a:blip r:embed="rId3"/>
          <a:stretch>
            <a:fillRect/>
          </a:stretch>
        </p:blipFill>
        <p:spPr>
          <a:xfrm>
            <a:off x="433388" y="1000125"/>
            <a:ext cx="5653088" cy="3025120"/>
          </a:xfrm>
          <a:prstGeom prst="rect">
            <a:avLst/>
          </a:prstGeom>
        </p:spPr>
      </p:pic>
      <p:pic>
        <p:nvPicPr>
          <p:cNvPr id="9" name="Content Placeholder 5">
            <a:extLst>
              <a:ext uri="{FF2B5EF4-FFF2-40B4-BE49-F238E27FC236}">
                <a16:creationId xmlns:a16="http://schemas.microsoft.com/office/drawing/2014/main" id="{0BA39F5F-88DD-4E86-96CD-08E5B1A6B649}"/>
              </a:ext>
            </a:extLst>
          </p:cNvPr>
          <p:cNvPicPr>
            <a:picLocks noChangeAspect="1"/>
          </p:cNvPicPr>
          <p:nvPr/>
        </p:nvPicPr>
        <p:blipFill rotWithShape="1">
          <a:blip r:embed="rId4"/>
          <a:srcRect l="46412" t="45028" r="31087" b="39080"/>
          <a:stretch/>
        </p:blipFill>
        <p:spPr>
          <a:xfrm>
            <a:off x="7363352" y="618900"/>
            <a:ext cx="3669285" cy="1942600"/>
          </a:xfrm>
          <a:prstGeom prst="rect">
            <a:avLst/>
          </a:prstGeom>
        </p:spPr>
      </p:pic>
      <p:pic>
        <p:nvPicPr>
          <p:cNvPr id="10" name="Picture 9">
            <a:extLst>
              <a:ext uri="{FF2B5EF4-FFF2-40B4-BE49-F238E27FC236}">
                <a16:creationId xmlns:a16="http://schemas.microsoft.com/office/drawing/2014/main" id="{801B75E6-4728-4417-A0C7-D43B76125FB1}"/>
              </a:ext>
            </a:extLst>
          </p:cNvPr>
          <p:cNvPicPr>
            <a:picLocks noChangeAspect="1"/>
          </p:cNvPicPr>
          <p:nvPr/>
        </p:nvPicPr>
        <p:blipFill rotWithShape="1">
          <a:blip r:embed="rId5"/>
          <a:srcRect l="47981" t="15409" r="29845" b="69289"/>
          <a:stretch/>
        </p:blipFill>
        <p:spPr>
          <a:xfrm>
            <a:off x="7363352" y="2945307"/>
            <a:ext cx="3779061" cy="2159875"/>
          </a:xfrm>
          <a:prstGeom prst="rect">
            <a:avLst/>
          </a:prstGeom>
        </p:spPr>
      </p:pic>
      <p:pic>
        <p:nvPicPr>
          <p:cNvPr id="8" name="Picture 7">
            <a:extLst>
              <a:ext uri="{FF2B5EF4-FFF2-40B4-BE49-F238E27FC236}">
                <a16:creationId xmlns:a16="http://schemas.microsoft.com/office/drawing/2014/main" id="{20200996-DB08-42F2-B969-7C308F2FF12A}"/>
              </a:ext>
            </a:extLst>
          </p:cNvPr>
          <p:cNvPicPr>
            <a:picLocks noChangeAspect="1"/>
          </p:cNvPicPr>
          <p:nvPr/>
        </p:nvPicPr>
        <p:blipFill>
          <a:blip r:embed="rId6"/>
          <a:stretch>
            <a:fillRect/>
          </a:stretch>
        </p:blipFill>
        <p:spPr>
          <a:xfrm>
            <a:off x="433388" y="4262438"/>
            <a:ext cx="6519862" cy="1814722"/>
          </a:xfrm>
          <a:prstGeom prst="rect">
            <a:avLst/>
          </a:prstGeom>
        </p:spPr>
      </p:pic>
      <p:sp>
        <p:nvSpPr>
          <p:cNvPr id="11" name="TextBox 10">
            <a:extLst>
              <a:ext uri="{FF2B5EF4-FFF2-40B4-BE49-F238E27FC236}">
                <a16:creationId xmlns:a16="http://schemas.microsoft.com/office/drawing/2014/main" id="{14D656F2-8BDE-4378-8440-D524FB991C0C}"/>
              </a:ext>
            </a:extLst>
          </p:cNvPr>
          <p:cNvSpPr txBox="1"/>
          <p:nvPr/>
        </p:nvSpPr>
        <p:spPr>
          <a:xfrm>
            <a:off x="11032637" y="1641699"/>
            <a:ext cx="825098" cy="184666"/>
          </a:xfrm>
          <a:prstGeom prst="rect">
            <a:avLst/>
          </a:prstGeom>
          <a:noFill/>
        </p:spPr>
        <p:txBody>
          <a:bodyPr wrap="none" lIns="0" tIns="0" rIns="0" bIns="0" rtlCol="0">
            <a:spAutoFit/>
          </a:bodyPr>
          <a:lstStyle/>
          <a:p>
            <a:r>
              <a:rPr lang="tr-TR" sz="1200" dirty="0">
                <a:solidFill>
                  <a:schemeClr val="tx2"/>
                </a:solidFill>
              </a:rPr>
              <a:t>Right </a:t>
            </a:r>
            <a:r>
              <a:rPr lang="tr-TR" sz="1200" dirty="0" err="1">
                <a:solidFill>
                  <a:schemeClr val="tx2"/>
                </a:solidFill>
              </a:rPr>
              <a:t>skewed</a:t>
            </a:r>
            <a:endParaRPr lang="en-US" sz="1200" dirty="0" err="1">
              <a:solidFill>
                <a:schemeClr val="tx2"/>
              </a:solidFill>
            </a:endParaRPr>
          </a:p>
        </p:txBody>
      </p:sp>
      <p:sp>
        <p:nvSpPr>
          <p:cNvPr id="13" name="TextBox 12">
            <a:extLst>
              <a:ext uri="{FF2B5EF4-FFF2-40B4-BE49-F238E27FC236}">
                <a16:creationId xmlns:a16="http://schemas.microsoft.com/office/drawing/2014/main" id="{ED760EEE-7CA9-4426-BB18-F310740D8AE8}"/>
              </a:ext>
            </a:extLst>
          </p:cNvPr>
          <p:cNvSpPr txBox="1"/>
          <p:nvPr/>
        </p:nvSpPr>
        <p:spPr>
          <a:xfrm>
            <a:off x="11139966" y="3932911"/>
            <a:ext cx="741806" cy="184666"/>
          </a:xfrm>
          <a:prstGeom prst="rect">
            <a:avLst/>
          </a:prstGeom>
          <a:noFill/>
        </p:spPr>
        <p:txBody>
          <a:bodyPr wrap="none" lIns="0" tIns="0" rIns="0" bIns="0" rtlCol="0">
            <a:spAutoFit/>
          </a:bodyPr>
          <a:lstStyle/>
          <a:p>
            <a:r>
              <a:rPr lang="tr-TR" sz="1200" dirty="0" err="1">
                <a:solidFill>
                  <a:schemeClr val="tx2"/>
                </a:solidFill>
              </a:rPr>
              <a:t>Left</a:t>
            </a:r>
            <a:r>
              <a:rPr lang="tr-TR" sz="1200" dirty="0">
                <a:solidFill>
                  <a:schemeClr val="tx2"/>
                </a:solidFill>
              </a:rPr>
              <a:t> </a:t>
            </a:r>
            <a:r>
              <a:rPr lang="tr-TR" sz="1200" dirty="0" err="1">
                <a:solidFill>
                  <a:schemeClr val="tx2"/>
                </a:solidFill>
              </a:rPr>
              <a:t>skewed</a:t>
            </a:r>
            <a:endParaRPr lang="en-US" sz="1200" dirty="0" err="1">
              <a:solidFill>
                <a:schemeClr val="tx2"/>
              </a:solidFill>
            </a:endParaRPr>
          </a:p>
        </p:txBody>
      </p:sp>
    </p:spTree>
    <p:extLst>
      <p:ext uri="{BB962C8B-B14F-4D97-AF65-F5344CB8AC3E}">
        <p14:creationId xmlns:p14="http://schemas.microsoft.com/office/powerpoint/2010/main" val="314968831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28195" y="254499"/>
            <a:ext cx="11539460" cy="471091"/>
          </a:xfrm>
        </p:spPr>
        <p:txBody>
          <a:bodyPr/>
          <a:lstStyle/>
          <a:p>
            <a:r>
              <a:rPr lang="en-US" sz="3733" dirty="0">
                <a:solidFill>
                  <a:srgbClr val="C00000"/>
                </a:solidFill>
              </a:rPr>
              <a:t>Skewness</a:t>
            </a:r>
          </a:p>
        </p:txBody>
      </p:sp>
      <p:sp>
        <p:nvSpPr>
          <p:cNvPr id="3" name="Rectangle 2">
            <a:extLst>
              <a:ext uri="{FF2B5EF4-FFF2-40B4-BE49-F238E27FC236}">
                <a16:creationId xmlns:a16="http://schemas.microsoft.com/office/drawing/2014/main" id="{9C1352B7-50F3-4F77-AED7-7529930B41CE}"/>
              </a:ext>
            </a:extLst>
          </p:cNvPr>
          <p:cNvSpPr/>
          <p:nvPr/>
        </p:nvSpPr>
        <p:spPr>
          <a:xfrm>
            <a:off x="228195" y="725590"/>
            <a:ext cx="11563350" cy="3477875"/>
          </a:xfrm>
          <a:prstGeom prst="rect">
            <a:avLst/>
          </a:prstGeom>
        </p:spPr>
        <p:txBody>
          <a:bodyPr wrap="square">
            <a:spAutoFit/>
          </a:bodyPr>
          <a:lstStyle/>
          <a:p>
            <a:r>
              <a:rPr lang="tr-TR" sz="2000" dirty="0">
                <a:solidFill>
                  <a:srgbClr val="464E56"/>
                </a:solidFill>
                <a:latin typeface="Avenir LT W01_35 Light1475496"/>
              </a:rPr>
              <a:t>S</a:t>
            </a:r>
            <a:r>
              <a:rPr lang="en-US" sz="2000" dirty="0" err="1">
                <a:solidFill>
                  <a:srgbClr val="464E56"/>
                </a:solidFill>
                <a:latin typeface="Avenir LT W01_35 Light1475496"/>
              </a:rPr>
              <a:t>kewness</a:t>
            </a:r>
            <a:r>
              <a:rPr lang="en-US" sz="2000" dirty="0">
                <a:solidFill>
                  <a:srgbClr val="464E56"/>
                </a:solidFill>
                <a:latin typeface="Avenir LT W01_35 Light1475496"/>
              </a:rPr>
              <a:t> is a measure of the asymmetry of the probability distribution of a random variable about its mean. In other words, skewness tells you the amount and direction of skew (departure from horizontal symmetry). </a:t>
            </a:r>
            <a:endParaRPr lang="tr-TR" sz="2000" dirty="0">
              <a:solidFill>
                <a:srgbClr val="464E56"/>
              </a:solidFill>
              <a:latin typeface="Avenir LT W01_35 Light1475496"/>
            </a:endParaRPr>
          </a:p>
          <a:p>
            <a:endParaRPr lang="tr-TR" sz="2000" dirty="0">
              <a:solidFill>
                <a:srgbClr val="464E56"/>
              </a:solidFill>
              <a:latin typeface="Avenir LT W01_35 Light1475496"/>
            </a:endParaRPr>
          </a:p>
          <a:p>
            <a:r>
              <a:rPr lang="en-US" sz="2000" dirty="0">
                <a:solidFill>
                  <a:srgbClr val="464E56"/>
                </a:solidFill>
                <a:latin typeface="Avenir LT W01_35 Light1475496"/>
              </a:rPr>
              <a:t>The skewness value can be positive or negative, or even undefined. If skewness is 0, the data are perfectly symmetrical, although it is quite unlikely for real-world data. As a general rule of thumb:</a:t>
            </a:r>
            <a:endParaRPr lang="tr-TR" sz="2000" dirty="0">
              <a:solidFill>
                <a:srgbClr val="464E56"/>
              </a:solidFill>
              <a:latin typeface="Avenir LT W01_35 Light1475496"/>
            </a:endParaRPr>
          </a:p>
          <a:p>
            <a:endParaRPr lang="en-US" sz="2000" dirty="0">
              <a:solidFill>
                <a:srgbClr val="464E56"/>
              </a:solidFill>
              <a:latin typeface="Avenir LT W01_35 Light1475496"/>
            </a:endParaRPr>
          </a:p>
          <a:p>
            <a:pPr>
              <a:buFont typeface="Arial" panose="020B0604020202020204" pitchFamily="34" charset="0"/>
              <a:buChar char="•"/>
            </a:pPr>
            <a:r>
              <a:rPr lang="en-US" sz="2000" dirty="0">
                <a:solidFill>
                  <a:srgbClr val="464E56"/>
                </a:solidFill>
                <a:latin typeface="Avenir LT W01_35 Light1475496"/>
              </a:rPr>
              <a:t>If skewness is less than -1 or greater than 1, the distribution is highly skewed.</a:t>
            </a:r>
          </a:p>
          <a:p>
            <a:pPr>
              <a:buFont typeface="Arial" panose="020B0604020202020204" pitchFamily="34" charset="0"/>
              <a:buChar char="•"/>
            </a:pPr>
            <a:endParaRPr lang="tr-TR" sz="2000" dirty="0">
              <a:solidFill>
                <a:srgbClr val="464E56"/>
              </a:solidFill>
              <a:latin typeface="Avenir LT W01_35 Light1475496"/>
            </a:endParaRPr>
          </a:p>
          <a:p>
            <a:pPr>
              <a:buFont typeface="Arial" panose="020B0604020202020204" pitchFamily="34" charset="0"/>
              <a:buChar char="•"/>
            </a:pPr>
            <a:r>
              <a:rPr lang="en-US" sz="2000" dirty="0">
                <a:solidFill>
                  <a:srgbClr val="464E56"/>
                </a:solidFill>
                <a:latin typeface="Avenir LT W01_35 Light1475496"/>
              </a:rPr>
              <a:t>If skewness is between -1 and -0.5 or between 0.5 and 1, the distribution is moderately skewed.</a:t>
            </a:r>
          </a:p>
          <a:p>
            <a:pPr>
              <a:buFont typeface="Arial" panose="020B0604020202020204" pitchFamily="34" charset="0"/>
              <a:buChar char="•"/>
            </a:pPr>
            <a:endParaRPr lang="tr-TR" sz="2000" dirty="0">
              <a:solidFill>
                <a:srgbClr val="464E56"/>
              </a:solidFill>
              <a:latin typeface="Avenir LT W01_35 Light1475496"/>
            </a:endParaRPr>
          </a:p>
          <a:p>
            <a:pPr>
              <a:buFont typeface="Arial" panose="020B0604020202020204" pitchFamily="34" charset="0"/>
              <a:buChar char="•"/>
            </a:pPr>
            <a:r>
              <a:rPr lang="en-US" sz="2000" dirty="0">
                <a:solidFill>
                  <a:srgbClr val="464E56"/>
                </a:solidFill>
                <a:latin typeface="Avenir LT W01_35 Light1475496"/>
              </a:rPr>
              <a:t>If skewness is between -0.5 and 0.5, the distribution is approximately symmetric.</a:t>
            </a:r>
            <a:endParaRPr lang="en-US" sz="2000" b="0" i="0" dirty="0">
              <a:solidFill>
                <a:srgbClr val="464E56"/>
              </a:solidFill>
              <a:effectLst/>
              <a:latin typeface="Avenir LT W01_35 Light1475496"/>
            </a:endParaRPr>
          </a:p>
        </p:txBody>
      </p:sp>
      <p:pic>
        <p:nvPicPr>
          <p:cNvPr id="4" name="Picture 3">
            <a:extLst>
              <a:ext uri="{FF2B5EF4-FFF2-40B4-BE49-F238E27FC236}">
                <a16:creationId xmlns:a16="http://schemas.microsoft.com/office/drawing/2014/main" id="{0C996487-1F95-4A8A-A939-877103AB8B36}"/>
              </a:ext>
            </a:extLst>
          </p:cNvPr>
          <p:cNvPicPr>
            <a:picLocks noChangeAspect="1"/>
          </p:cNvPicPr>
          <p:nvPr/>
        </p:nvPicPr>
        <p:blipFill>
          <a:blip r:embed="rId3"/>
          <a:stretch>
            <a:fillRect/>
          </a:stretch>
        </p:blipFill>
        <p:spPr>
          <a:xfrm>
            <a:off x="1090612" y="4305300"/>
            <a:ext cx="8505825" cy="2552700"/>
          </a:xfrm>
          <a:prstGeom prst="rect">
            <a:avLst/>
          </a:prstGeom>
        </p:spPr>
      </p:pic>
    </p:spTree>
    <p:extLst>
      <p:ext uri="{BB962C8B-B14F-4D97-AF65-F5344CB8AC3E}">
        <p14:creationId xmlns:p14="http://schemas.microsoft.com/office/powerpoint/2010/main" val="204623239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28195" y="435474"/>
            <a:ext cx="11539460" cy="471091"/>
          </a:xfrm>
        </p:spPr>
        <p:txBody>
          <a:bodyPr/>
          <a:lstStyle/>
          <a:p>
            <a:r>
              <a:rPr lang="en-US" sz="3733" dirty="0">
                <a:solidFill>
                  <a:srgbClr val="C00000"/>
                </a:solidFill>
              </a:rPr>
              <a:t>Kurtosis</a:t>
            </a:r>
          </a:p>
        </p:txBody>
      </p:sp>
      <p:pic>
        <p:nvPicPr>
          <p:cNvPr id="2" name="Picture 1">
            <a:extLst>
              <a:ext uri="{FF2B5EF4-FFF2-40B4-BE49-F238E27FC236}">
                <a16:creationId xmlns:a16="http://schemas.microsoft.com/office/drawing/2014/main" id="{2BAE2402-D538-48E0-9DF1-D6FB3F4CBEA7}"/>
              </a:ext>
            </a:extLst>
          </p:cNvPr>
          <p:cNvPicPr>
            <a:picLocks noChangeAspect="1"/>
          </p:cNvPicPr>
          <p:nvPr/>
        </p:nvPicPr>
        <p:blipFill>
          <a:blip r:embed="rId3"/>
          <a:stretch>
            <a:fillRect/>
          </a:stretch>
        </p:blipFill>
        <p:spPr>
          <a:xfrm>
            <a:off x="538163" y="1343025"/>
            <a:ext cx="4757738" cy="2547946"/>
          </a:xfrm>
          <a:prstGeom prst="rect">
            <a:avLst/>
          </a:prstGeom>
        </p:spPr>
      </p:pic>
      <p:pic>
        <p:nvPicPr>
          <p:cNvPr id="4" name="Content Placeholder 3">
            <a:extLst>
              <a:ext uri="{FF2B5EF4-FFF2-40B4-BE49-F238E27FC236}">
                <a16:creationId xmlns:a16="http://schemas.microsoft.com/office/drawing/2014/main" id="{D4FB1D39-93A3-473C-B270-7FD70E7BF318}"/>
              </a:ext>
            </a:extLst>
          </p:cNvPr>
          <p:cNvPicPr>
            <a:picLocks noChangeAspect="1"/>
          </p:cNvPicPr>
          <p:nvPr/>
        </p:nvPicPr>
        <p:blipFill>
          <a:blip r:embed="rId4"/>
          <a:srcRect l="600" r="600"/>
          <a:stretch>
            <a:fillRect/>
          </a:stretch>
        </p:blipFill>
        <p:spPr>
          <a:xfrm>
            <a:off x="5715000" y="1057275"/>
            <a:ext cx="5662896" cy="3114375"/>
          </a:xfrm>
          <a:prstGeom prst="rect">
            <a:avLst/>
          </a:prstGeom>
        </p:spPr>
      </p:pic>
      <p:pic>
        <p:nvPicPr>
          <p:cNvPr id="3" name="Picture 2">
            <a:extLst>
              <a:ext uri="{FF2B5EF4-FFF2-40B4-BE49-F238E27FC236}">
                <a16:creationId xmlns:a16="http://schemas.microsoft.com/office/drawing/2014/main" id="{616767FE-F817-4E27-A88D-98D0DCF720CD}"/>
              </a:ext>
            </a:extLst>
          </p:cNvPr>
          <p:cNvPicPr>
            <a:picLocks noChangeAspect="1"/>
          </p:cNvPicPr>
          <p:nvPr/>
        </p:nvPicPr>
        <p:blipFill>
          <a:blip r:embed="rId5"/>
          <a:stretch>
            <a:fillRect/>
          </a:stretch>
        </p:blipFill>
        <p:spPr>
          <a:xfrm>
            <a:off x="657225" y="3824288"/>
            <a:ext cx="5448300" cy="2315528"/>
          </a:xfrm>
          <a:prstGeom prst="rect">
            <a:avLst/>
          </a:prstGeom>
        </p:spPr>
      </p:pic>
    </p:spTree>
    <p:extLst>
      <p:ext uri="{BB962C8B-B14F-4D97-AF65-F5344CB8AC3E}">
        <p14:creationId xmlns:p14="http://schemas.microsoft.com/office/powerpoint/2010/main" val="80212283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28195" y="435474"/>
            <a:ext cx="11539460" cy="471091"/>
          </a:xfrm>
        </p:spPr>
        <p:txBody>
          <a:bodyPr/>
          <a:lstStyle/>
          <a:p>
            <a:r>
              <a:rPr lang="en-US" sz="3733" dirty="0">
                <a:solidFill>
                  <a:srgbClr val="C00000"/>
                </a:solidFill>
              </a:rPr>
              <a:t>z-Scores</a:t>
            </a:r>
          </a:p>
        </p:txBody>
      </p:sp>
      <p:sp>
        <p:nvSpPr>
          <p:cNvPr id="2" name="Rectangle 1">
            <a:extLst>
              <a:ext uri="{FF2B5EF4-FFF2-40B4-BE49-F238E27FC236}">
                <a16:creationId xmlns:a16="http://schemas.microsoft.com/office/drawing/2014/main" id="{A1C03878-563F-43A2-BCE2-654E9C2F46AC}"/>
              </a:ext>
            </a:extLst>
          </p:cNvPr>
          <p:cNvSpPr/>
          <p:nvPr/>
        </p:nvSpPr>
        <p:spPr>
          <a:xfrm>
            <a:off x="371474" y="1079838"/>
            <a:ext cx="10829925" cy="923330"/>
          </a:xfrm>
          <a:prstGeom prst="rect">
            <a:avLst/>
          </a:prstGeom>
        </p:spPr>
        <p:txBody>
          <a:bodyPr wrap="square">
            <a:spAutoFit/>
          </a:bodyPr>
          <a:lstStyle/>
          <a:p>
            <a:r>
              <a:rPr lang="en-US" dirty="0">
                <a:latin typeface="BaskervilleMT"/>
              </a:rPr>
              <a:t>Imagine a situation in which you have two basketball players of different ability.</a:t>
            </a:r>
            <a:r>
              <a:rPr lang="tr-TR" dirty="0">
                <a:latin typeface="BaskervilleMT"/>
              </a:rPr>
              <a:t> </a:t>
            </a:r>
            <a:r>
              <a:rPr lang="en-US" dirty="0">
                <a:latin typeface="BaskervilleMT"/>
              </a:rPr>
              <a:t>The first player gets the ball into the net an </a:t>
            </a:r>
            <a:r>
              <a:rPr lang="en-US" dirty="0">
                <a:solidFill>
                  <a:srgbClr val="C00000"/>
                </a:solidFill>
                <a:latin typeface="BaskervilleMT"/>
              </a:rPr>
              <a:t>average of 70% </a:t>
            </a:r>
            <a:r>
              <a:rPr lang="en-US" dirty="0">
                <a:latin typeface="BaskervilleMT"/>
              </a:rPr>
              <a:t>of the time, and he</a:t>
            </a:r>
            <a:r>
              <a:rPr lang="tr-TR" dirty="0">
                <a:latin typeface="BaskervilleMT"/>
              </a:rPr>
              <a:t> </a:t>
            </a:r>
            <a:r>
              <a:rPr lang="en-US" dirty="0">
                <a:latin typeface="BaskervilleMT"/>
              </a:rPr>
              <a:t>has a </a:t>
            </a:r>
            <a:r>
              <a:rPr lang="en-US" dirty="0">
                <a:solidFill>
                  <a:srgbClr val="C00000"/>
                </a:solidFill>
                <a:latin typeface="BaskervilleMT"/>
              </a:rPr>
              <a:t>standard deviation of 20%. </a:t>
            </a:r>
            <a:r>
              <a:rPr lang="en-US" dirty="0">
                <a:latin typeface="BaskervilleMT"/>
              </a:rPr>
              <a:t>The second player has a </a:t>
            </a:r>
            <a:r>
              <a:rPr lang="en-US" dirty="0">
                <a:solidFill>
                  <a:srgbClr val="C00000"/>
                </a:solidFill>
                <a:latin typeface="BaskervilleMT"/>
              </a:rPr>
              <a:t>mean of 40% </a:t>
            </a:r>
            <a:r>
              <a:rPr lang="en-US" dirty="0">
                <a:latin typeface="BaskervilleMT"/>
              </a:rPr>
              <a:t>and </a:t>
            </a:r>
            <a:r>
              <a:rPr lang="en-US" dirty="0">
                <a:solidFill>
                  <a:srgbClr val="C00000"/>
                </a:solidFill>
                <a:latin typeface="BaskervilleMT"/>
              </a:rPr>
              <a:t>a</a:t>
            </a:r>
            <a:r>
              <a:rPr lang="tr-TR" dirty="0">
                <a:solidFill>
                  <a:srgbClr val="C00000"/>
                </a:solidFill>
                <a:latin typeface="BaskervilleMT"/>
              </a:rPr>
              <a:t> </a:t>
            </a:r>
            <a:r>
              <a:rPr lang="en-US" dirty="0">
                <a:solidFill>
                  <a:srgbClr val="C00000"/>
                </a:solidFill>
                <a:latin typeface="BaskervilleMT"/>
              </a:rPr>
              <a:t>standard deviation of 10%.</a:t>
            </a:r>
            <a:endParaRPr lang="en-US" dirty="0">
              <a:solidFill>
                <a:srgbClr val="C00000"/>
              </a:solidFill>
            </a:endParaRPr>
          </a:p>
        </p:txBody>
      </p:sp>
      <p:pic>
        <p:nvPicPr>
          <p:cNvPr id="3" name="Picture 2">
            <a:extLst>
              <a:ext uri="{FF2B5EF4-FFF2-40B4-BE49-F238E27FC236}">
                <a16:creationId xmlns:a16="http://schemas.microsoft.com/office/drawing/2014/main" id="{CF67644F-7B44-4EAC-BA6E-F1830B61C244}"/>
              </a:ext>
            </a:extLst>
          </p:cNvPr>
          <p:cNvPicPr>
            <a:picLocks noChangeAspect="1"/>
          </p:cNvPicPr>
          <p:nvPr/>
        </p:nvPicPr>
        <p:blipFill rotWithShape="1">
          <a:blip r:embed="rId3"/>
          <a:srcRect t="3749"/>
          <a:stretch/>
        </p:blipFill>
        <p:spPr>
          <a:xfrm>
            <a:off x="371474" y="2324100"/>
            <a:ext cx="5822962" cy="3790928"/>
          </a:xfrm>
          <a:prstGeom prst="rect">
            <a:avLst/>
          </a:prstGeom>
        </p:spPr>
      </p:pic>
      <p:sp>
        <p:nvSpPr>
          <p:cNvPr id="4" name="Rectangle 3">
            <a:extLst>
              <a:ext uri="{FF2B5EF4-FFF2-40B4-BE49-F238E27FC236}">
                <a16:creationId xmlns:a16="http://schemas.microsoft.com/office/drawing/2014/main" id="{AF263D4B-A6AE-4F2E-941B-2AC79D21CFFF}"/>
              </a:ext>
            </a:extLst>
          </p:cNvPr>
          <p:cNvSpPr/>
          <p:nvPr/>
        </p:nvSpPr>
        <p:spPr>
          <a:xfrm>
            <a:off x="7388214" y="3476535"/>
            <a:ext cx="3133725" cy="1200329"/>
          </a:xfrm>
          <a:prstGeom prst="rect">
            <a:avLst/>
          </a:prstGeom>
        </p:spPr>
        <p:txBody>
          <a:bodyPr wrap="square">
            <a:spAutoFit/>
          </a:bodyPr>
          <a:lstStyle/>
          <a:p>
            <a:pPr algn="ctr"/>
            <a:r>
              <a:rPr lang="en-US" sz="2400" dirty="0">
                <a:latin typeface="BaskervilleMT"/>
              </a:rPr>
              <a:t>we can achieve</a:t>
            </a:r>
          </a:p>
          <a:p>
            <a:pPr algn="ctr"/>
            <a:r>
              <a:rPr lang="en-US" sz="2400" dirty="0">
                <a:latin typeface="BaskervilleMT"/>
              </a:rPr>
              <a:t>this with the </a:t>
            </a:r>
            <a:r>
              <a:rPr lang="en-US" sz="2400" b="1" i="1" dirty="0">
                <a:latin typeface="BaskervilleMT-BoldItalic"/>
              </a:rPr>
              <a:t>standard score</a:t>
            </a:r>
            <a:r>
              <a:rPr lang="en-US" sz="2400" dirty="0">
                <a:latin typeface="BaskervilleMT"/>
              </a:rPr>
              <a:t>, or </a:t>
            </a:r>
            <a:r>
              <a:rPr lang="en-US" sz="2400" b="1" i="1" dirty="0">
                <a:latin typeface="BaskervilleMT-BoldItalic"/>
              </a:rPr>
              <a:t>z-score</a:t>
            </a:r>
            <a:r>
              <a:rPr lang="en-US" sz="2400" dirty="0">
                <a:latin typeface="BaskervilleMT"/>
              </a:rPr>
              <a:t>.</a:t>
            </a:r>
            <a:endParaRPr lang="en-US" sz="2400" dirty="0"/>
          </a:p>
        </p:txBody>
      </p:sp>
      <p:sp>
        <p:nvSpPr>
          <p:cNvPr id="5" name="Right Brace 4">
            <a:extLst>
              <a:ext uri="{FF2B5EF4-FFF2-40B4-BE49-F238E27FC236}">
                <a16:creationId xmlns:a16="http://schemas.microsoft.com/office/drawing/2014/main" id="{44ADE902-A757-42DC-8F70-C2FFD42BCB28}"/>
              </a:ext>
            </a:extLst>
          </p:cNvPr>
          <p:cNvSpPr/>
          <p:nvPr/>
        </p:nvSpPr>
        <p:spPr>
          <a:xfrm>
            <a:off x="6429375" y="2247900"/>
            <a:ext cx="723900" cy="3657600"/>
          </a:xfrm>
          <a:prstGeom prst="rightBrac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268266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28195" y="435474"/>
            <a:ext cx="11539460" cy="471091"/>
          </a:xfrm>
        </p:spPr>
        <p:txBody>
          <a:bodyPr/>
          <a:lstStyle/>
          <a:p>
            <a:r>
              <a:rPr lang="en-US" sz="3733" dirty="0">
                <a:solidFill>
                  <a:srgbClr val="C00000"/>
                </a:solidFill>
              </a:rPr>
              <a:t>z-Scores</a:t>
            </a:r>
          </a:p>
        </p:txBody>
      </p:sp>
      <p:pic>
        <p:nvPicPr>
          <p:cNvPr id="2" name="Picture 1">
            <a:extLst>
              <a:ext uri="{FF2B5EF4-FFF2-40B4-BE49-F238E27FC236}">
                <a16:creationId xmlns:a16="http://schemas.microsoft.com/office/drawing/2014/main" id="{F913D177-BFC2-4229-8DA8-C5167DB69B03}"/>
              </a:ext>
            </a:extLst>
          </p:cNvPr>
          <p:cNvPicPr>
            <a:picLocks noChangeAspect="1"/>
          </p:cNvPicPr>
          <p:nvPr/>
        </p:nvPicPr>
        <p:blipFill>
          <a:blip r:embed="rId3"/>
          <a:stretch>
            <a:fillRect/>
          </a:stretch>
        </p:blipFill>
        <p:spPr>
          <a:xfrm>
            <a:off x="366712" y="1000125"/>
            <a:ext cx="8391525" cy="5162550"/>
          </a:xfrm>
          <a:prstGeom prst="rect">
            <a:avLst/>
          </a:prstGeom>
        </p:spPr>
      </p:pic>
      <p:pic>
        <p:nvPicPr>
          <p:cNvPr id="5" name="Picture 4">
            <a:extLst>
              <a:ext uri="{FF2B5EF4-FFF2-40B4-BE49-F238E27FC236}">
                <a16:creationId xmlns:a16="http://schemas.microsoft.com/office/drawing/2014/main" id="{905B793D-46A2-4CA4-B5EB-FC524285C375}"/>
              </a:ext>
            </a:extLst>
          </p:cNvPr>
          <p:cNvPicPr>
            <a:picLocks noChangeAspect="1"/>
          </p:cNvPicPr>
          <p:nvPr/>
        </p:nvPicPr>
        <p:blipFill>
          <a:blip r:embed="rId4"/>
          <a:stretch>
            <a:fillRect/>
          </a:stretch>
        </p:blipFill>
        <p:spPr>
          <a:xfrm>
            <a:off x="6296024" y="1647825"/>
            <a:ext cx="4924425" cy="1295400"/>
          </a:xfrm>
          <a:prstGeom prst="rect">
            <a:avLst/>
          </a:prstGeom>
        </p:spPr>
      </p:pic>
    </p:spTree>
    <p:extLst>
      <p:ext uri="{BB962C8B-B14F-4D97-AF65-F5344CB8AC3E}">
        <p14:creationId xmlns:p14="http://schemas.microsoft.com/office/powerpoint/2010/main" val="271358529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AA5EBD-7E3C-4C6E-82A6-73FA3B3CA641}"/>
              </a:ext>
            </a:extLst>
          </p:cNvPr>
          <p:cNvPicPr>
            <a:picLocks noChangeAspect="1"/>
          </p:cNvPicPr>
          <p:nvPr/>
        </p:nvPicPr>
        <p:blipFill rotWithShape="1">
          <a:blip r:embed="rId3"/>
          <a:srcRect l="3249" r="5445"/>
          <a:stretch/>
        </p:blipFill>
        <p:spPr>
          <a:xfrm>
            <a:off x="5819775" y="1158476"/>
            <a:ext cx="6229350" cy="4414557"/>
          </a:xfrm>
          <a:prstGeom prst="rect">
            <a:avLst/>
          </a:prstGeom>
        </p:spPr>
      </p:pic>
      <p:sp>
        <p:nvSpPr>
          <p:cNvPr id="55300" name="Rectangle 3"/>
          <p:cNvSpPr>
            <a:spLocks noGrp="1" noChangeArrowheads="1"/>
          </p:cNvSpPr>
          <p:nvPr>
            <p:ph type="title"/>
          </p:nvPr>
        </p:nvSpPr>
        <p:spPr>
          <a:xfrm>
            <a:off x="151995" y="157559"/>
            <a:ext cx="11539460" cy="471091"/>
          </a:xfrm>
        </p:spPr>
        <p:txBody>
          <a:bodyPr/>
          <a:lstStyle/>
          <a:p>
            <a:r>
              <a:rPr lang="en-US" sz="3733" dirty="0">
                <a:solidFill>
                  <a:srgbClr val="C00000"/>
                </a:solidFill>
              </a:rPr>
              <a:t>z-Scores</a:t>
            </a:r>
          </a:p>
        </p:txBody>
      </p:sp>
      <p:pic>
        <p:nvPicPr>
          <p:cNvPr id="7" name="Picture 6">
            <a:extLst>
              <a:ext uri="{FF2B5EF4-FFF2-40B4-BE49-F238E27FC236}">
                <a16:creationId xmlns:a16="http://schemas.microsoft.com/office/drawing/2014/main" id="{5FCACF8A-EAFE-433A-B968-75B812EF89DB}"/>
              </a:ext>
            </a:extLst>
          </p:cNvPr>
          <p:cNvPicPr>
            <a:picLocks noChangeAspect="1"/>
          </p:cNvPicPr>
          <p:nvPr/>
        </p:nvPicPr>
        <p:blipFill>
          <a:blip r:embed="rId4"/>
          <a:stretch>
            <a:fillRect/>
          </a:stretch>
        </p:blipFill>
        <p:spPr>
          <a:xfrm>
            <a:off x="0" y="628651"/>
            <a:ext cx="5819775" cy="5264658"/>
          </a:xfrm>
          <a:prstGeom prst="rect">
            <a:avLst/>
          </a:prstGeom>
        </p:spPr>
      </p:pic>
    </p:spTree>
    <p:extLst>
      <p:ext uri="{BB962C8B-B14F-4D97-AF65-F5344CB8AC3E}">
        <p14:creationId xmlns:p14="http://schemas.microsoft.com/office/powerpoint/2010/main" val="31959874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28195" y="435474"/>
            <a:ext cx="11539460" cy="471091"/>
          </a:xfrm>
        </p:spPr>
        <p:txBody>
          <a:bodyPr/>
          <a:lstStyle/>
          <a:p>
            <a:r>
              <a:rPr lang="en-US" sz="3733" dirty="0">
                <a:solidFill>
                  <a:srgbClr val="C00000"/>
                </a:solidFill>
              </a:rPr>
              <a:t>Chebyshev’s Theorem</a:t>
            </a:r>
          </a:p>
        </p:txBody>
      </p:sp>
      <p:pic>
        <p:nvPicPr>
          <p:cNvPr id="3" name="Picture 2">
            <a:extLst>
              <a:ext uri="{FF2B5EF4-FFF2-40B4-BE49-F238E27FC236}">
                <a16:creationId xmlns:a16="http://schemas.microsoft.com/office/drawing/2014/main" id="{57392E13-E075-45E3-8337-6C20B4A5D4EA}"/>
              </a:ext>
            </a:extLst>
          </p:cNvPr>
          <p:cNvPicPr>
            <a:picLocks noChangeAspect="1"/>
          </p:cNvPicPr>
          <p:nvPr/>
        </p:nvPicPr>
        <p:blipFill>
          <a:blip r:embed="rId3"/>
          <a:stretch>
            <a:fillRect/>
          </a:stretch>
        </p:blipFill>
        <p:spPr>
          <a:xfrm>
            <a:off x="300037" y="1090612"/>
            <a:ext cx="6105525" cy="1781175"/>
          </a:xfrm>
          <a:prstGeom prst="rect">
            <a:avLst/>
          </a:prstGeom>
        </p:spPr>
      </p:pic>
      <p:pic>
        <p:nvPicPr>
          <p:cNvPr id="5" name="Picture 4">
            <a:extLst>
              <a:ext uri="{FF2B5EF4-FFF2-40B4-BE49-F238E27FC236}">
                <a16:creationId xmlns:a16="http://schemas.microsoft.com/office/drawing/2014/main" id="{FA476F7C-369D-4FBC-AA4D-30B6C52C1FAC}"/>
              </a:ext>
            </a:extLst>
          </p:cNvPr>
          <p:cNvPicPr>
            <a:picLocks noChangeAspect="1"/>
          </p:cNvPicPr>
          <p:nvPr/>
        </p:nvPicPr>
        <p:blipFill>
          <a:blip r:embed="rId4"/>
          <a:stretch>
            <a:fillRect/>
          </a:stretch>
        </p:blipFill>
        <p:spPr>
          <a:xfrm>
            <a:off x="300036" y="3055834"/>
            <a:ext cx="6105525" cy="1660703"/>
          </a:xfrm>
          <a:prstGeom prst="rect">
            <a:avLst/>
          </a:prstGeom>
        </p:spPr>
      </p:pic>
      <p:pic>
        <p:nvPicPr>
          <p:cNvPr id="6" name="Picture 5">
            <a:extLst>
              <a:ext uri="{FF2B5EF4-FFF2-40B4-BE49-F238E27FC236}">
                <a16:creationId xmlns:a16="http://schemas.microsoft.com/office/drawing/2014/main" id="{72C6EAC8-39FF-4335-902F-A2AB5CA4757E}"/>
              </a:ext>
            </a:extLst>
          </p:cNvPr>
          <p:cNvPicPr>
            <a:picLocks noChangeAspect="1"/>
          </p:cNvPicPr>
          <p:nvPr/>
        </p:nvPicPr>
        <p:blipFill>
          <a:blip r:embed="rId5"/>
          <a:stretch>
            <a:fillRect/>
          </a:stretch>
        </p:blipFill>
        <p:spPr>
          <a:xfrm>
            <a:off x="228195" y="4813477"/>
            <a:ext cx="4900613" cy="1357093"/>
          </a:xfrm>
          <a:prstGeom prst="rect">
            <a:avLst/>
          </a:prstGeom>
        </p:spPr>
      </p:pic>
    </p:spTree>
    <p:extLst>
      <p:ext uri="{BB962C8B-B14F-4D97-AF65-F5344CB8AC3E}">
        <p14:creationId xmlns:p14="http://schemas.microsoft.com/office/powerpoint/2010/main" val="214693556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0833459" y="5745516"/>
            <a:ext cx="1077418" cy="251287"/>
          </a:xfrm>
        </p:spPr>
        <p:txBody>
          <a:bodyPr/>
          <a:lstStyle/>
          <a:p>
            <a:pPr marL="0" marR="0" lvl="0" indent="0" algn="r" defTabSz="829361" rtl="0" eaLnBrk="1" fontAlgn="auto" latinLnBrk="0" hangingPunct="1">
              <a:lnSpc>
                <a:spcPct val="100000"/>
              </a:lnSpc>
              <a:spcBef>
                <a:spcPts val="0"/>
              </a:spcBef>
              <a:spcAft>
                <a:spcPts val="0"/>
              </a:spcAft>
              <a:buClrTx/>
              <a:buSzTx/>
              <a:buFontTx/>
              <a:buNone/>
              <a:tabLst/>
              <a:defRPr/>
            </a:pPr>
            <a:fld id="{D34AE20F-330F-454C-9011-43B717E650F2}" type="slidenum">
              <a:rPr kumimoji="0" lang="en-GB" sz="1633" b="0" i="0" u="none" strike="noStrike" kern="0" cap="none" spc="0" normalizeH="0" baseline="0" noProof="0">
                <a:ln>
                  <a:noFill/>
                </a:ln>
                <a:solidFill>
                  <a:srgbClr val="FFFFFF"/>
                </a:solidFill>
                <a:effectLst/>
                <a:uLnTx/>
                <a:uFillTx/>
                <a:latin typeface="Calibri"/>
                <a:ea typeface="Arial Unicode MS"/>
                <a:cs typeface="Arial Unicode MS"/>
              </a:rPr>
              <a:pPr marL="0" marR="0" lvl="0" indent="0" algn="r" defTabSz="829361" rtl="0" eaLnBrk="1" fontAlgn="auto" latinLnBrk="0" hangingPunct="1">
                <a:lnSpc>
                  <a:spcPct val="100000"/>
                </a:lnSpc>
                <a:spcBef>
                  <a:spcPts val="0"/>
                </a:spcBef>
                <a:spcAft>
                  <a:spcPts val="0"/>
                </a:spcAft>
                <a:buClrTx/>
                <a:buSzTx/>
                <a:buFontTx/>
                <a:buNone/>
                <a:tabLst/>
                <a:defRPr/>
              </a:pPr>
              <a:t>88</a:t>
            </a:fld>
            <a:endParaRPr kumimoji="0" lang="en-GB" sz="1633" b="0" i="0" u="none" strike="noStrike" kern="0" cap="none" spc="0" normalizeH="0" baseline="0" noProof="0" dirty="0">
              <a:ln>
                <a:noFill/>
              </a:ln>
              <a:solidFill>
                <a:srgbClr val="FFFFFF"/>
              </a:solidFill>
              <a:effectLst/>
              <a:uLnTx/>
              <a:uFillTx/>
              <a:latin typeface="Calibri"/>
              <a:ea typeface="Arial Unicode MS"/>
              <a:cs typeface="Arial Unicode MS"/>
            </a:endParaRPr>
          </a:p>
        </p:txBody>
      </p:sp>
      <p:sp>
        <p:nvSpPr>
          <p:cNvPr id="7" name="TextBox 6"/>
          <p:cNvSpPr txBox="1"/>
          <p:nvPr/>
        </p:nvSpPr>
        <p:spPr>
          <a:xfrm>
            <a:off x="578510" y="3361424"/>
            <a:ext cx="5762613" cy="1843838"/>
          </a:xfrm>
          <a:prstGeom prst="rect">
            <a:avLst/>
          </a:prstGeom>
          <a:noFill/>
        </p:spPr>
        <p:txBody>
          <a:bodyPr wrap="square" lIns="0" tIns="0" rIns="0" bIns="0" rtlCol="0" anchor="t" anchorCtr="0">
            <a:spAutoFit/>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FFFFFF"/>
                </a:solidFill>
                <a:effectLst/>
                <a:uLnTx/>
                <a:uFillTx/>
                <a:latin typeface="Calibri"/>
                <a:ea typeface="Arial Unicode MS"/>
                <a:cs typeface="Arial Unicode MS"/>
              </a:rPr>
              <a:t>2. Descriptive Statistics</a:t>
            </a:r>
            <a:endParaRPr kumimoji="0" lang="tr-TR" sz="4000" b="1" i="0" u="none" strike="noStrike" kern="1200" cap="none" spc="0" normalizeH="0" baseline="0" noProof="0" dirty="0">
              <a:ln>
                <a:noFill/>
              </a:ln>
              <a:solidFill>
                <a:srgbClr val="FFFFFF"/>
              </a:solidFill>
              <a:effectLst/>
              <a:uLnTx/>
              <a:uFillTx/>
              <a:latin typeface="Calibri"/>
              <a:ea typeface="Arial Unicode MS"/>
              <a:cs typeface="Arial Unicode MS"/>
            </a:endParaRPr>
          </a:p>
          <a:p>
            <a:pPr lvl="0" defTabSz="829361"/>
            <a:r>
              <a:rPr lang="en-US" sz="3991" kern="0" dirty="0">
                <a:solidFill>
                  <a:srgbClr val="FFFFFF"/>
                </a:solidFill>
              </a:rPr>
              <a:t>Five number summary and Box plots </a:t>
            </a:r>
            <a:endParaRPr kumimoji="0" lang="en-GB" sz="3991" b="0" i="0" u="none" strike="noStrike" kern="0" cap="none" spc="0" normalizeH="0" baseline="0" noProof="0" dirty="0">
              <a:ln>
                <a:noFill/>
              </a:ln>
              <a:solidFill>
                <a:srgbClr val="FFFFFF"/>
              </a:solidFill>
              <a:effectLst/>
              <a:uLnTx/>
              <a:uFillTx/>
              <a:latin typeface="Calibri"/>
              <a:ea typeface="Arial Unicode MS"/>
              <a:cs typeface="Arial Unicode MS"/>
            </a:endParaRPr>
          </a:p>
        </p:txBody>
      </p:sp>
    </p:spTree>
    <p:extLst>
      <p:ext uri="{BB962C8B-B14F-4D97-AF65-F5344CB8AC3E}">
        <p14:creationId xmlns:p14="http://schemas.microsoft.com/office/powerpoint/2010/main" val="42181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Outliers</a:t>
            </a:r>
          </a:p>
        </p:txBody>
      </p:sp>
      <p:sp>
        <p:nvSpPr>
          <p:cNvPr id="4" name="Content Placeholder 2">
            <a:extLst>
              <a:ext uri="{FF2B5EF4-FFF2-40B4-BE49-F238E27FC236}">
                <a16:creationId xmlns:a16="http://schemas.microsoft.com/office/drawing/2014/main" id="{FF39EC78-0CF9-4A6E-B9D6-D95AAB04CBB0}"/>
              </a:ext>
            </a:extLst>
          </p:cNvPr>
          <p:cNvSpPr txBox="1">
            <a:spLocks/>
          </p:cNvSpPr>
          <p:nvPr/>
        </p:nvSpPr>
        <p:spPr>
          <a:xfrm>
            <a:off x="457200" y="1600200"/>
            <a:ext cx="82296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An </a:t>
            </a:r>
            <a:r>
              <a:rPr kumimoji="0" lang="en-US" sz="3200" b="1" i="0" u="none" strike="noStrike" kern="1200" cap="none" spc="0" normalizeH="0" baseline="0" noProof="0" dirty="0">
                <a:ln>
                  <a:noFill/>
                </a:ln>
                <a:solidFill>
                  <a:sysClr val="windowText" lastClr="000000"/>
                </a:solidFill>
                <a:effectLst/>
                <a:uLnTx/>
                <a:uFillTx/>
                <a:latin typeface="Times"/>
                <a:ea typeface="+mn-ea"/>
                <a:cs typeface="Times"/>
              </a:rPr>
              <a:t>outlier</a:t>
            </a: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 is an observation point that is distant from other observations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An outlier may be due to variability in the measurement or it may indicate experimental error;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the latter are sometimes excluded from the data set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Outliers can occur by chance in any distribution, but they often indicate either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Measurement error (discard)</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That the population has a heavy-tailed         distribution</a:t>
            </a:r>
          </a:p>
        </p:txBody>
      </p:sp>
    </p:spTree>
    <p:extLst>
      <p:ext uri="{BB962C8B-B14F-4D97-AF65-F5344CB8AC3E}">
        <p14:creationId xmlns:p14="http://schemas.microsoft.com/office/powerpoint/2010/main" val="156197303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The hierarchy of data types</a:t>
            </a:r>
          </a:p>
        </p:txBody>
      </p:sp>
      <p:sp>
        <p:nvSpPr>
          <p:cNvPr id="38" name="Rectangle 40">
            <a:extLst>
              <a:ext uri="{FF2B5EF4-FFF2-40B4-BE49-F238E27FC236}">
                <a16:creationId xmlns:a16="http://schemas.microsoft.com/office/drawing/2014/main" id="{2739C4E2-85E5-42FB-86D1-F870A212CE8C}"/>
              </a:ext>
            </a:extLst>
          </p:cNvPr>
          <p:cNvSpPr>
            <a:spLocks noChangeArrowheads="1"/>
          </p:cNvSpPr>
          <p:nvPr/>
        </p:nvSpPr>
        <p:spPr bwMode="auto">
          <a:xfrm>
            <a:off x="2290763" y="4811713"/>
            <a:ext cx="6589712" cy="1176337"/>
          </a:xfrm>
          <a:prstGeom prst="rect">
            <a:avLst/>
          </a:prstGeom>
          <a:solidFill>
            <a:srgbClr val="FF0000">
              <a:alpha val="21960"/>
            </a:srgbClr>
          </a:solidFill>
          <a:ln w="9525" algn="ctr">
            <a:solidFill>
              <a:srgbClr val="000000"/>
            </a:solidFill>
            <a:miter lim="800000"/>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9" name="Rectangle 41">
            <a:extLst>
              <a:ext uri="{FF2B5EF4-FFF2-40B4-BE49-F238E27FC236}">
                <a16:creationId xmlns:a16="http://schemas.microsoft.com/office/drawing/2014/main" id="{AC9EC216-DCC7-46D6-B4C5-FBE0469D6FA4}"/>
              </a:ext>
            </a:extLst>
          </p:cNvPr>
          <p:cNvSpPr>
            <a:spLocks noChangeArrowheads="1"/>
          </p:cNvSpPr>
          <p:nvPr/>
        </p:nvSpPr>
        <p:spPr bwMode="auto">
          <a:xfrm>
            <a:off x="2293938" y="3638550"/>
            <a:ext cx="6589712" cy="1176338"/>
          </a:xfrm>
          <a:prstGeom prst="rect">
            <a:avLst/>
          </a:prstGeom>
          <a:solidFill>
            <a:srgbClr val="FF9900">
              <a:alpha val="21960"/>
            </a:srgbClr>
          </a:solidFill>
          <a:ln w="9525" algn="ctr">
            <a:solidFill>
              <a:srgbClr val="000000"/>
            </a:solidFill>
            <a:miter lim="800000"/>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40" name="Rectangle 42">
            <a:extLst>
              <a:ext uri="{FF2B5EF4-FFF2-40B4-BE49-F238E27FC236}">
                <a16:creationId xmlns:a16="http://schemas.microsoft.com/office/drawing/2014/main" id="{DCE86C95-73AA-4D3A-88C2-6C3994BB71FD}"/>
              </a:ext>
            </a:extLst>
          </p:cNvPr>
          <p:cNvSpPr>
            <a:spLocks noChangeArrowheads="1"/>
          </p:cNvSpPr>
          <p:nvPr/>
        </p:nvSpPr>
        <p:spPr bwMode="auto">
          <a:xfrm>
            <a:off x="2295525" y="2366963"/>
            <a:ext cx="6589713" cy="1176337"/>
          </a:xfrm>
          <a:prstGeom prst="rect">
            <a:avLst/>
          </a:prstGeom>
          <a:solidFill>
            <a:srgbClr val="FFFF00">
              <a:alpha val="21960"/>
            </a:srgbClr>
          </a:solidFill>
          <a:ln w="9525" algn="ctr">
            <a:solidFill>
              <a:srgbClr val="000000"/>
            </a:solidFill>
            <a:miter lim="800000"/>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41" name="Rectangle 43">
            <a:extLst>
              <a:ext uri="{FF2B5EF4-FFF2-40B4-BE49-F238E27FC236}">
                <a16:creationId xmlns:a16="http://schemas.microsoft.com/office/drawing/2014/main" id="{AD0B4CB3-7505-489E-9A7B-F27B7A0E22CC}"/>
              </a:ext>
            </a:extLst>
          </p:cNvPr>
          <p:cNvSpPr>
            <a:spLocks noChangeArrowheads="1"/>
          </p:cNvSpPr>
          <p:nvPr/>
        </p:nvSpPr>
        <p:spPr bwMode="auto">
          <a:xfrm>
            <a:off x="2295525" y="1190625"/>
            <a:ext cx="6589713" cy="1176338"/>
          </a:xfrm>
          <a:prstGeom prst="rect">
            <a:avLst/>
          </a:prstGeom>
          <a:solidFill>
            <a:srgbClr val="FFFF99">
              <a:alpha val="21960"/>
            </a:srgbClr>
          </a:solidFill>
          <a:ln w="9525" algn="ctr">
            <a:solidFill>
              <a:srgbClr val="000000"/>
            </a:solidFill>
            <a:miter lim="800000"/>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42" name="Rectangle 5">
            <a:extLst>
              <a:ext uri="{FF2B5EF4-FFF2-40B4-BE49-F238E27FC236}">
                <a16:creationId xmlns:a16="http://schemas.microsoft.com/office/drawing/2014/main" id="{6FBDDB06-77EA-4046-8129-7F1C907987A2}"/>
              </a:ext>
            </a:extLst>
          </p:cNvPr>
          <p:cNvSpPr>
            <a:spLocks noChangeArrowheads="1"/>
          </p:cNvSpPr>
          <p:nvPr/>
        </p:nvSpPr>
        <p:spPr bwMode="auto">
          <a:xfrm>
            <a:off x="252413" y="1189038"/>
            <a:ext cx="1147762" cy="2351087"/>
          </a:xfrm>
          <a:prstGeom prst="rect">
            <a:avLst/>
          </a:prstGeom>
          <a:solidFill>
            <a:srgbClr val="FFCC00"/>
          </a:solidFill>
          <a:ln w="9525" algn="ctr">
            <a:solidFill>
              <a:srgbClr val="000000"/>
            </a:solidFill>
            <a:miter lim="800000"/>
            <a:headEnd/>
            <a:tailEnd/>
          </a:ln>
        </p:spPr>
        <p:txBody>
          <a:bodyPr anchor="ctr"/>
          <a:lstStyle/>
          <a:p>
            <a:pPr algn="ctr" fontAlgn="base">
              <a:spcBef>
                <a:spcPct val="0"/>
              </a:spcBef>
              <a:spcAft>
                <a:spcPct val="0"/>
              </a:spcAft>
            </a:pPr>
            <a:r>
              <a:rPr lang="en-GB">
                <a:solidFill>
                  <a:srgbClr val="004E69"/>
                </a:solidFill>
                <a:latin typeface="Arial" charset="0"/>
                <a:ea typeface="Arial Unicode MS" pitchFamily="34" charset="-128"/>
                <a:cs typeface="Arial Unicode MS" pitchFamily="34" charset="-128"/>
              </a:rPr>
              <a:t>Category data</a:t>
            </a:r>
          </a:p>
        </p:txBody>
      </p:sp>
      <p:sp>
        <p:nvSpPr>
          <p:cNvPr id="43" name="Rectangle 6">
            <a:extLst>
              <a:ext uri="{FF2B5EF4-FFF2-40B4-BE49-F238E27FC236}">
                <a16:creationId xmlns:a16="http://schemas.microsoft.com/office/drawing/2014/main" id="{7AA42B2C-F5CF-4878-9A0C-13210F5F254A}"/>
              </a:ext>
            </a:extLst>
          </p:cNvPr>
          <p:cNvSpPr>
            <a:spLocks noChangeArrowheads="1"/>
          </p:cNvSpPr>
          <p:nvPr/>
        </p:nvSpPr>
        <p:spPr bwMode="auto">
          <a:xfrm>
            <a:off x="252413" y="3629025"/>
            <a:ext cx="1138237" cy="2352675"/>
          </a:xfrm>
          <a:prstGeom prst="rect">
            <a:avLst/>
          </a:prstGeom>
          <a:solidFill>
            <a:srgbClr val="FF0000"/>
          </a:solidFill>
          <a:ln w="9525" algn="ctr">
            <a:solidFill>
              <a:srgbClr val="000000"/>
            </a:solidFill>
            <a:miter lim="800000"/>
            <a:headEnd/>
            <a:tailEnd/>
          </a:ln>
        </p:spPr>
        <p:txBody>
          <a:bodyPr anchor="ctr"/>
          <a:lstStyle/>
          <a:p>
            <a:pPr algn="ctr" fontAlgn="base">
              <a:spcBef>
                <a:spcPct val="0"/>
              </a:spcBef>
              <a:spcAft>
                <a:spcPct val="0"/>
              </a:spcAft>
            </a:pPr>
            <a:r>
              <a:rPr lang="en-GB">
                <a:solidFill>
                  <a:srgbClr val="FFFFFF"/>
                </a:solidFill>
                <a:latin typeface="Arial" charset="0"/>
                <a:ea typeface="Arial Unicode MS" pitchFamily="34" charset="-128"/>
                <a:cs typeface="Arial Unicode MS" pitchFamily="34" charset="-128"/>
              </a:rPr>
              <a:t>Scale data*</a:t>
            </a:r>
          </a:p>
        </p:txBody>
      </p:sp>
      <p:pic>
        <p:nvPicPr>
          <p:cNvPr id="44" name="Picture 7" descr="MCj04283710000[1]">
            <a:extLst>
              <a:ext uri="{FF2B5EF4-FFF2-40B4-BE49-F238E27FC236}">
                <a16:creationId xmlns:a16="http://schemas.microsoft.com/office/drawing/2014/main" id="{F0BBED87-6C7A-4410-B02A-83BAB395A411}"/>
              </a:ext>
            </a:extLst>
          </p:cNvPr>
          <p:cNvPicPr>
            <a:picLocks noChangeAspect="1" noChangeArrowheads="1"/>
          </p:cNvPicPr>
          <p:nvPr/>
        </p:nvPicPr>
        <p:blipFill>
          <a:blip r:embed="rId3" cstate="print"/>
          <a:srcRect/>
          <a:stretch>
            <a:fillRect/>
          </a:stretch>
        </p:blipFill>
        <p:spPr bwMode="auto">
          <a:xfrm>
            <a:off x="3787775" y="1501775"/>
            <a:ext cx="403225" cy="390525"/>
          </a:xfrm>
          <a:prstGeom prst="rect">
            <a:avLst/>
          </a:prstGeom>
          <a:noFill/>
          <a:ln w="9525">
            <a:noFill/>
            <a:miter lim="800000"/>
            <a:headEnd/>
            <a:tailEnd/>
          </a:ln>
        </p:spPr>
      </p:pic>
      <p:pic>
        <p:nvPicPr>
          <p:cNvPr id="45" name="Picture 8" descr="MCj04368940000[1]">
            <a:extLst>
              <a:ext uri="{FF2B5EF4-FFF2-40B4-BE49-F238E27FC236}">
                <a16:creationId xmlns:a16="http://schemas.microsoft.com/office/drawing/2014/main" id="{A9EF3C64-F402-4B3F-9203-B0AF0524FA15}"/>
              </a:ext>
            </a:extLst>
          </p:cNvPr>
          <p:cNvPicPr>
            <a:picLocks noChangeAspect="1" noChangeArrowheads="1"/>
          </p:cNvPicPr>
          <p:nvPr/>
        </p:nvPicPr>
        <p:blipFill>
          <a:blip r:embed="rId4" cstate="print"/>
          <a:srcRect/>
          <a:stretch>
            <a:fillRect/>
          </a:stretch>
        </p:blipFill>
        <p:spPr bwMode="auto">
          <a:xfrm>
            <a:off x="4579938" y="1462088"/>
            <a:ext cx="434975" cy="434975"/>
          </a:xfrm>
          <a:prstGeom prst="rect">
            <a:avLst/>
          </a:prstGeom>
          <a:noFill/>
          <a:ln w="9525">
            <a:noFill/>
            <a:miter lim="800000"/>
            <a:headEnd/>
            <a:tailEnd/>
          </a:ln>
        </p:spPr>
      </p:pic>
      <p:pic>
        <p:nvPicPr>
          <p:cNvPr id="46" name="Picture 9" descr="MCj04369060000[1]">
            <a:extLst>
              <a:ext uri="{FF2B5EF4-FFF2-40B4-BE49-F238E27FC236}">
                <a16:creationId xmlns:a16="http://schemas.microsoft.com/office/drawing/2014/main" id="{BD01B560-0536-49CE-B84F-D4D1000A4067}"/>
              </a:ext>
            </a:extLst>
          </p:cNvPr>
          <p:cNvPicPr>
            <a:picLocks noChangeAspect="1" noChangeArrowheads="1"/>
          </p:cNvPicPr>
          <p:nvPr/>
        </p:nvPicPr>
        <p:blipFill>
          <a:blip r:embed="rId5" cstate="print"/>
          <a:srcRect/>
          <a:stretch>
            <a:fillRect/>
          </a:stretch>
        </p:blipFill>
        <p:spPr bwMode="auto">
          <a:xfrm>
            <a:off x="5322888" y="1411288"/>
            <a:ext cx="528637" cy="528637"/>
          </a:xfrm>
          <a:prstGeom prst="rect">
            <a:avLst/>
          </a:prstGeom>
          <a:noFill/>
          <a:ln w="9525">
            <a:noFill/>
            <a:miter lim="800000"/>
            <a:headEnd/>
            <a:tailEnd/>
          </a:ln>
        </p:spPr>
      </p:pic>
      <p:sp>
        <p:nvSpPr>
          <p:cNvPr id="47" name="Text Box 10">
            <a:extLst>
              <a:ext uri="{FF2B5EF4-FFF2-40B4-BE49-F238E27FC236}">
                <a16:creationId xmlns:a16="http://schemas.microsoft.com/office/drawing/2014/main" id="{561A76AB-6584-435F-AA90-01B27A3493A7}"/>
              </a:ext>
            </a:extLst>
          </p:cNvPr>
          <p:cNvSpPr txBox="1">
            <a:spLocks noChangeArrowheads="1"/>
          </p:cNvSpPr>
          <p:nvPr/>
        </p:nvSpPr>
        <p:spPr bwMode="auto">
          <a:xfrm>
            <a:off x="2314575" y="1279525"/>
            <a:ext cx="1131888" cy="396875"/>
          </a:xfrm>
          <a:prstGeom prst="rect">
            <a:avLst/>
          </a:prstGeom>
          <a:noFill/>
          <a:ln w="9525" algn="ctr">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Nominal</a:t>
            </a:r>
          </a:p>
        </p:txBody>
      </p:sp>
      <p:sp>
        <p:nvSpPr>
          <p:cNvPr id="48" name="Text Box 11">
            <a:extLst>
              <a:ext uri="{FF2B5EF4-FFF2-40B4-BE49-F238E27FC236}">
                <a16:creationId xmlns:a16="http://schemas.microsoft.com/office/drawing/2014/main" id="{46A009F9-4C59-4A5B-8F3E-90AE8702270F}"/>
              </a:ext>
            </a:extLst>
          </p:cNvPr>
          <p:cNvSpPr txBox="1">
            <a:spLocks noChangeArrowheads="1"/>
          </p:cNvSpPr>
          <p:nvPr/>
        </p:nvSpPr>
        <p:spPr bwMode="auto">
          <a:xfrm>
            <a:off x="2305050" y="2438400"/>
            <a:ext cx="1131888" cy="396875"/>
          </a:xfrm>
          <a:prstGeom prst="rect">
            <a:avLst/>
          </a:prstGeom>
          <a:noFill/>
          <a:ln w="9525" algn="ctr">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Ordinal</a:t>
            </a:r>
          </a:p>
        </p:txBody>
      </p:sp>
      <p:sp>
        <p:nvSpPr>
          <p:cNvPr id="49" name="Text Box 12">
            <a:extLst>
              <a:ext uri="{FF2B5EF4-FFF2-40B4-BE49-F238E27FC236}">
                <a16:creationId xmlns:a16="http://schemas.microsoft.com/office/drawing/2014/main" id="{6DBA2284-520E-483F-B496-C4C1362AC23C}"/>
              </a:ext>
            </a:extLst>
          </p:cNvPr>
          <p:cNvSpPr txBox="1">
            <a:spLocks noChangeArrowheads="1"/>
          </p:cNvSpPr>
          <p:nvPr/>
        </p:nvSpPr>
        <p:spPr bwMode="auto">
          <a:xfrm>
            <a:off x="3702050" y="2443163"/>
            <a:ext cx="55245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3600">
                <a:solidFill>
                  <a:srgbClr val="008000"/>
                </a:solidFill>
                <a:latin typeface="Arial" charset="0"/>
                <a:ea typeface="Arial Unicode MS" pitchFamily="34" charset="-128"/>
                <a:cs typeface="Arial Unicode MS" pitchFamily="34" charset="-128"/>
                <a:sym typeface="Wingdings" pitchFamily="2" charset="2"/>
              </a:rPr>
              <a:t></a:t>
            </a:r>
            <a:endParaRPr lang="en-GB" sz="3600">
              <a:solidFill>
                <a:srgbClr val="008000"/>
              </a:solidFill>
              <a:latin typeface="Arial" charset="0"/>
              <a:ea typeface="Arial Unicode MS" pitchFamily="34" charset="-128"/>
              <a:cs typeface="Arial Unicode MS" pitchFamily="34" charset="-128"/>
            </a:endParaRPr>
          </a:p>
        </p:txBody>
      </p:sp>
      <p:sp>
        <p:nvSpPr>
          <p:cNvPr id="50" name="Text Box 13">
            <a:extLst>
              <a:ext uri="{FF2B5EF4-FFF2-40B4-BE49-F238E27FC236}">
                <a16:creationId xmlns:a16="http://schemas.microsoft.com/office/drawing/2014/main" id="{5EB13089-BD95-4071-B967-75E00460EECA}"/>
              </a:ext>
            </a:extLst>
          </p:cNvPr>
          <p:cNvSpPr txBox="1">
            <a:spLocks noChangeArrowheads="1"/>
          </p:cNvSpPr>
          <p:nvPr/>
        </p:nvSpPr>
        <p:spPr bwMode="auto">
          <a:xfrm>
            <a:off x="3476625" y="2925763"/>
            <a:ext cx="1036638" cy="3365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600">
                <a:solidFill>
                  <a:srgbClr val="004E69"/>
                </a:solidFill>
                <a:latin typeface="Arial" charset="0"/>
                <a:ea typeface="Arial Unicode MS" pitchFamily="34" charset="-128"/>
                <a:cs typeface="Arial Unicode MS" pitchFamily="34" charset="-128"/>
              </a:rPr>
              <a:t>Happy</a:t>
            </a:r>
          </a:p>
        </p:txBody>
      </p:sp>
      <p:sp>
        <p:nvSpPr>
          <p:cNvPr id="51" name="Text Box 14">
            <a:extLst>
              <a:ext uri="{FF2B5EF4-FFF2-40B4-BE49-F238E27FC236}">
                <a16:creationId xmlns:a16="http://schemas.microsoft.com/office/drawing/2014/main" id="{48F01F86-93D4-4E63-83CB-F7B206463705}"/>
              </a:ext>
            </a:extLst>
          </p:cNvPr>
          <p:cNvSpPr txBox="1">
            <a:spLocks noChangeArrowheads="1"/>
          </p:cNvSpPr>
          <p:nvPr/>
        </p:nvSpPr>
        <p:spPr bwMode="auto">
          <a:xfrm>
            <a:off x="4540250" y="2447925"/>
            <a:ext cx="55245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3600">
                <a:solidFill>
                  <a:srgbClr val="FF9900"/>
                </a:solidFill>
                <a:latin typeface="Arial" charset="0"/>
                <a:ea typeface="Arial Unicode MS" pitchFamily="34" charset="-128"/>
                <a:cs typeface="Arial Unicode MS" pitchFamily="34" charset="-128"/>
                <a:sym typeface="Wingdings" pitchFamily="2" charset="2"/>
              </a:rPr>
              <a:t></a:t>
            </a:r>
            <a:endParaRPr lang="en-GB" sz="3600">
              <a:solidFill>
                <a:srgbClr val="FF9900"/>
              </a:solidFill>
              <a:latin typeface="Arial" charset="0"/>
              <a:ea typeface="Arial Unicode MS" pitchFamily="34" charset="-128"/>
              <a:cs typeface="Arial Unicode MS" pitchFamily="34" charset="-128"/>
            </a:endParaRPr>
          </a:p>
        </p:txBody>
      </p:sp>
      <p:sp>
        <p:nvSpPr>
          <p:cNvPr id="52" name="Text Box 15">
            <a:extLst>
              <a:ext uri="{FF2B5EF4-FFF2-40B4-BE49-F238E27FC236}">
                <a16:creationId xmlns:a16="http://schemas.microsoft.com/office/drawing/2014/main" id="{756FA46F-321B-4634-B3EB-0D57E0D7B85C}"/>
              </a:ext>
            </a:extLst>
          </p:cNvPr>
          <p:cNvSpPr txBox="1">
            <a:spLocks noChangeArrowheads="1"/>
          </p:cNvSpPr>
          <p:nvPr/>
        </p:nvSpPr>
        <p:spPr bwMode="auto">
          <a:xfrm>
            <a:off x="4314825" y="2955925"/>
            <a:ext cx="1036638" cy="307975"/>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Indifferent</a:t>
            </a:r>
          </a:p>
        </p:txBody>
      </p:sp>
      <p:sp>
        <p:nvSpPr>
          <p:cNvPr id="53" name="Text Box 16">
            <a:extLst>
              <a:ext uri="{FF2B5EF4-FFF2-40B4-BE49-F238E27FC236}">
                <a16:creationId xmlns:a16="http://schemas.microsoft.com/office/drawing/2014/main" id="{BF12255D-DAA0-45E8-89FC-B2182E054F63}"/>
              </a:ext>
            </a:extLst>
          </p:cNvPr>
          <p:cNvSpPr txBox="1">
            <a:spLocks noChangeArrowheads="1"/>
          </p:cNvSpPr>
          <p:nvPr/>
        </p:nvSpPr>
        <p:spPr bwMode="auto">
          <a:xfrm>
            <a:off x="5316538" y="2446338"/>
            <a:ext cx="55245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3600">
                <a:solidFill>
                  <a:srgbClr val="FF3300"/>
                </a:solidFill>
                <a:latin typeface="Arial" charset="0"/>
                <a:ea typeface="Arial Unicode MS" pitchFamily="34" charset="-128"/>
                <a:cs typeface="Arial Unicode MS" pitchFamily="34" charset="-128"/>
                <a:sym typeface="Wingdings" pitchFamily="2" charset="2"/>
              </a:rPr>
              <a:t></a:t>
            </a:r>
            <a:endParaRPr lang="en-GB" sz="3600">
              <a:solidFill>
                <a:srgbClr val="FF3300"/>
              </a:solidFill>
              <a:latin typeface="Arial" charset="0"/>
              <a:ea typeface="Arial Unicode MS" pitchFamily="34" charset="-128"/>
              <a:cs typeface="Arial Unicode MS" pitchFamily="34" charset="-128"/>
            </a:endParaRPr>
          </a:p>
        </p:txBody>
      </p:sp>
      <p:sp>
        <p:nvSpPr>
          <p:cNvPr id="54" name="Text Box 17">
            <a:extLst>
              <a:ext uri="{FF2B5EF4-FFF2-40B4-BE49-F238E27FC236}">
                <a16:creationId xmlns:a16="http://schemas.microsoft.com/office/drawing/2014/main" id="{D7A5B739-33D8-43AD-BE14-3BD08C711A2F}"/>
              </a:ext>
            </a:extLst>
          </p:cNvPr>
          <p:cNvSpPr txBox="1">
            <a:spLocks noChangeArrowheads="1"/>
          </p:cNvSpPr>
          <p:nvPr/>
        </p:nvSpPr>
        <p:spPr bwMode="auto">
          <a:xfrm>
            <a:off x="5091113" y="2928938"/>
            <a:ext cx="1036637" cy="3365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600">
                <a:solidFill>
                  <a:srgbClr val="004E69"/>
                </a:solidFill>
                <a:latin typeface="Arial" charset="0"/>
                <a:ea typeface="Arial Unicode MS" pitchFamily="34" charset="-128"/>
                <a:cs typeface="Arial Unicode MS" pitchFamily="34" charset="-128"/>
              </a:rPr>
              <a:t>Sad</a:t>
            </a:r>
          </a:p>
        </p:txBody>
      </p:sp>
      <p:sp>
        <p:nvSpPr>
          <p:cNvPr id="55" name="Text Box 18">
            <a:extLst>
              <a:ext uri="{FF2B5EF4-FFF2-40B4-BE49-F238E27FC236}">
                <a16:creationId xmlns:a16="http://schemas.microsoft.com/office/drawing/2014/main" id="{1A714EB8-43F9-485D-8FAA-B07E8B426020}"/>
              </a:ext>
            </a:extLst>
          </p:cNvPr>
          <p:cNvSpPr txBox="1">
            <a:spLocks noChangeArrowheads="1"/>
          </p:cNvSpPr>
          <p:nvPr/>
        </p:nvSpPr>
        <p:spPr bwMode="auto">
          <a:xfrm>
            <a:off x="3486150" y="1870075"/>
            <a:ext cx="1036638" cy="3365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600">
                <a:solidFill>
                  <a:srgbClr val="004E69"/>
                </a:solidFill>
                <a:latin typeface="Arial" charset="0"/>
                <a:ea typeface="Arial Unicode MS" pitchFamily="34" charset="-128"/>
                <a:cs typeface="Arial Unicode MS" pitchFamily="34" charset="-128"/>
              </a:rPr>
              <a:t>Apple</a:t>
            </a:r>
          </a:p>
        </p:txBody>
      </p:sp>
      <p:sp>
        <p:nvSpPr>
          <p:cNvPr id="56" name="Text Box 19">
            <a:extLst>
              <a:ext uri="{FF2B5EF4-FFF2-40B4-BE49-F238E27FC236}">
                <a16:creationId xmlns:a16="http://schemas.microsoft.com/office/drawing/2014/main" id="{B4851D82-5FF0-4D12-A98D-FB8969FA0F18}"/>
              </a:ext>
            </a:extLst>
          </p:cNvPr>
          <p:cNvSpPr txBox="1">
            <a:spLocks noChangeArrowheads="1"/>
          </p:cNvSpPr>
          <p:nvPr/>
        </p:nvSpPr>
        <p:spPr bwMode="auto">
          <a:xfrm>
            <a:off x="4324350" y="1874838"/>
            <a:ext cx="1036638" cy="3365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600">
                <a:solidFill>
                  <a:srgbClr val="004E69"/>
                </a:solidFill>
                <a:latin typeface="Arial" charset="0"/>
                <a:ea typeface="Arial Unicode MS" pitchFamily="34" charset="-128"/>
                <a:cs typeface="Arial Unicode MS" pitchFamily="34" charset="-128"/>
              </a:rPr>
              <a:t>Orange</a:t>
            </a:r>
          </a:p>
        </p:txBody>
      </p:sp>
      <p:sp>
        <p:nvSpPr>
          <p:cNvPr id="57" name="Text Box 20">
            <a:extLst>
              <a:ext uri="{FF2B5EF4-FFF2-40B4-BE49-F238E27FC236}">
                <a16:creationId xmlns:a16="http://schemas.microsoft.com/office/drawing/2014/main" id="{5B94C461-846D-44BF-B46D-4CF37AB90CC5}"/>
              </a:ext>
            </a:extLst>
          </p:cNvPr>
          <p:cNvSpPr txBox="1">
            <a:spLocks noChangeArrowheads="1"/>
          </p:cNvSpPr>
          <p:nvPr/>
        </p:nvSpPr>
        <p:spPr bwMode="auto">
          <a:xfrm>
            <a:off x="5089525" y="1873250"/>
            <a:ext cx="1036638" cy="3365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600">
                <a:solidFill>
                  <a:srgbClr val="004E69"/>
                </a:solidFill>
                <a:latin typeface="Arial" charset="0"/>
                <a:ea typeface="Arial Unicode MS" pitchFamily="34" charset="-128"/>
                <a:cs typeface="Arial Unicode MS" pitchFamily="34" charset="-128"/>
              </a:rPr>
              <a:t>Pear</a:t>
            </a:r>
          </a:p>
        </p:txBody>
      </p:sp>
      <p:sp>
        <p:nvSpPr>
          <p:cNvPr id="58" name="Text Box 21">
            <a:extLst>
              <a:ext uri="{FF2B5EF4-FFF2-40B4-BE49-F238E27FC236}">
                <a16:creationId xmlns:a16="http://schemas.microsoft.com/office/drawing/2014/main" id="{AEECDD9F-F880-4C49-8C16-FB05EC99F797}"/>
              </a:ext>
            </a:extLst>
          </p:cNvPr>
          <p:cNvSpPr txBox="1">
            <a:spLocks noChangeArrowheads="1"/>
          </p:cNvSpPr>
          <p:nvPr/>
        </p:nvSpPr>
        <p:spPr bwMode="auto">
          <a:xfrm>
            <a:off x="2332038" y="3721100"/>
            <a:ext cx="1131887" cy="396875"/>
          </a:xfrm>
          <a:prstGeom prst="rect">
            <a:avLst/>
          </a:prstGeom>
          <a:noFill/>
          <a:ln w="9525" algn="ctr">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Interval</a:t>
            </a:r>
          </a:p>
        </p:txBody>
      </p:sp>
      <p:sp>
        <p:nvSpPr>
          <p:cNvPr id="59" name="Text Box 22">
            <a:extLst>
              <a:ext uri="{FF2B5EF4-FFF2-40B4-BE49-F238E27FC236}">
                <a16:creationId xmlns:a16="http://schemas.microsoft.com/office/drawing/2014/main" id="{8F75E168-D022-466C-9DAA-BAE7FB319980}"/>
              </a:ext>
            </a:extLst>
          </p:cNvPr>
          <p:cNvSpPr txBox="1">
            <a:spLocks noChangeArrowheads="1"/>
          </p:cNvSpPr>
          <p:nvPr/>
        </p:nvSpPr>
        <p:spPr bwMode="auto">
          <a:xfrm>
            <a:off x="2324100" y="4905375"/>
            <a:ext cx="1131888" cy="396875"/>
          </a:xfrm>
          <a:prstGeom prst="rect">
            <a:avLst/>
          </a:prstGeom>
          <a:noFill/>
          <a:ln w="9525" algn="ctr">
            <a:noFill/>
            <a:miter lim="800000"/>
            <a:headEnd/>
            <a:tailEnd/>
          </a:ln>
        </p:spPr>
        <p:txBody>
          <a:bodyPr>
            <a:spAutoFit/>
          </a:bodyPr>
          <a:lstStyle/>
          <a:p>
            <a:pPr algn="ct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rPr>
              <a:t>Ratio</a:t>
            </a:r>
          </a:p>
        </p:txBody>
      </p:sp>
      <p:sp>
        <p:nvSpPr>
          <p:cNvPr id="60" name="AutoShape 23">
            <a:extLst>
              <a:ext uri="{FF2B5EF4-FFF2-40B4-BE49-F238E27FC236}">
                <a16:creationId xmlns:a16="http://schemas.microsoft.com/office/drawing/2014/main" id="{EBBD6D76-D372-4E3B-961F-BC01279C5CE3}"/>
              </a:ext>
            </a:extLst>
          </p:cNvPr>
          <p:cNvSpPr>
            <a:spLocks noChangeArrowheads="1"/>
          </p:cNvSpPr>
          <p:nvPr/>
        </p:nvSpPr>
        <p:spPr bwMode="auto">
          <a:xfrm>
            <a:off x="1463675" y="1184275"/>
            <a:ext cx="406400" cy="4795838"/>
          </a:xfrm>
          <a:prstGeom prst="downArrow">
            <a:avLst>
              <a:gd name="adj1" fmla="val 30176"/>
              <a:gd name="adj2" fmla="val 58731"/>
            </a:avLst>
          </a:prstGeom>
          <a:gradFill rotWithShape="1">
            <a:gsLst>
              <a:gs pos="0">
                <a:srgbClr val="FFCC00"/>
              </a:gs>
              <a:gs pos="100000">
                <a:srgbClr val="FF3300"/>
              </a:gs>
            </a:gsLst>
            <a:lin ang="5400000" scaled="1"/>
          </a:gradFill>
          <a:ln w="9525" algn="ctr">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rgbClr val="004E69"/>
              </a:solidFill>
              <a:effectLst/>
              <a:uLnTx/>
              <a:uFillTx/>
              <a:latin typeface="Arial" charset="0"/>
              <a:ea typeface="Arial Unicode MS" pitchFamily="34" charset="-128"/>
              <a:cs typeface="Arial Unicode MS" pitchFamily="34" charset="-128"/>
            </a:endParaRPr>
          </a:p>
        </p:txBody>
      </p:sp>
      <p:sp>
        <p:nvSpPr>
          <p:cNvPr id="61" name="Text Box 24">
            <a:extLst>
              <a:ext uri="{FF2B5EF4-FFF2-40B4-BE49-F238E27FC236}">
                <a16:creationId xmlns:a16="http://schemas.microsoft.com/office/drawing/2014/main" id="{B3E62CAC-5298-4EBE-BB6D-4B76CB394733}"/>
              </a:ext>
            </a:extLst>
          </p:cNvPr>
          <p:cNvSpPr txBox="1">
            <a:spLocks noChangeArrowheads="1"/>
          </p:cNvSpPr>
          <p:nvPr/>
        </p:nvSpPr>
        <p:spPr bwMode="auto">
          <a:xfrm>
            <a:off x="3124200" y="4116388"/>
            <a:ext cx="1552575" cy="4572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200" i="1">
                <a:solidFill>
                  <a:srgbClr val="004E69"/>
                </a:solidFill>
                <a:latin typeface="Arial" charset="0"/>
                <a:ea typeface="Arial Unicode MS" pitchFamily="34" charset="-128"/>
                <a:cs typeface="Arial Unicode MS" pitchFamily="34" charset="-128"/>
              </a:rPr>
              <a:t>Not at all </a:t>
            </a:r>
          </a:p>
          <a:p>
            <a:pPr algn="ctr" fontAlgn="base">
              <a:spcBef>
                <a:spcPct val="0"/>
              </a:spcBef>
              <a:spcAft>
                <a:spcPct val="0"/>
              </a:spcAft>
            </a:pPr>
            <a:r>
              <a:rPr lang="en-GB" sz="1200" i="1">
                <a:solidFill>
                  <a:srgbClr val="004E69"/>
                </a:solidFill>
                <a:latin typeface="Arial" charset="0"/>
                <a:ea typeface="Arial Unicode MS" pitchFamily="34" charset="-128"/>
                <a:cs typeface="Arial Unicode MS" pitchFamily="34" charset="-128"/>
              </a:rPr>
              <a:t>important</a:t>
            </a:r>
          </a:p>
        </p:txBody>
      </p:sp>
      <p:sp>
        <p:nvSpPr>
          <p:cNvPr id="62" name="Text Box 25">
            <a:extLst>
              <a:ext uri="{FF2B5EF4-FFF2-40B4-BE49-F238E27FC236}">
                <a16:creationId xmlns:a16="http://schemas.microsoft.com/office/drawing/2014/main" id="{27F3BF3E-D7B6-452F-8A81-B362A321D8BA}"/>
              </a:ext>
            </a:extLst>
          </p:cNvPr>
          <p:cNvSpPr txBox="1">
            <a:spLocks noChangeArrowheads="1"/>
          </p:cNvSpPr>
          <p:nvPr/>
        </p:nvSpPr>
        <p:spPr bwMode="auto">
          <a:xfrm>
            <a:off x="4803775" y="4127500"/>
            <a:ext cx="1552575" cy="4572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200" i="1">
                <a:solidFill>
                  <a:srgbClr val="004E69"/>
                </a:solidFill>
                <a:latin typeface="Arial" charset="0"/>
                <a:ea typeface="Arial Unicode MS" pitchFamily="34" charset="-128"/>
                <a:cs typeface="Arial Unicode MS" pitchFamily="34" charset="-128"/>
              </a:rPr>
              <a:t>Very </a:t>
            </a:r>
          </a:p>
          <a:p>
            <a:pPr algn="ctr" fontAlgn="base">
              <a:spcBef>
                <a:spcPct val="0"/>
              </a:spcBef>
              <a:spcAft>
                <a:spcPct val="0"/>
              </a:spcAft>
            </a:pPr>
            <a:r>
              <a:rPr lang="en-GB" sz="1200" i="1">
                <a:solidFill>
                  <a:srgbClr val="004E69"/>
                </a:solidFill>
                <a:latin typeface="Arial" charset="0"/>
                <a:ea typeface="Arial Unicode MS" pitchFamily="34" charset="-128"/>
                <a:cs typeface="Arial Unicode MS" pitchFamily="34" charset="-128"/>
              </a:rPr>
              <a:t>important</a:t>
            </a:r>
          </a:p>
        </p:txBody>
      </p:sp>
      <p:sp>
        <p:nvSpPr>
          <p:cNvPr id="63" name="Text Box 26">
            <a:extLst>
              <a:ext uri="{FF2B5EF4-FFF2-40B4-BE49-F238E27FC236}">
                <a16:creationId xmlns:a16="http://schemas.microsoft.com/office/drawing/2014/main" id="{9F133DF0-9A3F-43AB-9D94-042FB022A1BB}"/>
              </a:ext>
            </a:extLst>
          </p:cNvPr>
          <p:cNvSpPr txBox="1">
            <a:spLocks noChangeArrowheads="1"/>
          </p:cNvSpPr>
          <p:nvPr/>
        </p:nvSpPr>
        <p:spPr bwMode="auto">
          <a:xfrm>
            <a:off x="3570288" y="3803650"/>
            <a:ext cx="2338387" cy="396875"/>
          </a:xfrm>
          <a:prstGeom prst="rect">
            <a:avLst/>
          </a:prstGeom>
          <a:noFill/>
          <a:ln w="9525" algn="ctr">
            <a:noFill/>
            <a:miter lim="800000"/>
            <a:headEnd/>
            <a:tailEnd/>
          </a:ln>
        </p:spPr>
        <p:txBody>
          <a:bodyPr>
            <a:spAutoFit/>
          </a:bodyPr>
          <a:lstStyle/>
          <a:p>
            <a:pPr algn="ctr" fontAlgn="base">
              <a:spcBef>
                <a:spcPct val="0"/>
              </a:spcBef>
              <a:spcAft>
                <a:spcPct val="0"/>
              </a:spcAft>
            </a:pPr>
            <a:r>
              <a:rPr lang="en-GB" sz="2000">
                <a:solidFill>
                  <a:srgbClr val="FF3300"/>
                </a:solidFill>
                <a:latin typeface="Arial" charset="0"/>
                <a:ea typeface="Arial Unicode MS" pitchFamily="34" charset="-128"/>
                <a:cs typeface="Arial Unicode MS" pitchFamily="34" charset="-128"/>
                <a:sym typeface="Wingdings" pitchFamily="2" charset="2"/>
              </a:rPr>
              <a:t>1    2    3    4    5</a:t>
            </a:r>
            <a:endParaRPr lang="en-GB" sz="2000">
              <a:solidFill>
                <a:srgbClr val="FF3300"/>
              </a:solidFill>
              <a:latin typeface="Arial" charset="0"/>
              <a:ea typeface="Arial Unicode MS" pitchFamily="34" charset="-128"/>
              <a:cs typeface="Arial Unicode MS" pitchFamily="34" charset="-128"/>
            </a:endParaRPr>
          </a:p>
        </p:txBody>
      </p:sp>
      <p:sp>
        <p:nvSpPr>
          <p:cNvPr id="64" name="AutoShape 28">
            <a:extLst>
              <a:ext uri="{FF2B5EF4-FFF2-40B4-BE49-F238E27FC236}">
                <a16:creationId xmlns:a16="http://schemas.microsoft.com/office/drawing/2014/main" id="{7D28F356-5081-4AD2-BF36-CC476400FAAB}"/>
              </a:ext>
            </a:extLst>
          </p:cNvPr>
          <p:cNvSpPr>
            <a:spLocks/>
          </p:cNvSpPr>
          <p:nvPr/>
        </p:nvSpPr>
        <p:spPr bwMode="auto">
          <a:xfrm>
            <a:off x="1971675" y="1203325"/>
            <a:ext cx="255588" cy="2301875"/>
          </a:xfrm>
          <a:prstGeom prst="leftBrace">
            <a:avLst>
              <a:gd name="adj1" fmla="val 75052"/>
              <a:gd name="adj2" fmla="val 50000"/>
            </a:avLst>
          </a:prstGeom>
          <a:noFill/>
          <a:ln w="952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5" name="AutoShape 29">
            <a:extLst>
              <a:ext uri="{FF2B5EF4-FFF2-40B4-BE49-F238E27FC236}">
                <a16:creationId xmlns:a16="http://schemas.microsoft.com/office/drawing/2014/main" id="{96E12B12-3FA5-4781-9864-47E46BBCADF3}"/>
              </a:ext>
            </a:extLst>
          </p:cNvPr>
          <p:cNvSpPr>
            <a:spLocks/>
          </p:cNvSpPr>
          <p:nvPr/>
        </p:nvSpPr>
        <p:spPr bwMode="auto">
          <a:xfrm>
            <a:off x="1995488" y="3630613"/>
            <a:ext cx="228600" cy="2319337"/>
          </a:xfrm>
          <a:prstGeom prst="leftBrace">
            <a:avLst>
              <a:gd name="adj1" fmla="val 84549"/>
              <a:gd name="adj2" fmla="val 50000"/>
            </a:avLst>
          </a:prstGeom>
          <a:noFill/>
          <a:ln w="9525">
            <a:solidFill>
              <a:srgbClr val="000000"/>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66" name="Text Box 30">
            <a:extLst>
              <a:ext uri="{FF2B5EF4-FFF2-40B4-BE49-F238E27FC236}">
                <a16:creationId xmlns:a16="http://schemas.microsoft.com/office/drawing/2014/main" id="{0DA63425-1FA8-4F51-8C60-3ED13DB74707}"/>
              </a:ext>
            </a:extLst>
          </p:cNvPr>
          <p:cNvSpPr txBox="1">
            <a:spLocks noChangeArrowheads="1"/>
          </p:cNvSpPr>
          <p:nvPr/>
        </p:nvSpPr>
        <p:spPr bwMode="auto">
          <a:xfrm>
            <a:off x="3732213" y="4816475"/>
            <a:ext cx="2682875" cy="396875"/>
          </a:xfrm>
          <a:prstGeom prst="rect">
            <a:avLst/>
          </a:prstGeom>
          <a:noFill/>
          <a:ln w="9525" algn="ctr">
            <a:noFill/>
            <a:miter lim="800000"/>
            <a:headEnd/>
            <a:tailEnd/>
          </a:ln>
        </p:spPr>
        <p:txBody>
          <a:bodyPr>
            <a:spAutoFit/>
          </a:bodyPr>
          <a:lstStyle/>
          <a:p>
            <a:pPr fontAlgn="base">
              <a:spcBef>
                <a:spcPct val="0"/>
              </a:spcBef>
              <a:spcAft>
                <a:spcPct val="0"/>
              </a:spcAft>
            </a:pPr>
            <a:r>
              <a:rPr lang="en-GB" sz="2000">
                <a:solidFill>
                  <a:srgbClr val="004E69"/>
                </a:solidFill>
                <a:latin typeface="Arial" charset="0"/>
                <a:ea typeface="Arial Unicode MS" pitchFamily="34" charset="-128"/>
                <a:cs typeface="Arial Unicode MS" pitchFamily="34" charset="-128"/>
                <a:sym typeface="Wingdings" pitchFamily="2" charset="2"/>
              </a:rPr>
              <a:t>0</a:t>
            </a:r>
            <a:r>
              <a:rPr lang="en-GB" sz="1600">
                <a:solidFill>
                  <a:srgbClr val="004E69"/>
                </a:solidFill>
                <a:latin typeface="Arial" charset="0"/>
                <a:ea typeface="Arial Unicode MS" pitchFamily="34" charset="-128"/>
                <a:cs typeface="Arial Unicode MS" pitchFamily="34" charset="-128"/>
                <a:sym typeface="Wingdings" pitchFamily="2" charset="2"/>
              </a:rPr>
              <a:t>m,</a:t>
            </a:r>
            <a:r>
              <a:rPr lang="en-GB" sz="2000">
                <a:solidFill>
                  <a:srgbClr val="004E69"/>
                </a:solidFill>
                <a:latin typeface="Arial" charset="0"/>
                <a:ea typeface="Arial Unicode MS" pitchFamily="34" charset="-128"/>
                <a:cs typeface="Arial Unicode MS" pitchFamily="34" charset="-128"/>
                <a:sym typeface="Wingdings" pitchFamily="2" charset="2"/>
              </a:rPr>
              <a:t>  1</a:t>
            </a:r>
            <a:r>
              <a:rPr lang="en-GB" sz="1600">
                <a:solidFill>
                  <a:srgbClr val="004E69"/>
                </a:solidFill>
                <a:latin typeface="Arial" charset="0"/>
                <a:ea typeface="Arial Unicode MS" pitchFamily="34" charset="-128"/>
                <a:cs typeface="Arial Unicode MS" pitchFamily="34" charset="-128"/>
                <a:sym typeface="Wingdings" pitchFamily="2" charset="2"/>
              </a:rPr>
              <a:t>m,</a:t>
            </a:r>
            <a:r>
              <a:rPr lang="en-GB" sz="2000">
                <a:solidFill>
                  <a:srgbClr val="004E69"/>
                </a:solidFill>
                <a:latin typeface="Arial" charset="0"/>
                <a:ea typeface="Arial Unicode MS" pitchFamily="34" charset="-128"/>
                <a:cs typeface="Arial Unicode MS" pitchFamily="34" charset="-128"/>
                <a:sym typeface="Wingdings" pitchFamily="2" charset="2"/>
              </a:rPr>
              <a:t>  2</a:t>
            </a:r>
            <a:r>
              <a:rPr lang="en-GB" sz="1600">
                <a:solidFill>
                  <a:srgbClr val="004E69"/>
                </a:solidFill>
                <a:latin typeface="Arial" charset="0"/>
                <a:ea typeface="Arial Unicode MS" pitchFamily="34" charset="-128"/>
                <a:cs typeface="Arial Unicode MS" pitchFamily="34" charset="-128"/>
                <a:sym typeface="Wingdings" pitchFamily="2" charset="2"/>
              </a:rPr>
              <a:t>m,  </a:t>
            </a:r>
            <a:r>
              <a:rPr lang="en-GB" sz="2000">
                <a:solidFill>
                  <a:srgbClr val="004E69"/>
                </a:solidFill>
                <a:latin typeface="Arial" charset="0"/>
                <a:ea typeface="Arial Unicode MS" pitchFamily="34" charset="-128"/>
                <a:cs typeface="Arial Unicode MS" pitchFamily="34" charset="-128"/>
                <a:sym typeface="Wingdings" pitchFamily="2" charset="2"/>
              </a:rPr>
              <a:t>etc</a:t>
            </a:r>
            <a:endParaRPr lang="en-GB" sz="2000">
              <a:solidFill>
                <a:srgbClr val="004E69"/>
              </a:solidFill>
              <a:latin typeface="Arial" charset="0"/>
              <a:ea typeface="Arial Unicode MS" pitchFamily="34" charset="-128"/>
              <a:cs typeface="Arial Unicode MS" pitchFamily="34" charset="-128"/>
            </a:endParaRPr>
          </a:p>
        </p:txBody>
      </p:sp>
      <p:sp>
        <p:nvSpPr>
          <p:cNvPr id="67" name="Text Box 32">
            <a:extLst>
              <a:ext uri="{FF2B5EF4-FFF2-40B4-BE49-F238E27FC236}">
                <a16:creationId xmlns:a16="http://schemas.microsoft.com/office/drawing/2014/main" id="{4DEF5D3C-6258-4DD3-9AE0-E3EF86BEF1A3}"/>
              </a:ext>
            </a:extLst>
          </p:cNvPr>
          <p:cNvSpPr txBox="1">
            <a:spLocks noChangeArrowheads="1"/>
          </p:cNvSpPr>
          <p:nvPr/>
        </p:nvSpPr>
        <p:spPr bwMode="auto">
          <a:xfrm>
            <a:off x="6424613" y="1565275"/>
            <a:ext cx="2381250" cy="517525"/>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Labels only, can be placed in </a:t>
            </a:r>
            <a:r>
              <a:rPr lang="en-GB" sz="1400" b="1">
                <a:solidFill>
                  <a:srgbClr val="004E69"/>
                </a:solidFill>
                <a:latin typeface="Arial" charset="0"/>
                <a:ea typeface="Arial Unicode MS" pitchFamily="34" charset="-128"/>
                <a:cs typeface="Arial Unicode MS" pitchFamily="34" charset="-128"/>
              </a:rPr>
              <a:t>any</a:t>
            </a:r>
            <a:r>
              <a:rPr lang="en-GB" sz="1400">
                <a:solidFill>
                  <a:srgbClr val="004E69"/>
                </a:solidFill>
                <a:latin typeface="Arial" charset="0"/>
                <a:ea typeface="Arial Unicode MS" pitchFamily="34" charset="-128"/>
                <a:cs typeface="Arial Unicode MS" pitchFamily="34" charset="-128"/>
              </a:rPr>
              <a:t> order</a:t>
            </a:r>
          </a:p>
        </p:txBody>
      </p:sp>
      <p:sp>
        <p:nvSpPr>
          <p:cNvPr id="68" name="Text Box 33">
            <a:extLst>
              <a:ext uri="{FF2B5EF4-FFF2-40B4-BE49-F238E27FC236}">
                <a16:creationId xmlns:a16="http://schemas.microsoft.com/office/drawing/2014/main" id="{1BBA0D4F-C897-4851-908E-AA4054F62E02}"/>
              </a:ext>
            </a:extLst>
          </p:cNvPr>
          <p:cNvSpPr txBox="1">
            <a:spLocks noChangeArrowheads="1"/>
          </p:cNvSpPr>
          <p:nvPr/>
        </p:nvSpPr>
        <p:spPr bwMode="auto">
          <a:xfrm>
            <a:off x="6415088" y="2600325"/>
            <a:ext cx="2506662" cy="7302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dirty="0">
                <a:solidFill>
                  <a:srgbClr val="004E69"/>
                </a:solidFill>
                <a:latin typeface="Arial" charset="0"/>
                <a:ea typeface="Arial Unicode MS" pitchFamily="34" charset="-128"/>
                <a:cs typeface="Arial Unicode MS" pitchFamily="34" charset="-128"/>
              </a:rPr>
              <a:t>Labels, but some order can be inferred. May be different sized gaps between points</a:t>
            </a:r>
          </a:p>
        </p:txBody>
      </p:sp>
      <p:sp>
        <p:nvSpPr>
          <p:cNvPr id="69" name="Text Box 35">
            <a:extLst>
              <a:ext uri="{FF2B5EF4-FFF2-40B4-BE49-F238E27FC236}">
                <a16:creationId xmlns:a16="http://schemas.microsoft.com/office/drawing/2014/main" id="{D27B719A-6A5F-4C6C-97D4-A2B7A2CC4656}"/>
              </a:ext>
            </a:extLst>
          </p:cNvPr>
          <p:cNvSpPr txBox="1">
            <a:spLocks noChangeArrowheads="1"/>
          </p:cNvSpPr>
          <p:nvPr/>
        </p:nvSpPr>
        <p:spPr bwMode="auto">
          <a:xfrm>
            <a:off x="6399213" y="3678238"/>
            <a:ext cx="2506662" cy="7302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dirty="0">
                <a:solidFill>
                  <a:srgbClr val="004E69"/>
                </a:solidFill>
                <a:latin typeface="Arial" charset="0"/>
                <a:ea typeface="Arial Unicode MS" pitchFamily="34" charset="-128"/>
                <a:cs typeface="Arial Unicode MS" pitchFamily="34" charset="-128"/>
              </a:rPr>
              <a:t>Scale </a:t>
            </a:r>
            <a:r>
              <a:rPr lang="en-GB" sz="1400" b="1" dirty="0">
                <a:solidFill>
                  <a:srgbClr val="004E69"/>
                </a:solidFill>
                <a:latin typeface="Arial" charset="0"/>
                <a:ea typeface="Arial Unicode MS" pitchFamily="34" charset="-128"/>
                <a:cs typeface="Arial Unicode MS" pitchFamily="34" charset="-128"/>
              </a:rPr>
              <a:t>should</a:t>
            </a:r>
            <a:r>
              <a:rPr lang="en-GB" sz="1400" dirty="0">
                <a:solidFill>
                  <a:srgbClr val="004E69"/>
                </a:solidFill>
                <a:latin typeface="Arial" charset="0"/>
                <a:ea typeface="Arial Unicode MS" pitchFamily="34" charset="-128"/>
                <a:cs typeface="Arial Unicode MS" pitchFamily="34" charset="-128"/>
              </a:rPr>
              <a:t> have equal intervals. Can’t infer anything from differences in scores</a:t>
            </a:r>
          </a:p>
        </p:txBody>
      </p:sp>
      <p:sp>
        <p:nvSpPr>
          <p:cNvPr id="70" name="Text Box 36">
            <a:extLst>
              <a:ext uri="{FF2B5EF4-FFF2-40B4-BE49-F238E27FC236}">
                <a16:creationId xmlns:a16="http://schemas.microsoft.com/office/drawing/2014/main" id="{5B4502B4-5F91-439A-B578-A5AFD64D8860}"/>
              </a:ext>
            </a:extLst>
          </p:cNvPr>
          <p:cNvSpPr txBox="1">
            <a:spLocks noChangeArrowheads="1"/>
          </p:cNvSpPr>
          <p:nvPr/>
        </p:nvSpPr>
        <p:spPr bwMode="auto">
          <a:xfrm>
            <a:off x="6405563" y="4930775"/>
            <a:ext cx="2506662" cy="73025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400">
                <a:solidFill>
                  <a:srgbClr val="004E69"/>
                </a:solidFill>
                <a:latin typeface="Arial" charset="0"/>
                <a:ea typeface="Arial Unicode MS" pitchFamily="34" charset="-128"/>
                <a:cs typeface="Arial Unicode MS" pitchFamily="34" charset="-128"/>
              </a:rPr>
              <a:t>Values spaced equally and can be used to quantify differences between groups</a:t>
            </a:r>
          </a:p>
        </p:txBody>
      </p:sp>
      <p:sp>
        <p:nvSpPr>
          <p:cNvPr id="71" name="Text Box 37">
            <a:extLst>
              <a:ext uri="{FF2B5EF4-FFF2-40B4-BE49-F238E27FC236}">
                <a16:creationId xmlns:a16="http://schemas.microsoft.com/office/drawing/2014/main" id="{00508ADF-98AE-4871-84D2-5FA0B2CAEEA4}"/>
              </a:ext>
            </a:extLst>
          </p:cNvPr>
          <p:cNvSpPr txBox="1">
            <a:spLocks noChangeArrowheads="1"/>
          </p:cNvSpPr>
          <p:nvPr/>
        </p:nvSpPr>
        <p:spPr bwMode="auto">
          <a:xfrm>
            <a:off x="6356350" y="4333875"/>
            <a:ext cx="2506663" cy="4572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1200" i="1">
                <a:solidFill>
                  <a:srgbClr val="FF3300"/>
                </a:solidFill>
                <a:latin typeface="Arial" charset="0"/>
                <a:ea typeface="Arial Unicode MS" pitchFamily="34" charset="-128"/>
                <a:cs typeface="Arial Unicode MS" pitchFamily="34" charset="-128"/>
              </a:rPr>
              <a:t>e.g. “4” isn’t necessarily twice as important as “2”</a:t>
            </a:r>
          </a:p>
        </p:txBody>
      </p:sp>
      <p:sp>
        <p:nvSpPr>
          <p:cNvPr id="72" name="Text Box 38">
            <a:extLst>
              <a:ext uri="{FF2B5EF4-FFF2-40B4-BE49-F238E27FC236}">
                <a16:creationId xmlns:a16="http://schemas.microsoft.com/office/drawing/2014/main" id="{0A1AB551-87F0-4E60-8600-8A61C56A72B0}"/>
              </a:ext>
            </a:extLst>
          </p:cNvPr>
          <p:cNvSpPr txBox="1">
            <a:spLocks noChangeArrowheads="1"/>
          </p:cNvSpPr>
          <p:nvPr/>
        </p:nvSpPr>
        <p:spPr bwMode="auto">
          <a:xfrm>
            <a:off x="6380163" y="5603875"/>
            <a:ext cx="2506662" cy="274638"/>
          </a:xfrm>
          <a:prstGeom prst="rect">
            <a:avLst/>
          </a:prstGeom>
          <a:noFill/>
          <a:ln w="9525" algn="ctr">
            <a:noFill/>
            <a:miter lim="800000"/>
            <a:headEnd/>
            <a:tailEnd/>
          </a:ln>
        </p:spPr>
        <p:txBody>
          <a:bodyPr>
            <a:spAutoFit/>
          </a:bodyPr>
          <a:lstStyle/>
          <a:p>
            <a:pPr algn="ctr" fontAlgn="base">
              <a:spcBef>
                <a:spcPct val="0"/>
              </a:spcBef>
              <a:spcAft>
                <a:spcPct val="0"/>
              </a:spcAft>
            </a:pPr>
            <a:r>
              <a:rPr lang="en-GB" sz="1200" i="1">
                <a:solidFill>
                  <a:srgbClr val="FF3300"/>
                </a:solidFill>
                <a:latin typeface="Arial" charset="0"/>
                <a:ea typeface="Arial Unicode MS" pitchFamily="34" charset="-128"/>
                <a:cs typeface="Arial Unicode MS" pitchFamily="34" charset="-128"/>
              </a:rPr>
              <a:t>e.g. 4m is twice as far as 2m</a:t>
            </a:r>
          </a:p>
        </p:txBody>
      </p:sp>
    </p:spTree>
    <p:extLst>
      <p:ext uri="{BB962C8B-B14F-4D97-AF65-F5344CB8AC3E}">
        <p14:creationId xmlns:p14="http://schemas.microsoft.com/office/powerpoint/2010/main" val="332358344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How to detect outliers</a:t>
            </a:r>
          </a:p>
        </p:txBody>
      </p:sp>
      <p:sp>
        <p:nvSpPr>
          <p:cNvPr id="6" name="Content Placeholder 2">
            <a:extLst>
              <a:ext uri="{FF2B5EF4-FFF2-40B4-BE49-F238E27FC236}">
                <a16:creationId xmlns:a16="http://schemas.microsoft.com/office/drawing/2014/main" id="{E4BC53D3-FFFF-496E-ABE6-22155570E83B}"/>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Subjective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Visualization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ysClr val="windowText" lastClr="000000"/>
                </a:solidFill>
                <a:effectLst/>
                <a:uLnTx/>
                <a:uFillTx/>
                <a:latin typeface="Times"/>
                <a:ea typeface="+mn-ea"/>
                <a:cs typeface="Times"/>
              </a:rPr>
              <a:t>Objective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Variance based methods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ysClr val="windowText" lastClr="000000"/>
                </a:solidFill>
                <a:effectLst/>
                <a:uLnTx/>
                <a:uFillTx/>
                <a:latin typeface="Times"/>
                <a:ea typeface="+mn-ea"/>
                <a:cs typeface="Times"/>
              </a:rPr>
              <a:t>Clustering based methods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a:p>
            <a:pPr lvl="1"/>
            <a:r>
              <a:rPr lang="en-US" dirty="0">
                <a:solidFill>
                  <a:sysClr val="windowText" lastClr="000000"/>
                </a:solidFill>
              </a:rPr>
              <a:t>Any value having more than 3 or less then -3</a:t>
            </a:r>
            <a:r>
              <a:rPr lang="tr-TR" dirty="0">
                <a:solidFill>
                  <a:sysClr val="windowText" lastClr="000000"/>
                </a:solidFill>
              </a:rPr>
              <a:t> </a:t>
            </a:r>
            <a:r>
              <a:rPr lang="en-US" dirty="0">
                <a:solidFill>
                  <a:sysClr val="windowText" lastClr="000000"/>
                </a:solidFill>
              </a:rPr>
              <a:t>z-score can be identified as outlier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800" b="0" i="0" u="none" strike="noStrike" kern="1200" cap="none" spc="0" normalizeH="0" baseline="0" noProof="0" dirty="0">
              <a:ln>
                <a:noFill/>
              </a:ln>
              <a:solidFill>
                <a:sysClr val="windowText" lastClr="000000"/>
              </a:solidFill>
              <a:effectLst/>
              <a:uLnTx/>
              <a:uFillTx/>
              <a:latin typeface="Times"/>
              <a:ea typeface="+mn-ea"/>
              <a:cs typeface="Times"/>
            </a:endParaRPr>
          </a:p>
        </p:txBody>
      </p:sp>
    </p:spTree>
    <p:extLst>
      <p:ext uri="{BB962C8B-B14F-4D97-AF65-F5344CB8AC3E}">
        <p14:creationId xmlns:p14="http://schemas.microsoft.com/office/powerpoint/2010/main" val="383600344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Five number summary</a:t>
            </a:r>
          </a:p>
        </p:txBody>
      </p:sp>
      <p:sp>
        <p:nvSpPr>
          <p:cNvPr id="8" name="Content Placeholder 2">
            <a:extLst>
              <a:ext uri="{FF2B5EF4-FFF2-40B4-BE49-F238E27FC236}">
                <a16:creationId xmlns:a16="http://schemas.microsoft.com/office/drawing/2014/main" id="{77015106-E81B-49F5-85A8-213A2D5A9B73}"/>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Smallest value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First quartile (Q</a:t>
            </a:r>
            <a:r>
              <a:rPr kumimoji="0" lang="en-US" sz="3200" b="0" i="0" u="none" strike="noStrike" kern="1200" cap="none" spc="0" normalizeH="0" baseline="-25000" noProof="0">
                <a:ln>
                  <a:noFill/>
                </a:ln>
                <a:solidFill>
                  <a:sysClr val="windowText" lastClr="000000"/>
                </a:solidFill>
                <a:effectLst/>
                <a:uLnTx/>
                <a:uFillTx/>
                <a:latin typeface="Times"/>
                <a:ea typeface="+mn-ea"/>
                <a:cs typeface="Times"/>
              </a:rPr>
              <a:t>1</a:t>
            </a: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Median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Third quartile (Q</a:t>
            </a:r>
            <a:r>
              <a:rPr kumimoji="0" lang="en-US" sz="3200" b="0" i="0" u="none" strike="noStrike" kern="1200" cap="none" spc="0" normalizeH="0" baseline="-25000" noProof="0">
                <a:ln>
                  <a:noFill/>
                </a:ln>
                <a:solidFill>
                  <a:sysClr val="windowText" lastClr="000000"/>
                </a:solidFill>
                <a:effectLst/>
                <a:uLnTx/>
                <a:uFillTx/>
                <a:latin typeface="Times"/>
                <a:ea typeface="+mn-ea"/>
                <a:cs typeface="Times"/>
              </a:rPr>
              <a:t>3</a:t>
            </a: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Largest value</a:t>
            </a: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spTree>
    <p:extLst>
      <p:ext uri="{BB962C8B-B14F-4D97-AF65-F5344CB8AC3E}">
        <p14:creationId xmlns:p14="http://schemas.microsoft.com/office/powerpoint/2010/main" val="4638474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Box plots</a:t>
            </a:r>
          </a:p>
        </p:txBody>
      </p:sp>
      <p:sp>
        <p:nvSpPr>
          <p:cNvPr id="5" name="Content Placeholder 2">
            <a:extLst>
              <a:ext uri="{FF2B5EF4-FFF2-40B4-BE49-F238E27FC236}">
                <a16:creationId xmlns:a16="http://schemas.microsoft.com/office/drawing/2014/main" id="{74CDBC04-12C2-4CF3-BEAB-0FC6C8836E07}"/>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280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240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200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200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A graphical summary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Q</a:t>
            </a:r>
            <a:r>
              <a:rPr kumimoji="0" lang="en-US" sz="3200" b="0" i="0" u="none" strike="noStrike" kern="1200" cap="none" spc="0" normalizeH="0" baseline="-25000" noProof="0">
                <a:ln>
                  <a:noFill/>
                </a:ln>
                <a:solidFill>
                  <a:sysClr val="windowText" lastClr="000000"/>
                </a:solidFill>
                <a:effectLst/>
                <a:uLnTx/>
                <a:uFillTx/>
                <a:latin typeface="Times"/>
                <a:ea typeface="+mn-ea"/>
                <a:cs typeface="Times"/>
              </a:rPr>
              <a:t>1</a:t>
            </a: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 Q</a:t>
            </a:r>
            <a:r>
              <a:rPr kumimoji="0" lang="en-US" sz="3200" b="0" i="0" u="none" strike="noStrike" kern="1200" cap="none" spc="0" normalizeH="0" baseline="-25000" noProof="0">
                <a:ln>
                  <a:noFill/>
                </a:ln>
                <a:solidFill>
                  <a:sysClr val="windowText" lastClr="000000"/>
                </a:solidFill>
                <a:effectLst/>
                <a:uLnTx/>
                <a:uFillTx/>
                <a:latin typeface="Times"/>
                <a:ea typeface="+mn-ea"/>
                <a:cs typeface="Times"/>
              </a:rPr>
              <a:t>2</a:t>
            </a: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 (median) Q</a:t>
            </a:r>
            <a:r>
              <a:rPr kumimoji="0" lang="en-US" sz="3200" b="0" i="0" u="none" strike="noStrike" kern="1200" cap="none" spc="0" normalizeH="0" baseline="-25000" noProof="0">
                <a:ln>
                  <a:noFill/>
                </a:ln>
                <a:solidFill>
                  <a:sysClr val="windowText" lastClr="000000"/>
                </a:solidFill>
                <a:effectLst/>
                <a:uLnTx/>
                <a:uFillTx/>
                <a:latin typeface="Times"/>
                <a:ea typeface="+mn-ea"/>
                <a:cs typeface="Times"/>
              </a:rPr>
              <a:t>3</a:t>
            </a: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 and IQR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Lower limit = Q</a:t>
            </a:r>
            <a:r>
              <a:rPr kumimoji="0" lang="en-US" sz="3200" b="0" i="0" u="none" strike="noStrike" kern="1200" cap="none" spc="0" normalizeH="0" baseline="-25000" noProof="0">
                <a:ln>
                  <a:noFill/>
                </a:ln>
                <a:solidFill>
                  <a:sysClr val="windowText" lastClr="000000"/>
                </a:solidFill>
                <a:effectLst/>
                <a:uLnTx/>
                <a:uFillTx/>
                <a:latin typeface="Times"/>
                <a:ea typeface="+mn-ea"/>
                <a:cs typeface="Times"/>
              </a:rPr>
              <a:t>1</a:t>
            </a: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 – 1.5 IQR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Upper limit = Q</a:t>
            </a:r>
            <a:r>
              <a:rPr kumimoji="0" lang="en-US" sz="3200" b="0" i="0" u="none" strike="noStrike" kern="1200" cap="none" spc="0" normalizeH="0" baseline="-25000" noProof="0">
                <a:ln>
                  <a:noFill/>
                </a:ln>
                <a:solidFill>
                  <a:sysClr val="windowText" lastClr="000000"/>
                </a:solidFill>
                <a:effectLst/>
                <a:uLnTx/>
                <a:uFillTx/>
                <a:latin typeface="Times"/>
                <a:ea typeface="+mn-ea"/>
                <a:cs typeface="Times"/>
              </a:rPr>
              <a:t>3</a:t>
            </a: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 + 1.5 IQR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a:ln>
                  <a:noFill/>
                </a:ln>
                <a:solidFill>
                  <a:sysClr val="windowText" lastClr="000000"/>
                </a:solidFill>
                <a:effectLst/>
                <a:uLnTx/>
                <a:uFillTx/>
                <a:latin typeface="Times"/>
                <a:ea typeface="+mn-ea"/>
                <a:cs typeface="Times"/>
              </a:rPr>
              <a:t>Points that lie below lower limit and above upper limit are considered as outlier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a:ln>
                <a:noFill/>
              </a:ln>
              <a:solidFill>
                <a:sysClr val="windowText" lastClr="000000"/>
              </a:solidFill>
              <a:effectLst/>
              <a:uLnTx/>
              <a:uFillTx/>
              <a:latin typeface="Times"/>
              <a:ea typeface="+mn-ea"/>
              <a:cs typeface="Time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Times"/>
              <a:ea typeface="+mn-ea"/>
              <a:cs typeface="Times"/>
            </a:endParaRPr>
          </a:p>
        </p:txBody>
      </p:sp>
    </p:spTree>
    <p:extLst>
      <p:ext uri="{BB962C8B-B14F-4D97-AF65-F5344CB8AC3E}">
        <p14:creationId xmlns:p14="http://schemas.microsoft.com/office/powerpoint/2010/main" val="238937139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211866" y="239531"/>
            <a:ext cx="11539460" cy="471091"/>
          </a:xfrm>
        </p:spPr>
        <p:txBody>
          <a:bodyPr/>
          <a:lstStyle/>
          <a:p>
            <a:r>
              <a:rPr lang="en-US" sz="3733" dirty="0">
                <a:solidFill>
                  <a:srgbClr val="C00000"/>
                </a:solidFill>
              </a:rPr>
              <a:t>Box and </a:t>
            </a:r>
            <a:r>
              <a:rPr lang="tr-TR" sz="3733" dirty="0">
                <a:solidFill>
                  <a:srgbClr val="C00000"/>
                </a:solidFill>
              </a:rPr>
              <a:t>W</a:t>
            </a:r>
            <a:r>
              <a:rPr lang="en-US" sz="3733" dirty="0" err="1">
                <a:solidFill>
                  <a:srgbClr val="C00000"/>
                </a:solidFill>
              </a:rPr>
              <a:t>hisker</a:t>
            </a:r>
            <a:r>
              <a:rPr lang="en-US" sz="3733" dirty="0">
                <a:solidFill>
                  <a:srgbClr val="C00000"/>
                </a:solidFill>
              </a:rPr>
              <a:t> </a:t>
            </a:r>
            <a:r>
              <a:rPr lang="tr-TR" sz="3733" dirty="0">
                <a:solidFill>
                  <a:srgbClr val="C00000"/>
                </a:solidFill>
              </a:rPr>
              <a:t>P</a:t>
            </a:r>
            <a:r>
              <a:rPr lang="en-US" sz="3733" dirty="0">
                <a:solidFill>
                  <a:srgbClr val="C00000"/>
                </a:solidFill>
              </a:rPr>
              <a:t>lots</a:t>
            </a:r>
            <a:r>
              <a:rPr lang="tr-TR" sz="3733" dirty="0">
                <a:solidFill>
                  <a:srgbClr val="C00000"/>
                </a:solidFill>
              </a:rPr>
              <a:t>(Box-</a:t>
            </a:r>
            <a:r>
              <a:rPr lang="tr-TR" sz="3733" dirty="0" err="1">
                <a:solidFill>
                  <a:srgbClr val="C00000"/>
                </a:solidFill>
              </a:rPr>
              <a:t>Plot</a:t>
            </a:r>
            <a:r>
              <a:rPr lang="tr-TR" sz="3733" dirty="0">
                <a:solidFill>
                  <a:srgbClr val="C00000"/>
                </a:solidFill>
              </a:rPr>
              <a:t>)</a:t>
            </a:r>
            <a:endParaRPr lang="en-US" sz="3733" dirty="0">
              <a:solidFill>
                <a:srgbClr val="C00000"/>
              </a:solidFill>
            </a:endParaRPr>
          </a:p>
        </p:txBody>
      </p:sp>
      <p:pic>
        <p:nvPicPr>
          <p:cNvPr id="4" name="Picture 3">
            <a:extLst>
              <a:ext uri="{FF2B5EF4-FFF2-40B4-BE49-F238E27FC236}">
                <a16:creationId xmlns:a16="http://schemas.microsoft.com/office/drawing/2014/main" id="{E4FE4408-9110-452D-88B9-5DD4726FD968}"/>
              </a:ext>
            </a:extLst>
          </p:cNvPr>
          <p:cNvPicPr>
            <a:picLocks noChangeAspect="1"/>
          </p:cNvPicPr>
          <p:nvPr/>
        </p:nvPicPr>
        <p:blipFill>
          <a:blip r:embed="rId3"/>
          <a:stretch>
            <a:fillRect/>
          </a:stretch>
        </p:blipFill>
        <p:spPr>
          <a:xfrm>
            <a:off x="1318603" y="1741040"/>
            <a:ext cx="8310871" cy="3158131"/>
          </a:xfrm>
          <a:prstGeom prst="rect">
            <a:avLst/>
          </a:prstGeom>
        </p:spPr>
      </p:pic>
      <p:sp>
        <p:nvSpPr>
          <p:cNvPr id="5" name="TextBox 4">
            <a:extLst>
              <a:ext uri="{FF2B5EF4-FFF2-40B4-BE49-F238E27FC236}">
                <a16:creationId xmlns:a16="http://schemas.microsoft.com/office/drawing/2014/main" id="{E72A4903-9F97-44EA-AF55-1ABC4CEAECF1}"/>
              </a:ext>
            </a:extLst>
          </p:cNvPr>
          <p:cNvSpPr txBox="1"/>
          <p:nvPr/>
        </p:nvSpPr>
        <p:spPr>
          <a:xfrm>
            <a:off x="2344351" y="5544069"/>
            <a:ext cx="2736647" cy="369332"/>
          </a:xfrm>
          <a:prstGeom prst="rect">
            <a:avLst/>
          </a:prstGeom>
          <a:noFill/>
        </p:spPr>
        <p:txBody>
          <a:bodyPr wrap="none" rtlCol="0">
            <a:spAutoFit/>
          </a:bodyPr>
          <a:lstStyle/>
          <a:p>
            <a:r>
              <a:rPr lang="en-US" dirty="0"/>
              <a:t>Smallest value within limits </a:t>
            </a:r>
          </a:p>
        </p:txBody>
      </p:sp>
      <p:cxnSp>
        <p:nvCxnSpPr>
          <p:cNvPr id="6" name="Straight Connector 5">
            <a:extLst>
              <a:ext uri="{FF2B5EF4-FFF2-40B4-BE49-F238E27FC236}">
                <a16:creationId xmlns:a16="http://schemas.microsoft.com/office/drawing/2014/main" id="{BB2C3A01-8FFF-4EB5-9A5B-A8CC51571817}"/>
              </a:ext>
            </a:extLst>
          </p:cNvPr>
          <p:cNvCxnSpPr>
            <a:endCxn id="5" idx="0"/>
          </p:cNvCxnSpPr>
          <p:nvPr/>
        </p:nvCxnSpPr>
        <p:spPr>
          <a:xfrm flipH="1">
            <a:off x="3712675" y="3237876"/>
            <a:ext cx="519793" cy="2306193"/>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748377D-ABE6-4999-991B-25620EAD567A}"/>
              </a:ext>
            </a:extLst>
          </p:cNvPr>
          <p:cNvCxnSpPr/>
          <p:nvPr/>
        </p:nvCxnSpPr>
        <p:spPr>
          <a:xfrm flipH="1">
            <a:off x="6638769" y="3206449"/>
            <a:ext cx="519793" cy="2306193"/>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DC35AD7-3668-4603-9A2B-FB73559279B7}"/>
              </a:ext>
            </a:extLst>
          </p:cNvPr>
          <p:cNvSpPr txBox="1"/>
          <p:nvPr/>
        </p:nvSpPr>
        <p:spPr>
          <a:xfrm>
            <a:off x="5270445" y="5529353"/>
            <a:ext cx="2626102" cy="369332"/>
          </a:xfrm>
          <a:prstGeom prst="rect">
            <a:avLst/>
          </a:prstGeom>
          <a:noFill/>
        </p:spPr>
        <p:txBody>
          <a:bodyPr wrap="none" rtlCol="0">
            <a:spAutoFit/>
          </a:bodyPr>
          <a:lstStyle/>
          <a:p>
            <a:r>
              <a:rPr lang="en-US" dirty="0"/>
              <a:t>Largest value within limits </a:t>
            </a:r>
          </a:p>
        </p:txBody>
      </p:sp>
    </p:spTree>
    <p:extLst>
      <p:ext uri="{BB962C8B-B14F-4D97-AF65-F5344CB8AC3E}">
        <p14:creationId xmlns:p14="http://schemas.microsoft.com/office/powerpoint/2010/main" val="379253744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A1F5B-1427-437A-BBD9-1AE03586B97B}"/>
              </a:ext>
            </a:extLst>
          </p:cNvPr>
          <p:cNvPicPr>
            <a:picLocks noChangeAspect="1"/>
          </p:cNvPicPr>
          <p:nvPr/>
        </p:nvPicPr>
        <p:blipFill>
          <a:blip r:embed="rId3"/>
          <a:stretch>
            <a:fillRect/>
          </a:stretch>
        </p:blipFill>
        <p:spPr>
          <a:xfrm>
            <a:off x="360589" y="0"/>
            <a:ext cx="8228240" cy="6801458"/>
          </a:xfrm>
          <a:prstGeom prst="rect">
            <a:avLst/>
          </a:prstGeom>
        </p:spPr>
      </p:pic>
    </p:spTree>
    <p:extLst>
      <p:ext uri="{BB962C8B-B14F-4D97-AF65-F5344CB8AC3E}">
        <p14:creationId xmlns:p14="http://schemas.microsoft.com/office/powerpoint/2010/main" val="411167629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title"/>
          </p:nvPr>
        </p:nvSpPr>
        <p:spPr>
          <a:xfrm>
            <a:off x="309838" y="647745"/>
            <a:ext cx="11539460" cy="471091"/>
          </a:xfrm>
        </p:spPr>
        <p:txBody>
          <a:bodyPr/>
          <a:lstStyle/>
          <a:p>
            <a:r>
              <a:rPr lang="en-US" sz="3733" dirty="0">
                <a:solidFill>
                  <a:srgbClr val="C00000"/>
                </a:solidFill>
              </a:rPr>
              <a:t>Comparative analysis using box plots</a:t>
            </a:r>
          </a:p>
        </p:txBody>
      </p:sp>
      <p:pic>
        <p:nvPicPr>
          <p:cNvPr id="3" name="Picture 2">
            <a:extLst>
              <a:ext uri="{FF2B5EF4-FFF2-40B4-BE49-F238E27FC236}">
                <a16:creationId xmlns:a16="http://schemas.microsoft.com/office/drawing/2014/main" id="{001441BC-A67F-4482-9742-369919BF2FE4}"/>
              </a:ext>
            </a:extLst>
          </p:cNvPr>
          <p:cNvPicPr>
            <a:picLocks noChangeAspect="1"/>
          </p:cNvPicPr>
          <p:nvPr/>
        </p:nvPicPr>
        <p:blipFill>
          <a:blip r:embed="rId3"/>
          <a:stretch>
            <a:fillRect/>
          </a:stretch>
        </p:blipFill>
        <p:spPr>
          <a:xfrm>
            <a:off x="742070" y="1465138"/>
            <a:ext cx="7679265" cy="4027172"/>
          </a:xfrm>
          <a:prstGeom prst="rect">
            <a:avLst/>
          </a:prstGeom>
        </p:spPr>
      </p:pic>
    </p:spTree>
    <p:extLst>
      <p:ext uri="{BB962C8B-B14F-4D97-AF65-F5344CB8AC3E}">
        <p14:creationId xmlns:p14="http://schemas.microsoft.com/office/powerpoint/2010/main" val="267661649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5"/>
          <p:cNvGrpSpPr>
            <a:grpSpLocks noChangeAspect="1"/>
          </p:cNvGrpSpPr>
          <p:nvPr/>
        </p:nvGrpSpPr>
        <p:grpSpPr bwMode="auto">
          <a:xfrm>
            <a:off x="7038009" y="23504"/>
            <a:ext cx="3962464" cy="6856560"/>
            <a:chOff x="1049" y="-630"/>
            <a:chExt cx="2752" cy="4762"/>
          </a:xfrm>
        </p:grpSpPr>
        <p:sp>
          <p:nvSpPr>
            <p:cNvPr id="9" name="Freeform 6"/>
            <p:cNvSpPr>
              <a:spLocks/>
            </p:cNvSpPr>
            <p:nvPr/>
          </p:nvSpPr>
          <p:spPr bwMode="auto">
            <a:xfrm>
              <a:off x="1049" y="-630"/>
              <a:ext cx="2752" cy="4762"/>
            </a:xfrm>
            <a:custGeom>
              <a:avLst/>
              <a:gdLst>
                <a:gd name="T0" fmla="*/ 1192 w 2752"/>
                <a:gd name="T1" fmla="*/ 4762 h 4762"/>
                <a:gd name="T2" fmla="*/ 0 w 2752"/>
                <a:gd name="T3" fmla="*/ 4762 h 4762"/>
                <a:gd name="T4" fmla="*/ 0 w 2752"/>
                <a:gd name="T5" fmla="*/ 0 h 4762"/>
                <a:gd name="T6" fmla="*/ 2752 w 2752"/>
                <a:gd name="T7" fmla="*/ 0 h 4762"/>
                <a:gd name="T8" fmla="*/ 1192 w 2752"/>
                <a:gd name="T9" fmla="*/ 4762 h 4762"/>
              </a:gdLst>
              <a:ahLst/>
              <a:cxnLst>
                <a:cxn ang="0">
                  <a:pos x="T0" y="T1"/>
                </a:cxn>
                <a:cxn ang="0">
                  <a:pos x="T2" y="T3"/>
                </a:cxn>
                <a:cxn ang="0">
                  <a:pos x="T4" y="T5"/>
                </a:cxn>
                <a:cxn ang="0">
                  <a:pos x="T6" y="T7"/>
                </a:cxn>
                <a:cxn ang="0">
                  <a:pos x="T8" y="T9"/>
                </a:cxn>
              </a:cxnLst>
              <a:rect l="0" t="0" r="r" b="b"/>
              <a:pathLst>
                <a:path w="2752" h="4762">
                  <a:moveTo>
                    <a:pt x="1192" y="4762"/>
                  </a:moveTo>
                  <a:lnTo>
                    <a:pt x="0" y="4762"/>
                  </a:lnTo>
                  <a:lnTo>
                    <a:pt x="0" y="0"/>
                  </a:lnTo>
                  <a:lnTo>
                    <a:pt x="2752" y="0"/>
                  </a:lnTo>
                  <a:lnTo>
                    <a:pt x="1192" y="4762"/>
                  </a:lnTo>
                  <a:close/>
                </a:path>
              </a:pathLst>
            </a:custGeom>
            <a:solidFill>
              <a:schemeClr val="tx1"/>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0" name="Freeform 7"/>
            <p:cNvSpPr>
              <a:spLocks/>
            </p:cNvSpPr>
            <p:nvPr/>
          </p:nvSpPr>
          <p:spPr bwMode="auto">
            <a:xfrm>
              <a:off x="1123" y="-630"/>
              <a:ext cx="2678" cy="2016"/>
            </a:xfrm>
            <a:custGeom>
              <a:avLst/>
              <a:gdLst>
                <a:gd name="T0" fmla="*/ 2678 w 2678"/>
                <a:gd name="T1" fmla="*/ 0 h 2016"/>
                <a:gd name="T2" fmla="*/ 0 w 2678"/>
                <a:gd name="T3" fmla="*/ 0 h 2016"/>
                <a:gd name="T4" fmla="*/ 2018 w 2678"/>
                <a:gd name="T5" fmla="*/ 2016 h 2016"/>
                <a:gd name="T6" fmla="*/ 2678 w 2678"/>
                <a:gd name="T7" fmla="*/ 0 h 2016"/>
              </a:gdLst>
              <a:ahLst/>
              <a:cxnLst>
                <a:cxn ang="0">
                  <a:pos x="T0" y="T1"/>
                </a:cxn>
                <a:cxn ang="0">
                  <a:pos x="T2" y="T3"/>
                </a:cxn>
                <a:cxn ang="0">
                  <a:pos x="T4" y="T5"/>
                </a:cxn>
                <a:cxn ang="0">
                  <a:pos x="T6" y="T7"/>
                </a:cxn>
              </a:cxnLst>
              <a:rect l="0" t="0" r="r" b="b"/>
              <a:pathLst>
                <a:path w="2678" h="2016">
                  <a:moveTo>
                    <a:pt x="2678" y="0"/>
                  </a:moveTo>
                  <a:lnTo>
                    <a:pt x="0" y="0"/>
                  </a:lnTo>
                  <a:lnTo>
                    <a:pt x="2018" y="2016"/>
                  </a:lnTo>
                  <a:lnTo>
                    <a:pt x="2678" y="0"/>
                  </a:lnTo>
                  <a:close/>
                </a:path>
              </a:pathLst>
            </a:custGeom>
            <a:solidFill>
              <a:srgbClr val="A9CCDD"/>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1" name="Freeform 8"/>
            <p:cNvSpPr>
              <a:spLocks/>
            </p:cNvSpPr>
            <p:nvPr/>
          </p:nvSpPr>
          <p:spPr bwMode="auto">
            <a:xfrm>
              <a:off x="2183" y="804"/>
              <a:ext cx="1134" cy="1674"/>
            </a:xfrm>
            <a:custGeom>
              <a:avLst/>
              <a:gdLst>
                <a:gd name="T0" fmla="*/ 598 w 1134"/>
                <a:gd name="T1" fmla="*/ 1674 h 1674"/>
                <a:gd name="T2" fmla="*/ 516 w 1134"/>
                <a:gd name="T3" fmla="*/ 1644 h 1674"/>
                <a:gd name="T4" fmla="*/ 438 w 1134"/>
                <a:gd name="T5" fmla="*/ 1606 h 1674"/>
                <a:gd name="T6" fmla="*/ 366 w 1134"/>
                <a:gd name="T7" fmla="*/ 1560 h 1674"/>
                <a:gd name="T8" fmla="*/ 300 w 1134"/>
                <a:gd name="T9" fmla="*/ 1508 h 1674"/>
                <a:gd name="T10" fmla="*/ 240 w 1134"/>
                <a:gd name="T11" fmla="*/ 1450 h 1674"/>
                <a:gd name="T12" fmla="*/ 186 w 1134"/>
                <a:gd name="T13" fmla="*/ 1388 h 1674"/>
                <a:gd name="T14" fmla="*/ 138 w 1134"/>
                <a:gd name="T15" fmla="*/ 1320 h 1674"/>
                <a:gd name="T16" fmla="*/ 96 w 1134"/>
                <a:gd name="T17" fmla="*/ 1248 h 1674"/>
                <a:gd name="T18" fmla="*/ 62 w 1134"/>
                <a:gd name="T19" fmla="*/ 1174 h 1674"/>
                <a:gd name="T20" fmla="*/ 36 w 1134"/>
                <a:gd name="T21" fmla="*/ 1096 h 1674"/>
                <a:gd name="T22" fmla="*/ 16 w 1134"/>
                <a:gd name="T23" fmla="*/ 1014 h 1674"/>
                <a:gd name="T24" fmla="*/ 4 w 1134"/>
                <a:gd name="T25" fmla="*/ 932 h 1674"/>
                <a:gd name="T26" fmla="*/ 0 w 1134"/>
                <a:gd name="T27" fmla="*/ 848 h 1674"/>
                <a:gd name="T28" fmla="*/ 6 w 1134"/>
                <a:gd name="T29" fmla="*/ 764 h 1674"/>
                <a:gd name="T30" fmla="*/ 20 w 1134"/>
                <a:gd name="T31" fmla="*/ 678 h 1674"/>
                <a:gd name="T32" fmla="*/ 42 w 1134"/>
                <a:gd name="T33" fmla="*/ 592 h 1674"/>
                <a:gd name="T34" fmla="*/ 58 w 1134"/>
                <a:gd name="T35" fmla="*/ 552 h 1674"/>
                <a:gd name="T36" fmla="*/ 92 w 1134"/>
                <a:gd name="T37" fmla="*/ 472 h 1674"/>
                <a:gd name="T38" fmla="*/ 134 w 1134"/>
                <a:gd name="T39" fmla="*/ 396 h 1674"/>
                <a:gd name="T40" fmla="*/ 184 w 1134"/>
                <a:gd name="T41" fmla="*/ 328 h 1674"/>
                <a:gd name="T42" fmla="*/ 240 w 1134"/>
                <a:gd name="T43" fmla="*/ 264 h 1674"/>
                <a:gd name="T44" fmla="*/ 300 w 1134"/>
                <a:gd name="T45" fmla="*/ 208 h 1674"/>
                <a:gd name="T46" fmla="*/ 366 w 1134"/>
                <a:gd name="T47" fmla="*/ 156 h 1674"/>
                <a:gd name="T48" fmla="*/ 436 w 1134"/>
                <a:gd name="T49" fmla="*/ 112 h 1674"/>
                <a:gd name="T50" fmla="*/ 512 w 1134"/>
                <a:gd name="T51" fmla="*/ 76 h 1674"/>
                <a:gd name="T52" fmla="*/ 588 w 1134"/>
                <a:gd name="T53" fmla="*/ 46 h 1674"/>
                <a:gd name="T54" fmla="*/ 670 w 1134"/>
                <a:gd name="T55" fmla="*/ 22 h 1674"/>
                <a:gd name="T56" fmla="*/ 752 w 1134"/>
                <a:gd name="T57" fmla="*/ 8 h 1674"/>
                <a:gd name="T58" fmla="*/ 836 w 1134"/>
                <a:gd name="T59" fmla="*/ 0 h 1674"/>
                <a:gd name="T60" fmla="*/ 922 w 1134"/>
                <a:gd name="T61" fmla="*/ 2 h 1674"/>
                <a:gd name="T62" fmla="*/ 1006 w 1134"/>
                <a:gd name="T63" fmla="*/ 10 h 1674"/>
                <a:gd name="T64" fmla="*/ 1092 w 1134"/>
                <a:gd name="T65" fmla="*/ 30 h 1674"/>
                <a:gd name="T66" fmla="*/ 1134 w 1134"/>
                <a:gd name="T67" fmla="*/ 42 h 1674"/>
                <a:gd name="T68" fmla="*/ 866 w 1134"/>
                <a:gd name="T69" fmla="*/ 858 h 1674"/>
                <a:gd name="T70" fmla="*/ 598 w 1134"/>
                <a:gd name="T71" fmla="*/ 1674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4" h="1674">
                  <a:moveTo>
                    <a:pt x="598" y="1674"/>
                  </a:moveTo>
                  <a:lnTo>
                    <a:pt x="598" y="1674"/>
                  </a:lnTo>
                  <a:lnTo>
                    <a:pt x="556" y="1660"/>
                  </a:lnTo>
                  <a:lnTo>
                    <a:pt x="516" y="1644"/>
                  </a:lnTo>
                  <a:lnTo>
                    <a:pt x="476" y="1626"/>
                  </a:lnTo>
                  <a:lnTo>
                    <a:pt x="438" y="1606"/>
                  </a:lnTo>
                  <a:lnTo>
                    <a:pt x="402" y="1584"/>
                  </a:lnTo>
                  <a:lnTo>
                    <a:pt x="366" y="1560"/>
                  </a:lnTo>
                  <a:lnTo>
                    <a:pt x="332" y="1534"/>
                  </a:lnTo>
                  <a:lnTo>
                    <a:pt x="300" y="1508"/>
                  </a:lnTo>
                  <a:lnTo>
                    <a:pt x="268" y="1480"/>
                  </a:lnTo>
                  <a:lnTo>
                    <a:pt x="240" y="1450"/>
                  </a:lnTo>
                  <a:lnTo>
                    <a:pt x="212" y="1420"/>
                  </a:lnTo>
                  <a:lnTo>
                    <a:pt x="186" y="1388"/>
                  </a:lnTo>
                  <a:lnTo>
                    <a:pt x="160" y="1354"/>
                  </a:lnTo>
                  <a:lnTo>
                    <a:pt x="138" y="1320"/>
                  </a:lnTo>
                  <a:lnTo>
                    <a:pt x="116" y="1286"/>
                  </a:lnTo>
                  <a:lnTo>
                    <a:pt x="96" y="1248"/>
                  </a:lnTo>
                  <a:lnTo>
                    <a:pt x="78" y="1212"/>
                  </a:lnTo>
                  <a:lnTo>
                    <a:pt x="62" y="1174"/>
                  </a:lnTo>
                  <a:lnTo>
                    <a:pt x="48" y="1136"/>
                  </a:lnTo>
                  <a:lnTo>
                    <a:pt x="36" y="1096"/>
                  </a:lnTo>
                  <a:lnTo>
                    <a:pt x="24" y="1056"/>
                  </a:lnTo>
                  <a:lnTo>
                    <a:pt x="16" y="1014"/>
                  </a:lnTo>
                  <a:lnTo>
                    <a:pt x="10" y="974"/>
                  </a:lnTo>
                  <a:lnTo>
                    <a:pt x="4" y="932"/>
                  </a:lnTo>
                  <a:lnTo>
                    <a:pt x="2" y="890"/>
                  </a:lnTo>
                  <a:lnTo>
                    <a:pt x="0" y="848"/>
                  </a:lnTo>
                  <a:lnTo>
                    <a:pt x="2" y="806"/>
                  </a:lnTo>
                  <a:lnTo>
                    <a:pt x="6" y="764"/>
                  </a:lnTo>
                  <a:lnTo>
                    <a:pt x="12" y="720"/>
                  </a:lnTo>
                  <a:lnTo>
                    <a:pt x="20" y="678"/>
                  </a:lnTo>
                  <a:lnTo>
                    <a:pt x="30" y="636"/>
                  </a:lnTo>
                  <a:lnTo>
                    <a:pt x="42" y="592"/>
                  </a:lnTo>
                  <a:lnTo>
                    <a:pt x="42" y="592"/>
                  </a:lnTo>
                  <a:lnTo>
                    <a:pt x="58" y="552"/>
                  </a:lnTo>
                  <a:lnTo>
                    <a:pt x="74" y="510"/>
                  </a:lnTo>
                  <a:lnTo>
                    <a:pt x="92" y="472"/>
                  </a:lnTo>
                  <a:lnTo>
                    <a:pt x="112" y="434"/>
                  </a:lnTo>
                  <a:lnTo>
                    <a:pt x="134" y="396"/>
                  </a:lnTo>
                  <a:lnTo>
                    <a:pt x="158" y="362"/>
                  </a:lnTo>
                  <a:lnTo>
                    <a:pt x="184" y="328"/>
                  </a:lnTo>
                  <a:lnTo>
                    <a:pt x="210" y="296"/>
                  </a:lnTo>
                  <a:lnTo>
                    <a:pt x="240" y="264"/>
                  </a:lnTo>
                  <a:lnTo>
                    <a:pt x="270" y="236"/>
                  </a:lnTo>
                  <a:lnTo>
                    <a:pt x="300" y="208"/>
                  </a:lnTo>
                  <a:lnTo>
                    <a:pt x="332" y="182"/>
                  </a:lnTo>
                  <a:lnTo>
                    <a:pt x="366" y="156"/>
                  </a:lnTo>
                  <a:lnTo>
                    <a:pt x="402" y="134"/>
                  </a:lnTo>
                  <a:lnTo>
                    <a:pt x="436" y="112"/>
                  </a:lnTo>
                  <a:lnTo>
                    <a:pt x="474" y="94"/>
                  </a:lnTo>
                  <a:lnTo>
                    <a:pt x="512" y="76"/>
                  </a:lnTo>
                  <a:lnTo>
                    <a:pt x="550" y="60"/>
                  </a:lnTo>
                  <a:lnTo>
                    <a:pt x="588" y="46"/>
                  </a:lnTo>
                  <a:lnTo>
                    <a:pt x="628" y="32"/>
                  </a:lnTo>
                  <a:lnTo>
                    <a:pt x="670" y="22"/>
                  </a:lnTo>
                  <a:lnTo>
                    <a:pt x="710" y="14"/>
                  </a:lnTo>
                  <a:lnTo>
                    <a:pt x="752" y="8"/>
                  </a:lnTo>
                  <a:lnTo>
                    <a:pt x="794" y="2"/>
                  </a:lnTo>
                  <a:lnTo>
                    <a:pt x="836" y="0"/>
                  </a:lnTo>
                  <a:lnTo>
                    <a:pt x="878" y="0"/>
                  </a:lnTo>
                  <a:lnTo>
                    <a:pt x="922" y="2"/>
                  </a:lnTo>
                  <a:lnTo>
                    <a:pt x="964" y="4"/>
                  </a:lnTo>
                  <a:lnTo>
                    <a:pt x="1006" y="10"/>
                  </a:lnTo>
                  <a:lnTo>
                    <a:pt x="1050" y="18"/>
                  </a:lnTo>
                  <a:lnTo>
                    <a:pt x="1092" y="30"/>
                  </a:lnTo>
                  <a:lnTo>
                    <a:pt x="1134" y="42"/>
                  </a:lnTo>
                  <a:lnTo>
                    <a:pt x="1134" y="42"/>
                  </a:lnTo>
                  <a:lnTo>
                    <a:pt x="1052" y="298"/>
                  </a:lnTo>
                  <a:lnTo>
                    <a:pt x="866" y="858"/>
                  </a:lnTo>
                  <a:lnTo>
                    <a:pt x="598" y="1674"/>
                  </a:lnTo>
                  <a:lnTo>
                    <a:pt x="598" y="1674"/>
                  </a:lnTo>
                  <a:close/>
                </a:path>
              </a:pathLst>
            </a:custGeom>
            <a:solidFill>
              <a:srgbClr val="FBB041"/>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2" name="Freeform 9"/>
            <p:cNvSpPr>
              <a:spLocks/>
            </p:cNvSpPr>
            <p:nvPr/>
          </p:nvSpPr>
          <p:spPr bwMode="auto">
            <a:xfrm>
              <a:off x="2535" y="-88"/>
              <a:ext cx="546" cy="546"/>
            </a:xfrm>
            <a:custGeom>
              <a:avLst/>
              <a:gdLst>
                <a:gd name="T0" fmla="*/ 0 w 546"/>
                <a:gd name="T1" fmla="*/ 272 h 546"/>
                <a:gd name="T2" fmla="*/ 6 w 546"/>
                <a:gd name="T3" fmla="*/ 218 h 546"/>
                <a:gd name="T4" fmla="*/ 22 w 546"/>
                <a:gd name="T5" fmla="*/ 166 h 546"/>
                <a:gd name="T6" fmla="*/ 46 w 546"/>
                <a:gd name="T7" fmla="*/ 120 h 546"/>
                <a:gd name="T8" fmla="*/ 80 w 546"/>
                <a:gd name="T9" fmla="*/ 80 h 546"/>
                <a:gd name="T10" fmla="*/ 120 w 546"/>
                <a:gd name="T11" fmla="*/ 46 h 546"/>
                <a:gd name="T12" fmla="*/ 166 w 546"/>
                <a:gd name="T13" fmla="*/ 22 h 546"/>
                <a:gd name="T14" fmla="*/ 218 w 546"/>
                <a:gd name="T15" fmla="*/ 6 h 546"/>
                <a:gd name="T16" fmla="*/ 272 w 546"/>
                <a:gd name="T17" fmla="*/ 0 h 546"/>
                <a:gd name="T18" fmla="*/ 300 w 546"/>
                <a:gd name="T19" fmla="*/ 2 h 546"/>
                <a:gd name="T20" fmla="*/ 354 w 546"/>
                <a:gd name="T21" fmla="*/ 12 h 546"/>
                <a:gd name="T22" fmla="*/ 402 w 546"/>
                <a:gd name="T23" fmla="*/ 34 h 546"/>
                <a:gd name="T24" fmla="*/ 446 w 546"/>
                <a:gd name="T25" fmla="*/ 62 h 546"/>
                <a:gd name="T26" fmla="*/ 482 w 546"/>
                <a:gd name="T27" fmla="*/ 100 h 546"/>
                <a:gd name="T28" fmla="*/ 512 w 546"/>
                <a:gd name="T29" fmla="*/ 142 h 546"/>
                <a:gd name="T30" fmla="*/ 532 w 546"/>
                <a:gd name="T31" fmla="*/ 192 h 546"/>
                <a:gd name="T32" fmla="*/ 544 w 546"/>
                <a:gd name="T33" fmla="*/ 244 h 546"/>
                <a:gd name="T34" fmla="*/ 546 w 546"/>
                <a:gd name="T35" fmla="*/ 272 h 546"/>
                <a:gd name="T36" fmla="*/ 540 w 546"/>
                <a:gd name="T37" fmla="*/ 328 h 546"/>
                <a:gd name="T38" fmla="*/ 524 w 546"/>
                <a:gd name="T39" fmla="*/ 378 h 546"/>
                <a:gd name="T40" fmla="*/ 498 w 546"/>
                <a:gd name="T41" fmla="*/ 426 h 546"/>
                <a:gd name="T42" fmla="*/ 466 w 546"/>
                <a:gd name="T43" fmla="*/ 466 h 546"/>
                <a:gd name="T44" fmla="*/ 426 w 546"/>
                <a:gd name="T45" fmla="*/ 498 h 546"/>
                <a:gd name="T46" fmla="*/ 378 w 546"/>
                <a:gd name="T47" fmla="*/ 524 h 546"/>
                <a:gd name="T48" fmla="*/ 328 w 546"/>
                <a:gd name="T49" fmla="*/ 540 h 546"/>
                <a:gd name="T50" fmla="*/ 272 w 546"/>
                <a:gd name="T51" fmla="*/ 546 h 546"/>
                <a:gd name="T52" fmla="*/ 244 w 546"/>
                <a:gd name="T53" fmla="*/ 544 h 546"/>
                <a:gd name="T54" fmla="*/ 192 w 546"/>
                <a:gd name="T55" fmla="*/ 534 h 546"/>
                <a:gd name="T56" fmla="*/ 142 w 546"/>
                <a:gd name="T57" fmla="*/ 512 h 546"/>
                <a:gd name="T58" fmla="*/ 100 w 546"/>
                <a:gd name="T59" fmla="*/ 484 h 546"/>
                <a:gd name="T60" fmla="*/ 62 w 546"/>
                <a:gd name="T61" fmla="*/ 446 h 546"/>
                <a:gd name="T62" fmla="*/ 32 w 546"/>
                <a:gd name="T63" fmla="*/ 402 h 546"/>
                <a:gd name="T64" fmla="*/ 12 w 546"/>
                <a:gd name="T65" fmla="*/ 354 h 546"/>
                <a:gd name="T66" fmla="*/ 2 w 546"/>
                <a:gd name="T67" fmla="*/ 300 h 546"/>
                <a:gd name="T68" fmla="*/ 0 w 546"/>
                <a:gd name="T69" fmla="*/ 27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6" h="546">
                  <a:moveTo>
                    <a:pt x="0" y="272"/>
                  </a:moveTo>
                  <a:lnTo>
                    <a:pt x="0" y="272"/>
                  </a:lnTo>
                  <a:lnTo>
                    <a:pt x="2" y="244"/>
                  </a:lnTo>
                  <a:lnTo>
                    <a:pt x="6" y="218"/>
                  </a:lnTo>
                  <a:lnTo>
                    <a:pt x="12" y="192"/>
                  </a:lnTo>
                  <a:lnTo>
                    <a:pt x="22" y="166"/>
                  </a:lnTo>
                  <a:lnTo>
                    <a:pt x="32" y="142"/>
                  </a:lnTo>
                  <a:lnTo>
                    <a:pt x="46" y="120"/>
                  </a:lnTo>
                  <a:lnTo>
                    <a:pt x="62" y="100"/>
                  </a:lnTo>
                  <a:lnTo>
                    <a:pt x="80" y="80"/>
                  </a:lnTo>
                  <a:lnTo>
                    <a:pt x="100" y="62"/>
                  </a:lnTo>
                  <a:lnTo>
                    <a:pt x="120" y="46"/>
                  </a:lnTo>
                  <a:lnTo>
                    <a:pt x="142" y="34"/>
                  </a:lnTo>
                  <a:lnTo>
                    <a:pt x="166" y="22"/>
                  </a:lnTo>
                  <a:lnTo>
                    <a:pt x="192" y="12"/>
                  </a:lnTo>
                  <a:lnTo>
                    <a:pt x="218" y="6"/>
                  </a:lnTo>
                  <a:lnTo>
                    <a:pt x="244" y="2"/>
                  </a:lnTo>
                  <a:lnTo>
                    <a:pt x="272" y="0"/>
                  </a:lnTo>
                  <a:lnTo>
                    <a:pt x="272" y="0"/>
                  </a:lnTo>
                  <a:lnTo>
                    <a:pt x="300" y="2"/>
                  </a:lnTo>
                  <a:lnTo>
                    <a:pt x="328" y="6"/>
                  </a:lnTo>
                  <a:lnTo>
                    <a:pt x="354" y="12"/>
                  </a:lnTo>
                  <a:lnTo>
                    <a:pt x="378" y="22"/>
                  </a:lnTo>
                  <a:lnTo>
                    <a:pt x="402" y="34"/>
                  </a:lnTo>
                  <a:lnTo>
                    <a:pt x="426" y="46"/>
                  </a:lnTo>
                  <a:lnTo>
                    <a:pt x="446" y="62"/>
                  </a:lnTo>
                  <a:lnTo>
                    <a:pt x="466" y="80"/>
                  </a:lnTo>
                  <a:lnTo>
                    <a:pt x="482" y="100"/>
                  </a:lnTo>
                  <a:lnTo>
                    <a:pt x="498" y="120"/>
                  </a:lnTo>
                  <a:lnTo>
                    <a:pt x="512" y="142"/>
                  </a:lnTo>
                  <a:lnTo>
                    <a:pt x="524" y="166"/>
                  </a:lnTo>
                  <a:lnTo>
                    <a:pt x="532" y="192"/>
                  </a:lnTo>
                  <a:lnTo>
                    <a:pt x="540" y="218"/>
                  </a:lnTo>
                  <a:lnTo>
                    <a:pt x="544" y="244"/>
                  </a:lnTo>
                  <a:lnTo>
                    <a:pt x="546" y="272"/>
                  </a:lnTo>
                  <a:lnTo>
                    <a:pt x="546" y="272"/>
                  </a:lnTo>
                  <a:lnTo>
                    <a:pt x="544" y="300"/>
                  </a:lnTo>
                  <a:lnTo>
                    <a:pt x="540" y="328"/>
                  </a:lnTo>
                  <a:lnTo>
                    <a:pt x="532" y="354"/>
                  </a:lnTo>
                  <a:lnTo>
                    <a:pt x="524" y="378"/>
                  </a:lnTo>
                  <a:lnTo>
                    <a:pt x="512" y="402"/>
                  </a:lnTo>
                  <a:lnTo>
                    <a:pt x="498" y="426"/>
                  </a:lnTo>
                  <a:lnTo>
                    <a:pt x="482" y="446"/>
                  </a:lnTo>
                  <a:lnTo>
                    <a:pt x="466" y="466"/>
                  </a:lnTo>
                  <a:lnTo>
                    <a:pt x="446" y="484"/>
                  </a:lnTo>
                  <a:lnTo>
                    <a:pt x="426" y="498"/>
                  </a:lnTo>
                  <a:lnTo>
                    <a:pt x="402" y="512"/>
                  </a:lnTo>
                  <a:lnTo>
                    <a:pt x="378" y="524"/>
                  </a:lnTo>
                  <a:lnTo>
                    <a:pt x="354" y="534"/>
                  </a:lnTo>
                  <a:lnTo>
                    <a:pt x="328" y="540"/>
                  </a:lnTo>
                  <a:lnTo>
                    <a:pt x="300" y="544"/>
                  </a:lnTo>
                  <a:lnTo>
                    <a:pt x="272" y="546"/>
                  </a:lnTo>
                  <a:lnTo>
                    <a:pt x="272" y="546"/>
                  </a:lnTo>
                  <a:lnTo>
                    <a:pt x="244" y="544"/>
                  </a:lnTo>
                  <a:lnTo>
                    <a:pt x="218" y="540"/>
                  </a:lnTo>
                  <a:lnTo>
                    <a:pt x="192" y="534"/>
                  </a:lnTo>
                  <a:lnTo>
                    <a:pt x="166" y="524"/>
                  </a:lnTo>
                  <a:lnTo>
                    <a:pt x="142" y="512"/>
                  </a:lnTo>
                  <a:lnTo>
                    <a:pt x="120" y="498"/>
                  </a:lnTo>
                  <a:lnTo>
                    <a:pt x="100" y="484"/>
                  </a:lnTo>
                  <a:lnTo>
                    <a:pt x="80" y="466"/>
                  </a:lnTo>
                  <a:lnTo>
                    <a:pt x="62" y="446"/>
                  </a:lnTo>
                  <a:lnTo>
                    <a:pt x="46" y="426"/>
                  </a:lnTo>
                  <a:lnTo>
                    <a:pt x="32" y="402"/>
                  </a:lnTo>
                  <a:lnTo>
                    <a:pt x="22" y="378"/>
                  </a:lnTo>
                  <a:lnTo>
                    <a:pt x="12" y="354"/>
                  </a:lnTo>
                  <a:lnTo>
                    <a:pt x="6" y="328"/>
                  </a:lnTo>
                  <a:lnTo>
                    <a:pt x="2" y="300"/>
                  </a:lnTo>
                  <a:lnTo>
                    <a:pt x="0" y="272"/>
                  </a:lnTo>
                  <a:lnTo>
                    <a:pt x="0" y="272"/>
                  </a:lnTo>
                  <a:close/>
                </a:path>
              </a:pathLst>
            </a:custGeom>
            <a:solidFill>
              <a:srgbClr val="1F4A7E"/>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3" name="Freeform 10"/>
            <p:cNvSpPr>
              <a:spLocks/>
            </p:cNvSpPr>
            <p:nvPr/>
          </p:nvSpPr>
          <p:spPr bwMode="auto">
            <a:xfrm>
              <a:off x="2565" y="1902"/>
              <a:ext cx="854" cy="1272"/>
            </a:xfrm>
            <a:custGeom>
              <a:avLst/>
              <a:gdLst>
                <a:gd name="T0" fmla="*/ 406 w 854"/>
                <a:gd name="T1" fmla="*/ 0 h 1272"/>
                <a:gd name="T2" fmla="*/ 468 w 854"/>
                <a:gd name="T3" fmla="*/ 24 h 1272"/>
                <a:gd name="T4" fmla="*/ 526 w 854"/>
                <a:gd name="T5" fmla="*/ 52 h 1272"/>
                <a:gd name="T6" fmla="*/ 582 w 854"/>
                <a:gd name="T7" fmla="*/ 86 h 1272"/>
                <a:gd name="T8" fmla="*/ 632 w 854"/>
                <a:gd name="T9" fmla="*/ 126 h 1272"/>
                <a:gd name="T10" fmla="*/ 676 w 854"/>
                <a:gd name="T11" fmla="*/ 168 h 1272"/>
                <a:gd name="T12" fmla="*/ 718 w 854"/>
                <a:gd name="T13" fmla="*/ 216 h 1272"/>
                <a:gd name="T14" fmla="*/ 754 w 854"/>
                <a:gd name="T15" fmla="*/ 266 h 1272"/>
                <a:gd name="T16" fmla="*/ 784 w 854"/>
                <a:gd name="T17" fmla="*/ 320 h 1272"/>
                <a:gd name="T18" fmla="*/ 810 w 854"/>
                <a:gd name="T19" fmla="*/ 378 h 1272"/>
                <a:gd name="T20" fmla="*/ 830 w 854"/>
                <a:gd name="T21" fmla="*/ 436 h 1272"/>
                <a:gd name="T22" fmla="*/ 844 w 854"/>
                <a:gd name="T23" fmla="*/ 498 h 1272"/>
                <a:gd name="T24" fmla="*/ 852 w 854"/>
                <a:gd name="T25" fmla="*/ 560 h 1272"/>
                <a:gd name="T26" fmla="*/ 854 w 854"/>
                <a:gd name="T27" fmla="*/ 624 h 1272"/>
                <a:gd name="T28" fmla="*/ 850 w 854"/>
                <a:gd name="T29" fmla="*/ 688 h 1272"/>
                <a:gd name="T30" fmla="*/ 840 w 854"/>
                <a:gd name="T31" fmla="*/ 752 h 1272"/>
                <a:gd name="T32" fmla="*/ 824 w 854"/>
                <a:gd name="T33" fmla="*/ 818 h 1272"/>
                <a:gd name="T34" fmla="*/ 812 w 854"/>
                <a:gd name="T35" fmla="*/ 850 h 1272"/>
                <a:gd name="T36" fmla="*/ 786 w 854"/>
                <a:gd name="T37" fmla="*/ 910 h 1272"/>
                <a:gd name="T38" fmla="*/ 754 w 854"/>
                <a:gd name="T39" fmla="*/ 966 h 1272"/>
                <a:gd name="T40" fmla="*/ 718 w 854"/>
                <a:gd name="T41" fmla="*/ 1020 h 1272"/>
                <a:gd name="T42" fmla="*/ 676 w 854"/>
                <a:gd name="T43" fmla="*/ 1068 h 1272"/>
                <a:gd name="T44" fmla="*/ 630 w 854"/>
                <a:gd name="T45" fmla="*/ 1112 h 1272"/>
                <a:gd name="T46" fmla="*/ 580 w 854"/>
                <a:gd name="T47" fmla="*/ 1150 h 1272"/>
                <a:gd name="T48" fmla="*/ 528 w 854"/>
                <a:gd name="T49" fmla="*/ 1184 h 1272"/>
                <a:gd name="T50" fmla="*/ 472 w 854"/>
                <a:gd name="T51" fmla="*/ 1212 h 1272"/>
                <a:gd name="T52" fmla="*/ 412 w 854"/>
                <a:gd name="T53" fmla="*/ 1236 h 1272"/>
                <a:gd name="T54" fmla="*/ 352 w 854"/>
                <a:gd name="T55" fmla="*/ 1254 h 1272"/>
                <a:gd name="T56" fmla="*/ 290 w 854"/>
                <a:gd name="T57" fmla="*/ 1266 h 1272"/>
                <a:gd name="T58" fmla="*/ 226 w 854"/>
                <a:gd name="T59" fmla="*/ 1272 h 1272"/>
                <a:gd name="T60" fmla="*/ 162 w 854"/>
                <a:gd name="T61" fmla="*/ 1272 h 1272"/>
                <a:gd name="T62" fmla="*/ 96 w 854"/>
                <a:gd name="T63" fmla="*/ 1266 h 1272"/>
                <a:gd name="T64" fmla="*/ 32 w 854"/>
                <a:gd name="T65" fmla="*/ 1252 h 1272"/>
                <a:gd name="T66" fmla="*/ 0 w 854"/>
                <a:gd name="T67" fmla="*/ 1242 h 1272"/>
                <a:gd name="T68" fmla="*/ 202 w 854"/>
                <a:gd name="T69" fmla="*/ 622 h 1272"/>
                <a:gd name="T70" fmla="*/ 406 w 854"/>
                <a:gd name="T71"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4" h="1272">
                  <a:moveTo>
                    <a:pt x="406" y="0"/>
                  </a:moveTo>
                  <a:lnTo>
                    <a:pt x="406" y="0"/>
                  </a:lnTo>
                  <a:lnTo>
                    <a:pt x="438" y="12"/>
                  </a:lnTo>
                  <a:lnTo>
                    <a:pt x="468" y="24"/>
                  </a:lnTo>
                  <a:lnTo>
                    <a:pt x="498" y="38"/>
                  </a:lnTo>
                  <a:lnTo>
                    <a:pt x="526" y="52"/>
                  </a:lnTo>
                  <a:lnTo>
                    <a:pt x="554" y="68"/>
                  </a:lnTo>
                  <a:lnTo>
                    <a:pt x="582" y="86"/>
                  </a:lnTo>
                  <a:lnTo>
                    <a:pt x="606" y="106"/>
                  </a:lnTo>
                  <a:lnTo>
                    <a:pt x="632" y="126"/>
                  </a:lnTo>
                  <a:lnTo>
                    <a:pt x="654" y="146"/>
                  </a:lnTo>
                  <a:lnTo>
                    <a:pt x="676" y="168"/>
                  </a:lnTo>
                  <a:lnTo>
                    <a:pt x="698" y="192"/>
                  </a:lnTo>
                  <a:lnTo>
                    <a:pt x="718" y="216"/>
                  </a:lnTo>
                  <a:lnTo>
                    <a:pt x="736" y="240"/>
                  </a:lnTo>
                  <a:lnTo>
                    <a:pt x="754" y="266"/>
                  </a:lnTo>
                  <a:lnTo>
                    <a:pt x="770" y="294"/>
                  </a:lnTo>
                  <a:lnTo>
                    <a:pt x="784" y="320"/>
                  </a:lnTo>
                  <a:lnTo>
                    <a:pt x="798" y="348"/>
                  </a:lnTo>
                  <a:lnTo>
                    <a:pt x="810" y="378"/>
                  </a:lnTo>
                  <a:lnTo>
                    <a:pt x="820" y="406"/>
                  </a:lnTo>
                  <a:lnTo>
                    <a:pt x="830" y="436"/>
                  </a:lnTo>
                  <a:lnTo>
                    <a:pt x="838" y="466"/>
                  </a:lnTo>
                  <a:lnTo>
                    <a:pt x="844" y="498"/>
                  </a:lnTo>
                  <a:lnTo>
                    <a:pt x="848" y="528"/>
                  </a:lnTo>
                  <a:lnTo>
                    <a:pt x="852" y="560"/>
                  </a:lnTo>
                  <a:lnTo>
                    <a:pt x="854" y="592"/>
                  </a:lnTo>
                  <a:lnTo>
                    <a:pt x="854" y="624"/>
                  </a:lnTo>
                  <a:lnTo>
                    <a:pt x="854" y="656"/>
                  </a:lnTo>
                  <a:lnTo>
                    <a:pt x="850" y="688"/>
                  </a:lnTo>
                  <a:lnTo>
                    <a:pt x="846" y="720"/>
                  </a:lnTo>
                  <a:lnTo>
                    <a:pt x="840" y="752"/>
                  </a:lnTo>
                  <a:lnTo>
                    <a:pt x="832" y="786"/>
                  </a:lnTo>
                  <a:lnTo>
                    <a:pt x="824" y="818"/>
                  </a:lnTo>
                  <a:lnTo>
                    <a:pt x="824" y="818"/>
                  </a:lnTo>
                  <a:lnTo>
                    <a:pt x="812" y="850"/>
                  </a:lnTo>
                  <a:lnTo>
                    <a:pt x="800" y="880"/>
                  </a:lnTo>
                  <a:lnTo>
                    <a:pt x="786" y="910"/>
                  </a:lnTo>
                  <a:lnTo>
                    <a:pt x="770" y="938"/>
                  </a:lnTo>
                  <a:lnTo>
                    <a:pt x="754" y="966"/>
                  </a:lnTo>
                  <a:lnTo>
                    <a:pt x="736" y="994"/>
                  </a:lnTo>
                  <a:lnTo>
                    <a:pt x="718" y="1020"/>
                  </a:lnTo>
                  <a:lnTo>
                    <a:pt x="698" y="1044"/>
                  </a:lnTo>
                  <a:lnTo>
                    <a:pt x="676" y="1068"/>
                  </a:lnTo>
                  <a:lnTo>
                    <a:pt x="654" y="1090"/>
                  </a:lnTo>
                  <a:lnTo>
                    <a:pt x="630" y="1112"/>
                  </a:lnTo>
                  <a:lnTo>
                    <a:pt x="606" y="1132"/>
                  </a:lnTo>
                  <a:lnTo>
                    <a:pt x="580" y="1150"/>
                  </a:lnTo>
                  <a:lnTo>
                    <a:pt x="554" y="1168"/>
                  </a:lnTo>
                  <a:lnTo>
                    <a:pt x="528" y="1184"/>
                  </a:lnTo>
                  <a:lnTo>
                    <a:pt x="500" y="1200"/>
                  </a:lnTo>
                  <a:lnTo>
                    <a:pt x="472" y="1212"/>
                  </a:lnTo>
                  <a:lnTo>
                    <a:pt x="442" y="1226"/>
                  </a:lnTo>
                  <a:lnTo>
                    <a:pt x="412" y="1236"/>
                  </a:lnTo>
                  <a:lnTo>
                    <a:pt x="382" y="1246"/>
                  </a:lnTo>
                  <a:lnTo>
                    <a:pt x="352" y="1254"/>
                  </a:lnTo>
                  <a:lnTo>
                    <a:pt x="320" y="1260"/>
                  </a:lnTo>
                  <a:lnTo>
                    <a:pt x="290" y="1266"/>
                  </a:lnTo>
                  <a:lnTo>
                    <a:pt x="258" y="1270"/>
                  </a:lnTo>
                  <a:lnTo>
                    <a:pt x="226" y="1272"/>
                  </a:lnTo>
                  <a:lnTo>
                    <a:pt x="194" y="1272"/>
                  </a:lnTo>
                  <a:lnTo>
                    <a:pt x="162" y="1272"/>
                  </a:lnTo>
                  <a:lnTo>
                    <a:pt x="130" y="1270"/>
                  </a:lnTo>
                  <a:lnTo>
                    <a:pt x="96" y="1266"/>
                  </a:lnTo>
                  <a:lnTo>
                    <a:pt x="64" y="1260"/>
                  </a:lnTo>
                  <a:lnTo>
                    <a:pt x="32" y="1252"/>
                  </a:lnTo>
                  <a:lnTo>
                    <a:pt x="0" y="1242"/>
                  </a:lnTo>
                  <a:lnTo>
                    <a:pt x="0" y="1242"/>
                  </a:lnTo>
                  <a:lnTo>
                    <a:pt x="62" y="1048"/>
                  </a:lnTo>
                  <a:lnTo>
                    <a:pt x="202" y="622"/>
                  </a:lnTo>
                  <a:lnTo>
                    <a:pt x="406" y="0"/>
                  </a:lnTo>
                  <a:lnTo>
                    <a:pt x="406" y="0"/>
                  </a:lnTo>
                  <a:close/>
                </a:path>
              </a:pathLst>
            </a:custGeom>
            <a:solidFill>
              <a:srgbClr val="038F94"/>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sp>
          <p:nvSpPr>
            <p:cNvPr id="14" name="Freeform 11"/>
            <p:cNvSpPr>
              <a:spLocks/>
            </p:cNvSpPr>
            <p:nvPr/>
          </p:nvSpPr>
          <p:spPr bwMode="auto">
            <a:xfrm>
              <a:off x="1685" y="-8"/>
              <a:ext cx="408" cy="416"/>
            </a:xfrm>
            <a:custGeom>
              <a:avLst/>
              <a:gdLst>
                <a:gd name="T0" fmla="*/ 408 w 408"/>
                <a:gd name="T1" fmla="*/ 342 h 416"/>
                <a:gd name="T2" fmla="*/ 408 w 408"/>
                <a:gd name="T3" fmla="*/ 342 h 416"/>
                <a:gd name="T4" fmla="*/ 390 w 408"/>
                <a:gd name="T5" fmla="*/ 358 h 416"/>
                <a:gd name="T6" fmla="*/ 372 w 408"/>
                <a:gd name="T7" fmla="*/ 374 h 416"/>
                <a:gd name="T8" fmla="*/ 352 w 408"/>
                <a:gd name="T9" fmla="*/ 386 h 416"/>
                <a:gd name="T10" fmla="*/ 330 w 408"/>
                <a:gd name="T11" fmla="*/ 396 h 416"/>
                <a:gd name="T12" fmla="*/ 310 w 408"/>
                <a:gd name="T13" fmla="*/ 404 h 416"/>
                <a:gd name="T14" fmla="*/ 288 w 408"/>
                <a:gd name="T15" fmla="*/ 410 h 416"/>
                <a:gd name="T16" fmla="*/ 266 w 408"/>
                <a:gd name="T17" fmla="*/ 414 h 416"/>
                <a:gd name="T18" fmla="*/ 242 w 408"/>
                <a:gd name="T19" fmla="*/ 416 h 416"/>
                <a:gd name="T20" fmla="*/ 220 w 408"/>
                <a:gd name="T21" fmla="*/ 416 h 416"/>
                <a:gd name="T22" fmla="*/ 198 w 408"/>
                <a:gd name="T23" fmla="*/ 412 h 416"/>
                <a:gd name="T24" fmla="*/ 176 w 408"/>
                <a:gd name="T25" fmla="*/ 408 h 416"/>
                <a:gd name="T26" fmla="*/ 154 w 408"/>
                <a:gd name="T27" fmla="*/ 400 h 416"/>
                <a:gd name="T28" fmla="*/ 134 w 408"/>
                <a:gd name="T29" fmla="*/ 390 h 416"/>
                <a:gd name="T30" fmla="*/ 114 w 408"/>
                <a:gd name="T31" fmla="*/ 380 h 416"/>
                <a:gd name="T32" fmla="*/ 94 w 408"/>
                <a:gd name="T33" fmla="*/ 366 h 416"/>
                <a:gd name="T34" fmla="*/ 76 w 408"/>
                <a:gd name="T35" fmla="*/ 350 h 416"/>
                <a:gd name="T36" fmla="*/ 76 w 408"/>
                <a:gd name="T37" fmla="*/ 350 h 416"/>
                <a:gd name="T38" fmla="*/ 58 w 408"/>
                <a:gd name="T39" fmla="*/ 332 h 416"/>
                <a:gd name="T40" fmla="*/ 44 w 408"/>
                <a:gd name="T41" fmla="*/ 312 h 416"/>
                <a:gd name="T42" fmla="*/ 32 w 408"/>
                <a:gd name="T43" fmla="*/ 290 h 416"/>
                <a:gd name="T44" fmla="*/ 20 w 408"/>
                <a:gd name="T45" fmla="*/ 268 h 416"/>
                <a:gd name="T46" fmla="*/ 12 w 408"/>
                <a:gd name="T47" fmla="*/ 246 h 416"/>
                <a:gd name="T48" fmla="*/ 6 w 408"/>
                <a:gd name="T49" fmla="*/ 222 h 416"/>
                <a:gd name="T50" fmla="*/ 2 w 408"/>
                <a:gd name="T51" fmla="*/ 200 h 416"/>
                <a:gd name="T52" fmla="*/ 0 w 408"/>
                <a:gd name="T53" fmla="*/ 176 h 416"/>
                <a:gd name="T54" fmla="*/ 0 w 408"/>
                <a:gd name="T55" fmla="*/ 152 h 416"/>
                <a:gd name="T56" fmla="*/ 4 w 408"/>
                <a:gd name="T57" fmla="*/ 128 h 416"/>
                <a:gd name="T58" fmla="*/ 8 w 408"/>
                <a:gd name="T59" fmla="*/ 104 h 416"/>
                <a:gd name="T60" fmla="*/ 16 w 408"/>
                <a:gd name="T61" fmla="*/ 82 h 416"/>
                <a:gd name="T62" fmla="*/ 24 w 408"/>
                <a:gd name="T63" fmla="*/ 60 h 416"/>
                <a:gd name="T64" fmla="*/ 36 w 408"/>
                <a:gd name="T65" fmla="*/ 38 h 416"/>
                <a:gd name="T66" fmla="*/ 50 w 408"/>
                <a:gd name="T67" fmla="*/ 18 h 416"/>
                <a:gd name="T68" fmla="*/ 66 w 408"/>
                <a:gd name="T69" fmla="*/ 0 h 416"/>
                <a:gd name="T70" fmla="*/ 408 w 408"/>
                <a:gd name="T71" fmla="*/ 34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8" h="416">
                  <a:moveTo>
                    <a:pt x="408" y="342"/>
                  </a:moveTo>
                  <a:lnTo>
                    <a:pt x="408" y="342"/>
                  </a:lnTo>
                  <a:lnTo>
                    <a:pt x="390" y="358"/>
                  </a:lnTo>
                  <a:lnTo>
                    <a:pt x="372" y="374"/>
                  </a:lnTo>
                  <a:lnTo>
                    <a:pt x="352" y="386"/>
                  </a:lnTo>
                  <a:lnTo>
                    <a:pt x="330" y="396"/>
                  </a:lnTo>
                  <a:lnTo>
                    <a:pt x="310" y="404"/>
                  </a:lnTo>
                  <a:lnTo>
                    <a:pt x="288" y="410"/>
                  </a:lnTo>
                  <a:lnTo>
                    <a:pt x="266" y="414"/>
                  </a:lnTo>
                  <a:lnTo>
                    <a:pt x="242" y="416"/>
                  </a:lnTo>
                  <a:lnTo>
                    <a:pt x="220" y="416"/>
                  </a:lnTo>
                  <a:lnTo>
                    <a:pt x="198" y="412"/>
                  </a:lnTo>
                  <a:lnTo>
                    <a:pt x="176" y="408"/>
                  </a:lnTo>
                  <a:lnTo>
                    <a:pt x="154" y="400"/>
                  </a:lnTo>
                  <a:lnTo>
                    <a:pt x="134" y="390"/>
                  </a:lnTo>
                  <a:lnTo>
                    <a:pt x="114" y="380"/>
                  </a:lnTo>
                  <a:lnTo>
                    <a:pt x="94" y="366"/>
                  </a:lnTo>
                  <a:lnTo>
                    <a:pt x="76" y="350"/>
                  </a:lnTo>
                  <a:lnTo>
                    <a:pt x="76" y="350"/>
                  </a:lnTo>
                  <a:lnTo>
                    <a:pt x="58" y="332"/>
                  </a:lnTo>
                  <a:lnTo>
                    <a:pt x="44" y="312"/>
                  </a:lnTo>
                  <a:lnTo>
                    <a:pt x="32" y="290"/>
                  </a:lnTo>
                  <a:lnTo>
                    <a:pt x="20" y="268"/>
                  </a:lnTo>
                  <a:lnTo>
                    <a:pt x="12" y="246"/>
                  </a:lnTo>
                  <a:lnTo>
                    <a:pt x="6" y="222"/>
                  </a:lnTo>
                  <a:lnTo>
                    <a:pt x="2" y="200"/>
                  </a:lnTo>
                  <a:lnTo>
                    <a:pt x="0" y="176"/>
                  </a:lnTo>
                  <a:lnTo>
                    <a:pt x="0" y="152"/>
                  </a:lnTo>
                  <a:lnTo>
                    <a:pt x="4" y="128"/>
                  </a:lnTo>
                  <a:lnTo>
                    <a:pt x="8" y="104"/>
                  </a:lnTo>
                  <a:lnTo>
                    <a:pt x="16" y="82"/>
                  </a:lnTo>
                  <a:lnTo>
                    <a:pt x="24" y="60"/>
                  </a:lnTo>
                  <a:lnTo>
                    <a:pt x="36" y="38"/>
                  </a:lnTo>
                  <a:lnTo>
                    <a:pt x="50" y="18"/>
                  </a:lnTo>
                  <a:lnTo>
                    <a:pt x="66" y="0"/>
                  </a:lnTo>
                  <a:lnTo>
                    <a:pt x="408" y="342"/>
                  </a:lnTo>
                  <a:close/>
                </a:path>
              </a:pathLst>
            </a:custGeom>
            <a:solidFill>
              <a:srgbClr val="ED6736"/>
            </a:solidFill>
            <a:ln w="9525">
              <a:noFill/>
              <a:round/>
              <a:headEnd/>
              <a:tailEnd/>
            </a:ln>
          </p:spPr>
          <p:txBody>
            <a:bodyPr vert="horz" wrap="square" lIns="82935" tIns="41468" rIns="82935" bIns="41468" numCol="1" anchor="t" anchorCtr="0" compatLnSpc="1">
              <a:prstTxWarp prst="textNoShape">
                <a:avLst/>
              </a:prstTxWarp>
            </a:bodyPr>
            <a:lstStyle/>
            <a:p>
              <a:pPr defTabSz="829361"/>
              <a:endParaRPr lang="en-GB" sz="1633" kern="0" dirty="0">
                <a:solidFill>
                  <a:srgbClr val="1F497D"/>
                </a:solidFill>
              </a:endParaRPr>
            </a:p>
          </p:txBody>
        </p:sp>
      </p:grpSp>
      <p:sp>
        <p:nvSpPr>
          <p:cNvPr id="3" name="Slide Number Placeholder 2"/>
          <p:cNvSpPr>
            <a:spLocks noGrp="1"/>
          </p:cNvSpPr>
          <p:nvPr>
            <p:ph type="sldNum" sz="quarter" idx="10"/>
          </p:nvPr>
        </p:nvSpPr>
        <p:spPr>
          <a:xfrm>
            <a:off x="10833459" y="5745516"/>
            <a:ext cx="1077418" cy="251287"/>
          </a:xfrm>
        </p:spPr>
        <p:txBody>
          <a:bodyPr/>
          <a:lstStyle/>
          <a:p>
            <a:pPr defTabSz="829361"/>
            <a:fld id="{D34AE20F-330F-454C-9011-43B717E650F2}" type="slidenum">
              <a:rPr lang="en-GB" sz="1633" kern="0">
                <a:solidFill>
                  <a:srgbClr val="FFFFFF"/>
                </a:solidFill>
              </a:rPr>
              <a:pPr defTabSz="829361"/>
              <a:t>96</a:t>
            </a:fld>
            <a:endParaRPr lang="en-GB" sz="1633" kern="0" dirty="0">
              <a:solidFill>
                <a:srgbClr val="FFFFFF"/>
              </a:solidFill>
            </a:endParaRPr>
          </a:p>
        </p:txBody>
      </p:sp>
      <p:sp>
        <p:nvSpPr>
          <p:cNvPr id="7" name="TextBox 6"/>
          <p:cNvSpPr txBox="1"/>
          <p:nvPr/>
        </p:nvSpPr>
        <p:spPr>
          <a:xfrm>
            <a:off x="431646" y="3378338"/>
            <a:ext cx="6459499" cy="1843838"/>
          </a:xfrm>
          <a:prstGeom prst="rect">
            <a:avLst/>
          </a:prstGeom>
          <a:noFill/>
        </p:spPr>
        <p:txBody>
          <a:bodyPr wrap="square" lIns="0" tIns="0" rIns="0" bIns="0" rtlCol="0" anchor="t" anchorCtr="0">
            <a:spAutoFit/>
          </a:bodyPr>
          <a:lstStyle/>
          <a:p>
            <a:pPr defTabSz="829361"/>
            <a:r>
              <a:rPr lang="en-GB" sz="4000" b="1" dirty="0">
                <a:solidFill>
                  <a:schemeClr val="bg1"/>
                </a:solidFill>
              </a:rPr>
              <a:t>2. Descriptive Statistics</a:t>
            </a:r>
            <a:endParaRPr lang="tr-TR" sz="4000" b="1" dirty="0">
              <a:solidFill>
                <a:schemeClr val="bg1"/>
              </a:solidFill>
            </a:endParaRPr>
          </a:p>
          <a:p>
            <a:pPr defTabSz="829361"/>
            <a:r>
              <a:rPr lang="en-US" sz="3991" kern="0" dirty="0">
                <a:solidFill>
                  <a:srgbClr val="FFFFFF"/>
                </a:solidFill>
              </a:rPr>
              <a:t>Measures of association between two variables</a:t>
            </a:r>
            <a:endParaRPr lang="en-GB" sz="3991" kern="0" dirty="0">
              <a:solidFill>
                <a:srgbClr val="FFFFFF"/>
              </a:solidFill>
            </a:endParaRPr>
          </a:p>
        </p:txBody>
      </p:sp>
    </p:spTree>
    <p:extLst>
      <p:ext uri="{BB962C8B-B14F-4D97-AF65-F5344CB8AC3E}">
        <p14:creationId xmlns:p14="http://schemas.microsoft.com/office/powerpoint/2010/main" val="15910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2024063" y="1046163"/>
            <a:ext cx="8159750" cy="2589212"/>
          </a:xfrm>
          <a:prstGeom prst="rect">
            <a:avLst/>
          </a:prstGeom>
          <a:noFill/>
          <a:ln w="9525">
            <a:noFill/>
            <a:miter lim="800000"/>
            <a:headEnd/>
            <a:tailEnd/>
          </a:ln>
        </p:spPr>
        <p:txBody>
          <a:bodyPr lIns="0" tIns="0" rIns="0" bIns="0"/>
          <a:lstStyle/>
          <a:p>
            <a:pPr marL="858838" lvl="1" indent="-381000" defTabSz="973138" fontAlgn="base">
              <a:spcBef>
                <a:spcPct val="0"/>
              </a:spcBef>
              <a:spcAft>
                <a:spcPct val="0"/>
              </a:spcAft>
              <a:buClr>
                <a:srgbClr val="003256"/>
              </a:buCl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Consider a situation in which you want to test whether there is a relationship between 2 scale variables</a:t>
            </a:r>
          </a:p>
          <a:p>
            <a:pPr marL="419100" indent="-419100"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Suppose we want to test whether the number of packets of crisps someone purchases is related to the number of adverts for these crisps they have seen on television</a:t>
            </a:r>
          </a:p>
        </p:txBody>
      </p:sp>
      <p:sp>
        <p:nvSpPr>
          <p:cNvPr id="143363" name="Rectangle 2"/>
          <p:cNvSpPr>
            <a:spLocks noChangeArrowheads="1"/>
          </p:cNvSpPr>
          <p:nvPr/>
        </p:nvSpPr>
        <p:spPr bwMode="gray">
          <a:xfrm>
            <a:off x="1938339" y="433388"/>
            <a:ext cx="7056437"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Measuring relationships in your data</a:t>
            </a:r>
          </a:p>
        </p:txBody>
      </p:sp>
      <p:graphicFrame>
        <p:nvGraphicFramePr>
          <p:cNvPr id="21" name="Table 20"/>
          <p:cNvGraphicFramePr>
            <a:graphicFrameLocks noGrp="1"/>
          </p:cNvGraphicFramePr>
          <p:nvPr/>
        </p:nvGraphicFramePr>
        <p:xfrm>
          <a:off x="2438401" y="3656014"/>
          <a:ext cx="7573383" cy="1862565"/>
        </p:xfrm>
        <a:graphic>
          <a:graphicData uri="http://schemas.openxmlformats.org/drawingml/2006/table">
            <a:tbl>
              <a:tblPr firstRow="1" bandRow="1">
                <a:tableStyleId>{00A15C55-8517-42AA-B614-E9B94910E393}</a:tableStyleId>
              </a:tblPr>
              <a:tblGrid>
                <a:gridCol w="1682974">
                  <a:extLst>
                    <a:ext uri="{9D8B030D-6E8A-4147-A177-3AD203B41FA5}">
                      <a16:colId xmlns:a16="http://schemas.microsoft.com/office/drawing/2014/main" val="20000"/>
                    </a:ext>
                  </a:extLst>
                </a:gridCol>
                <a:gridCol w="841487">
                  <a:extLst>
                    <a:ext uri="{9D8B030D-6E8A-4147-A177-3AD203B41FA5}">
                      <a16:colId xmlns:a16="http://schemas.microsoft.com/office/drawing/2014/main" val="20001"/>
                    </a:ext>
                  </a:extLst>
                </a:gridCol>
                <a:gridCol w="841487">
                  <a:extLst>
                    <a:ext uri="{9D8B030D-6E8A-4147-A177-3AD203B41FA5}">
                      <a16:colId xmlns:a16="http://schemas.microsoft.com/office/drawing/2014/main" val="20002"/>
                    </a:ext>
                  </a:extLst>
                </a:gridCol>
                <a:gridCol w="841487">
                  <a:extLst>
                    <a:ext uri="{9D8B030D-6E8A-4147-A177-3AD203B41FA5}">
                      <a16:colId xmlns:a16="http://schemas.microsoft.com/office/drawing/2014/main" val="20003"/>
                    </a:ext>
                  </a:extLst>
                </a:gridCol>
                <a:gridCol w="841487">
                  <a:extLst>
                    <a:ext uri="{9D8B030D-6E8A-4147-A177-3AD203B41FA5}">
                      <a16:colId xmlns:a16="http://schemas.microsoft.com/office/drawing/2014/main" val="20004"/>
                    </a:ext>
                  </a:extLst>
                </a:gridCol>
                <a:gridCol w="841487">
                  <a:extLst>
                    <a:ext uri="{9D8B030D-6E8A-4147-A177-3AD203B41FA5}">
                      <a16:colId xmlns:a16="http://schemas.microsoft.com/office/drawing/2014/main" val="20005"/>
                    </a:ext>
                  </a:extLst>
                </a:gridCol>
                <a:gridCol w="841487">
                  <a:extLst>
                    <a:ext uri="{9D8B030D-6E8A-4147-A177-3AD203B41FA5}">
                      <a16:colId xmlns:a16="http://schemas.microsoft.com/office/drawing/2014/main" val="20006"/>
                    </a:ext>
                  </a:extLst>
                </a:gridCol>
                <a:gridCol w="841487">
                  <a:extLst>
                    <a:ext uri="{9D8B030D-6E8A-4147-A177-3AD203B41FA5}">
                      <a16:colId xmlns:a16="http://schemas.microsoft.com/office/drawing/2014/main" val="20007"/>
                    </a:ext>
                  </a:extLst>
                </a:gridCol>
              </a:tblGrid>
              <a:tr h="620855">
                <a:tc>
                  <a:txBody>
                    <a:bodyPr/>
                    <a:lstStyle/>
                    <a:p>
                      <a:pPr algn="ctr"/>
                      <a:r>
                        <a:rPr lang="en-GB" sz="1200" dirty="0"/>
                        <a:t>Respondent</a:t>
                      </a:r>
                    </a:p>
                  </a:txBody>
                  <a:tcPr anchor="ctr"/>
                </a:tc>
                <a:tc>
                  <a:txBody>
                    <a:bodyPr/>
                    <a:lstStyle/>
                    <a:p>
                      <a:pPr algn="ctr"/>
                      <a:r>
                        <a:rPr lang="en-GB" sz="1200" dirty="0"/>
                        <a:t>1</a:t>
                      </a:r>
                    </a:p>
                  </a:txBody>
                  <a:tcPr anchor="ctr"/>
                </a:tc>
                <a:tc>
                  <a:txBody>
                    <a:bodyPr/>
                    <a:lstStyle/>
                    <a:p>
                      <a:pPr algn="ctr"/>
                      <a:r>
                        <a:rPr lang="en-GB" sz="1200" dirty="0"/>
                        <a:t>2</a:t>
                      </a:r>
                    </a:p>
                  </a:txBody>
                  <a:tcPr anchor="ctr"/>
                </a:tc>
                <a:tc>
                  <a:txBody>
                    <a:bodyPr/>
                    <a:lstStyle/>
                    <a:p>
                      <a:pPr algn="ctr"/>
                      <a:r>
                        <a:rPr lang="en-GB" sz="1200" dirty="0"/>
                        <a:t>3</a:t>
                      </a:r>
                    </a:p>
                  </a:txBody>
                  <a:tcPr anchor="ctr"/>
                </a:tc>
                <a:tc>
                  <a:txBody>
                    <a:bodyPr/>
                    <a:lstStyle/>
                    <a:p>
                      <a:pPr algn="ctr"/>
                      <a:r>
                        <a:rPr lang="en-GB" sz="1200" dirty="0"/>
                        <a:t>4</a:t>
                      </a:r>
                    </a:p>
                  </a:txBody>
                  <a:tcPr anchor="ctr"/>
                </a:tc>
                <a:tc>
                  <a:txBody>
                    <a:bodyPr/>
                    <a:lstStyle/>
                    <a:p>
                      <a:pPr algn="ctr"/>
                      <a:r>
                        <a:rPr lang="en-GB" sz="1200" dirty="0"/>
                        <a:t>5</a:t>
                      </a:r>
                    </a:p>
                  </a:txBody>
                  <a:tcPr anchor="ctr"/>
                </a:tc>
                <a:tc>
                  <a:txBody>
                    <a:bodyPr/>
                    <a:lstStyle/>
                    <a:p>
                      <a:pPr algn="ctr"/>
                      <a:r>
                        <a:rPr lang="en-GB" sz="1200" dirty="0"/>
                        <a:t>Mean</a:t>
                      </a:r>
                    </a:p>
                  </a:txBody>
                  <a:tcPr anchor="ctr"/>
                </a:tc>
                <a:tc>
                  <a:txBody>
                    <a:bodyPr/>
                    <a:lstStyle/>
                    <a:p>
                      <a:pPr algn="ctr"/>
                      <a:r>
                        <a:rPr lang="en-GB" sz="1200" dirty="0"/>
                        <a:t>Std</a:t>
                      </a:r>
                      <a:r>
                        <a:rPr lang="en-GB" sz="1200" baseline="0" dirty="0"/>
                        <a:t> Dev.</a:t>
                      </a:r>
                      <a:endParaRPr lang="en-GB" sz="1200" dirty="0"/>
                    </a:p>
                  </a:txBody>
                  <a:tcPr anchor="ctr"/>
                </a:tc>
                <a:extLst>
                  <a:ext uri="{0D108BD9-81ED-4DB2-BD59-A6C34878D82A}">
                    <a16:rowId xmlns:a16="http://schemas.microsoft.com/office/drawing/2014/main" val="10000"/>
                  </a:ext>
                </a:extLst>
              </a:tr>
              <a:tr h="620855">
                <a:tc>
                  <a:txBody>
                    <a:bodyPr/>
                    <a:lstStyle/>
                    <a:p>
                      <a:pPr algn="ctr"/>
                      <a:r>
                        <a:rPr lang="en-GB" sz="1200" dirty="0"/>
                        <a:t>Crisp packets bought</a:t>
                      </a:r>
                    </a:p>
                  </a:txBody>
                  <a:tcPr anchor="ctr"/>
                </a:tc>
                <a:tc>
                  <a:txBody>
                    <a:bodyPr/>
                    <a:lstStyle/>
                    <a:p>
                      <a:pPr algn="ctr"/>
                      <a:r>
                        <a:rPr lang="en-GB" sz="1200" dirty="0"/>
                        <a:t>8</a:t>
                      </a:r>
                    </a:p>
                  </a:txBody>
                  <a:tcPr anchor="ctr"/>
                </a:tc>
                <a:tc>
                  <a:txBody>
                    <a:bodyPr/>
                    <a:lstStyle/>
                    <a:p>
                      <a:pPr algn="ctr"/>
                      <a:r>
                        <a:rPr lang="en-GB" sz="1200" dirty="0"/>
                        <a:t>9</a:t>
                      </a:r>
                    </a:p>
                  </a:txBody>
                  <a:tcPr anchor="ctr"/>
                </a:tc>
                <a:tc>
                  <a:txBody>
                    <a:bodyPr/>
                    <a:lstStyle/>
                    <a:p>
                      <a:pPr algn="ctr"/>
                      <a:r>
                        <a:rPr lang="en-GB" sz="1200" dirty="0"/>
                        <a:t>10</a:t>
                      </a:r>
                    </a:p>
                  </a:txBody>
                  <a:tcPr anchor="ctr"/>
                </a:tc>
                <a:tc>
                  <a:txBody>
                    <a:bodyPr/>
                    <a:lstStyle/>
                    <a:p>
                      <a:pPr algn="ctr"/>
                      <a:r>
                        <a:rPr lang="en-GB" sz="1200" dirty="0"/>
                        <a:t>13</a:t>
                      </a:r>
                    </a:p>
                  </a:txBody>
                  <a:tcPr anchor="ctr"/>
                </a:tc>
                <a:tc>
                  <a:txBody>
                    <a:bodyPr/>
                    <a:lstStyle/>
                    <a:p>
                      <a:pPr algn="ctr"/>
                      <a:r>
                        <a:rPr lang="en-GB" sz="1200" dirty="0"/>
                        <a:t>15</a:t>
                      </a:r>
                    </a:p>
                  </a:txBody>
                  <a:tcPr anchor="ctr"/>
                </a:tc>
                <a:tc>
                  <a:txBody>
                    <a:bodyPr/>
                    <a:lstStyle/>
                    <a:p>
                      <a:pPr algn="ctr"/>
                      <a:r>
                        <a:rPr lang="en-GB" sz="1200" dirty="0"/>
                        <a:t>11.0</a:t>
                      </a:r>
                    </a:p>
                  </a:txBody>
                  <a:tcPr anchor="ctr"/>
                </a:tc>
                <a:tc>
                  <a:txBody>
                    <a:bodyPr/>
                    <a:lstStyle/>
                    <a:p>
                      <a:pPr algn="ctr"/>
                      <a:r>
                        <a:rPr lang="en-GB" sz="1200" dirty="0"/>
                        <a:t>2.92</a:t>
                      </a:r>
                    </a:p>
                  </a:txBody>
                  <a:tcPr anchor="ctr"/>
                </a:tc>
                <a:extLst>
                  <a:ext uri="{0D108BD9-81ED-4DB2-BD59-A6C34878D82A}">
                    <a16:rowId xmlns:a16="http://schemas.microsoft.com/office/drawing/2014/main" val="10001"/>
                  </a:ext>
                </a:extLst>
              </a:tr>
              <a:tr h="620855">
                <a:tc>
                  <a:txBody>
                    <a:bodyPr/>
                    <a:lstStyle/>
                    <a:p>
                      <a:pPr algn="ctr"/>
                      <a:r>
                        <a:rPr lang="en-GB" sz="1200" dirty="0"/>
                        <a:t>Adverts watched</a:t>
                      </a:r>
                    </a:p>
                  </a:txBody>
                  <a:tcPr anchor="ctr"/>
                </a:tc>
                <a:tc>
                  <a:txBody>
                    <a:bodyPr/>
                    <a:lstStyle/>
                    <a:p>
                      <a:pPr algn="ctr"/>
                      <a:r>
                        <a:rPr lang="en-GB" sz="1200" dirty="0"/>
                        <a:t>5</a:t>
                      </a:r>
                    </a:p>
                  </a:txBody>
                  <a:tcPr anchor="ctr"/>
                </a:tc>
                <a:tc>
                  <a:txBody>
                    <a:bodyPr/>
                    <a:lstStyle/>
                    <a:p>
                      <a:pPr algn="ctr"/>
                      <a:r>
                        <a:rPr lang="en-GB" sz="1200" dirty="0"/>
                        <a:t>4</a:t>
                      </a:r>
                    </a:p>
                  </a:txBody>
                  <a:tcPr anchor="ctr"/>
                </a:tc>
                <a:tc>
                  <a:txBody>
                    <a:bodyPr/>
                    <a:lstStyle/>
                    <a:p>
                      <a:pPr algn="ctr"/>
                      <a:r>
                        <a:rPr lang="en-GB" sz="1200" dirty="0"/>
                        <a:t>4</a:t>
                      </a:r>
                    </a:p>
                  </a:txBody>
                  <a:tcPr anchor="ctr"/>
                </a:tc>
                <a:tc>
                  <a:txBody>
                    <a:bodyPr/>
                    <a:lstStyle/>
                    <a:p>
                      <a:pPr algn="ctr"/>
                      <a:r>
                        <a:rPr lang="en-GB" sz="1200" dirty="0"/>
                        <a:t>6</a:t>
                      </a:r>
                    </a:p>
                  </a:txBody>
                  <a:tcPr anchor="ctr"/>
                </a:tc>
                <a:tc>
                  <a:txBody>
                    <a:bodyPr/>
                    <a:lstStyle/>
                    <a:p>
                      <a:pPr algn="ctr"/>
                      <a:r>
                        <a:rPr lang="en-GB" sz="1200" dirty="0"/>
                        <a:t>8</a:t>
                      </a:r>
                    </a:p>
                  </a:txBody>
                  <a:tcPr anchor="ctr"/>
                </a:tc>
                <a:tc>
                  <a:txBody>
                    <a:bodyPr/>
                    <a:lstStyle/>
                    <a:p>
                      <a:pPr algn="ctr"/>
                      <a:r>
                        <a:rPr lang="en-GB" sz="1200" dirty="0"/>
                        <a:t>5.4</a:t>
                      </a:r>
                    </a:p>
                  </a:txBody>
                  <a:tcPr anchor="ctr"/>
                </a:tc>
                <a:tc>
                  <a:txBody>
                    <a:bodyPr/>
                    <a:lstStyle/>
                    <a:p>
                      <a:pPr algn="ctr"/>
                      <a:r>
                        <a:rPr lang="en-GB" sz="1200" dirty="0"/>
                        <a:t>1.67</a:t>
                      </a:r>
                    </a:p>
                  </a:txBody>
                  <a:tcPr anchor="ctr"/>
                </a:tc>
                <a:extLst>
                  <a:ext uri="{0D108BD9-81ED-4DB2-BD59-A6C34878D82A}">
                    <a16:rowId xmlns:a16="http://schemas.microsoft.com/office/drawing/2014/main" val="10002"/>
                  </a:ext>
                </a:extLst>
              </a:tr>
            </a:tbl>
          </a:graphicData>
        </a:graphic>
      </p:graphicFrame>
      <p:cxnSp>
        <p:nvCxnSpPr>
          <p:cNvPr id="23" name="Straight Connector 22"/>
          <p:cNvCxnSpPr/>
          <p:nvPr/>
        </p:nvCxnSpPr>
        <p:spPr>
          <a:xfrm rot="16200000" flipH="1">
            <a:off x="7405688" y="4591050"/>
            <a:ext cx="1846262" cy="1588"/>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3198813" y="4591050"/>
            <a:ext cx="1846262" cy="1588"/>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51377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2024063" y="1046163"/>
            <a:ext cx="8159750" cy="5053012"/>
          </a:xfrm>
          <a:prstGeom prst="rect">
            <a:avLst/>
          </a:prstGeom>
          <a:noFill/>
          <a:ln w="9525">
            <a:noFill/>
            <a:miter lim="800000"/>
            <a:headEnd/>
            <a:tailEnd/>
          </a:ln>
        </p:spPr>
        <p:txBody>
          <a:bodyPr lIns="0" tIns="0" rIns="0" bIns="0"/>
          <a:lstStyle/>
          <a:p>
            <a:pPr marL="858838" lvl="1" indent="-381000" defTabSz="973138" fontAlgn="base">
              <a:spcBef>
                <a:spcPct val="0"/>
              </a:spcBef>
              <a:spcAft>
                <a:spcPct val="0"/>
              </a:spcAft>
              <a:buClr>
                <a:srgbClr val="003256"/>
              </a:buCl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The simplest way to measure the relationship between these two variables is to see how much they </a:t>
            </a:r>
            <a:r>
              <a:rPr lang="en-GB" sz="2000">
                <a:solidFill>
                  <a:srgbClr val="FF0000"/>
                </a:solidFill>
                <a:latin typeface="Arial" charset="0"/>
                <a:ea typeface="Arial Unicode MS" pitchFamily="34" charset="-128"/>
                <a:cs typeface="Arial Unicode MS" pitchFamily="34" charset="-128"/>
              </a:rPr>
              <a:t>co-vary</a:t>
            </a:r>
          </a:p>
          <a:p>
            <a:pPr marL="419100" indent="-419100"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For example, if one variable deviates away from the mean, does the same happen in the other?</a:t>
            </a:r>
          </a:p>
          <a:p>
            <a:pPr marL="419100" indent="-419100"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Covariance looks at the variance of both variables and provides a measure of the extent to which they vary </a:t>
            </a:r>
            <a:r>
              <a:rPr lang="en-GB" sz="2000" i="1">
                <a:solidFill>
                  <a:srgbClr val="004E69"/>
                </a:solidFill>
                <a:latin typeface="Arial" charset="0"/>
                <a:ea typeface="Arial Unicode MS" pitchFamily="34" charset="-128"/>
                <a:cs typeface="Arial Unicode MS" pitchFamily="34" charset="-128"/>
              </a:rPr>
              <a:t>together</a:t>
            </a:r>
          </a:p>
        </p:txBody>
      </p:sp>
      <p:sp>
        <p:nvSpPr>
          <p:cNvPr id="144387" name="Rectangle 2"/>
          <p:cNvSpPr>
            <a:spLocks noChangeArrowheads="1"/>
          </p:cNvSpPr>
          <p:nvPr/>
        </p:nvSpPr>
        <p:spPr bwMode="gray">
          <a:xfrm>
            <a:off x="1938339" y="433388"/>
            <a:ext cx="7056437"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Covariance</a:t>
            </a:r>
          </a:p>
        </p:txBody>
      </p:sp>
      <p:sp>
        <p:nvSpPr>
          <p:cNvPr id="144388" name="TextBox 4"/>
          <p:cNvSpPr txBox="1">
            <a:spLocks noChangeArrowheads="1"/>
          </p:cNvSpPr>
          <p:nvPr/>
        </p:nvSpPr>
        <p:spPr bwMode="auto">
          <a:xfrm>
            <a:off x="3759201" y="5141914"/>
            <a:ext cx="561975" cy="708025"/>
          </a:xfrm>
          <a:prstGeom prst="rect">
            <a:avLst/>
          </a:prstGeom>
          <a:noFill/>
          <a:ln w="9525">
            <a:noFill/>
            <a:miter lim="800000"/>
            <a:headEnd/>
            <a:tailEnd/>
          </a:ln>
        </p:spPr>
        <p:txBody>
          <a:bodyPr>
            <a:spAutoFit/>
          </a:bodyPr>
          <a:lstStyle/>
          <a:p>
            <a:pPr algn="ctr" fontAlgn="base">
              <a:spcBef>
                <a:spcPct val="0"/>
              </a:spcBef>
              <a:spcAft>
                <a:spcPct val="0"/>
              </a:spcAft>
            </a:pPr>
            <a:r>
              <a:rPr lang="en-GB" sz="4000">
                <a:solidFill>
                  <a:srgbClr val="004E69"/>
                </a:solidFill>
                <a:latin typeface="Arial" charset="0"/>
                <a:ea typeface="Arial Unicode MS" pitchFamily="34" charset="-128"/>
                <a:cs typeface="Arial Unicode MS" pitchFamily="34" charset="-128"/>
              </a:rPr>
              <a:t>X</a:t>
            </a:r>
          </a:p>
        </p:txBody>
      </p:sp>
      <p:sp>
        <p:nvSpPr>
          <p:cNvPr id="144389" name="TextBox 5"/>
          <p:cNvSpPr txBox="1">
            <a:spLocks noChangeArrowheads="1"/>
          </p:cNvSpPr>
          <p:nvPr/>
        </p:nvSpPr>
        <p:spPr bwMode="auto">
          <a:xfrm>
            <a:off x="4513264" y="5143501"/>
            <a:ext cx="561975" cy="708025"/>
          </a:xfrm>
          <a:prstGeom prst="rect">
            <a:avLst/>
          </a:prstGeom>
          <a:noFill/>
          <a:ln w="9525">
            <a:noFill/>
            <a:miter lim="800000"/>
            <a:headEnd/>
            <a:tailEnd/>
          </a:ln>
        </p:spPr>
        <p:txBody>
          <a:bodyPr>
            <a:spAutoFit/>
          </a:bodyPr>
          <a:lstStyle/>
          <a:p>
            <a:pPr algn="ctr" fontAlgn="base">
              <a:spcBef>
                <a:spcPct val="0"/>
              </a:spcBef>
              <a:spcAft>
                <a:spcPct val="0"/>
              </a:spcAft>
            </a:pPr>
            <a:r>
              <a:rPr lang="en-GB" sz="4000">
                <a:solidFill>
                  <a:srgbClr val="004E69"/>
                </a:solidFill>
                <a:latin typeface="Arial" charset="0"/>
                <a:ea typeface="Arial Unicode MS" pitchFamily="34" charset="-128"/>
                <a:cs typeface="Arial Unicode MS" pitchFamily="34" charset="-128"/>
              </a:rPr>
              <a:t>Y</a:t>
            </a:r>
          </a:p>
        </p:txBody>
      </p:sp>
      <p:sp>
        <p:nvSpPr>
          <p:cNvPr id="144390" name="TextBox 6"/>
          <p:cNvSpPr txBox="1">
            <a:spLocks noChangeArrowheads="1"/>
          </p:cNvSpPr>
          <p:nvPr/>
        </p:nvSpPr>
        <p:spPr bwMode="auto">
          <a:xfrm>
            <a:off x="6988176" y="5111751"/>
            <a:ext cx="561975" cy="708025"/>
          </a:xfrm>
          <a:prstGeom prst="rect">
            <a:avLst/>
          </a:prstGeom>
          <a:noFill/>
          <a:ln w="9525">
            <a:noFill/>
            <a:miter lim="800000"/>
            <a:headEnd/>
            <a:tailEnd/>
          </a:ln>
        </p:spPr>
        <p:txBody>
          <a:bodyPr>
            <a:spAutoFit/>
          </a:bodyPr>
          <a:lstStyle/>
          <a:p>
            <a:pPr algn="ctr" fontAlgn="base">
              <a:spcBef>
                <a:spcPct val="0"/>
              </a:spcBef>
              <a:spcAft>
                <a:spcPct val="0"/>
              </a:spcAft>
            </a:pPr>
            <a:r>
              <a:rPr lang="en-GB" sz="4000">
                <a:solidFill>
                  <a:srgbClr val="004E69"/>
                </a:solidFill>
                <a:latin typeface="Arial" charset="0"/>
                <a:ea typeface="Arial Unicode MS" pitchFamily="34" charset="-128"/>
                <a:cs typeface="Arial Unicode MS" pitchFamily="34" charset="-128"/>
              </a:rPr>
              <a:t>X</a:t>
            </a:r>
          </a:p>
        </p:txBody>
      </p:sp>
      <p:sp>
        <p:nvSpPr>
          <p:cNvPr id="144391" name="TextBox 7"/>
          <p:cNvSpPr txBox="1">
            <a:spLocks noChangeArrowheads="1"/>
          </p:cNvSpPr>
          <p:nvPr/>
        </p:nvSpPr>
        <p:spPr bwMode="auto">
          <a:xfrm>
            <a:off x="7742239" y="5113339"/>
            <a:ext cx="561975" cy="708025"/>
          </a:xfrm>
          <a:prstGeom prst="rect">
            <a:avLst/>
          </a:prstGeom>
          <a:noFill/>
          <a:ln w="9525">
            <a:noFill/>
            <a:miter lim="800000"/>
            <a:headEnd/>
            <a:tailEnd/>
          </a:ln>
        </p:spPr>
        <p:txBody>
          <a:bodyPr>
            <a:spAutoFit/>
          </a:bodyPr>
          <a:lstStyle/>
          <a:p>
            <a:pPr algn="ctr" fontAlgn="base">
              <a:spcBef>
                <a:spcPct val="0"/>
              </a:spcBef>
              <a:spcAft>
                <a:spcPct val="0"/>
              </a:spcAft>
            </a:pPr>
            <a:r>
              <a:rPr lang="en-GB" sz="4000">
                <a:solidFill>
                  <a:srgbClr val="004E69"/>
                </a:solidFill>
                <a:latin typeface="Arial" charset="0"/>
                <a:ea typeface="Arial Unicode MS" pitchFamily="34" charset="-128"/>
                <a:cs typeface="Arial Unicode MS" pitchFamily="34" charset="-128"/>
              </a:rPr>
              <a:t>Y</a:t>
            </a:r>
          </a:p>
        </p:txBody>
      </p:sp>
      <p:cxnSp>
        <p:nvCxnSpPr>
          <p:cNvPr id="10" name="Straight Arrow Connector 9"/>
          <p:cNvCxnSpPr/>
          <p:nvPr/>
        </p:nvCxnSpPr>
        <p:spPr>
          <a:xfrm rot="16200000" flipV="1">
            <a:off x="4029870" y="5493545"/>
            <a:ext cx="600075" cy="1587"/>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V="1">
            <a:off x="4791870" y="5496720"/>
            <a:ext cx="600075" cy="1587"/>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V="1">
            <a:off x="7976395" y="5480845"/>
            <a:ext cx="600075"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flipV="1">
            <a:off x="7214395" y="5477670"/>
            <a:ext cx="600075"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81012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8" name="Rectangle 2"/>
          <p:cNvSpPr>
            <a:spLocks noChangeArrowheads="1"/>
          </p:cNvSpPr>
          <p:nvPr/>
        </p:nvSpPr>
        <p:spPr bwMode="auto">
          <a:xfrm>
            <a:off x="2001838" y="3533775"/>
            <a:ext cx="8159750" cy="725488"/>
          </a:xfrm>
          <a:prstGeom prst="rect">
            <a:avLst/>
          </a:prstGeom>
          <a:noFill/>
          <a:ln w="9525">
            <a:noFill/>
            <a:miter lim="800000"/>
            <a:headEnd/>
            <a:tailEnd/>
          </a:ln>
        </p:spPr>
        <p:txBody>
          <a:bodyPr lIns="0" tIns="0" rIns="0" bIns="0"/>
          <a:lstStyle/>
          <a:p>
            <a:pPr marL="858838" lvl="1" indent="-381000" defTabSz="973138" fontAlgn="base">
              <a:spcBef>
                <a:spcPct val="0"/>
              </a:spcBef>
              <a:spcAft>
                <a:spcPct val="0"/>
              </a:spcAft>
              <a:buClr>
                <a:srgbClr val="003256"/>
              </a:buCl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This is the same as writing:</a:t>
            </a:r>
          </a:p>
          <a:p>
            <a:pPr marL="419100" indent="-419100" defTabSz="973138" fontAlgn="base">
              <a:spcBef>
                <a:spcPct val="0"/>
              </a:spcBef>
              <a:spcAft>
                <a:spcPct val="0"/>
              </a:spcAft>
              <a:buClr>
                <a:srgbClr val="FF8923"/>
              </a:buClr>
              <a:buFontTx/>
              <a:buChar char="•"/>
            </a:pPr>
            <a:endParaRPr lang="en-GB" sz="2000">
              <a:solidFill>
                <a:srgbClr val="004E69"/>
              </a:solidFill>
              <a:latin typeface="Arial" charset="0"/>
              <a:ea typeface="Arial Unicode MS" pitchFamily="34" charset="-128"/>
              <a:cs typeface="Arial Unicode MS" pitchFamily="34" charset="-128"/>
            </a:endParaRPr>
          </a:p>
          <a:p>
            <a:pPr marL="858838" lvl="1" indent="-381000" defTabSz="973138" fontAlgn="base">
              <a:spcBef>
                <a:spcPct val="0"/>
              </a:spcBef>
              <a:spcAft>
                <a:spcPct val="0"/>
              </a:spcAft>
              <a:buClr>
                <a:srgbClr val="003256"/>
              </a:buClr>
              <a:buFontTx/>
              <a:buChar char="-"/>
            </a:pPr>
            <a:endParaRPr lang="en-GB">
              <a:solidFill>
                <a:srgbClr val="004E69"/>
              </a:solidFill>
              <a:latin typeface="Arial" charset="0"/>
              <a:ea typeface="Arial Unicode MS" pitchFamily="34" charset="-128"/>
              <a:cs typeface="Arial Unicode MS" pitchFamily="34" charset="-128"/>
            </a:endParaRPr>
          </a:p>
        </p:txBody>
      </p:sp>
      <p:sp>
        <p:nvSpPr>
          <p:cNvPr id="145411" name="Rectangle 2"/>
          <p:cNvSpPr>
            <a:spLocks noChangeArrowheads="1"/>
          </p:cNvSpPr>
          <p:nvPr/>
        </p:nvSpPr>
        <p:spPr bwMode="auto">
          <a:xfrm>
            <a:off x="1938338" y="1012825"/>
            <a:ext cx="8159750" cy="1074738"/>
          </a:xfrm>
          <a:prstGeom prst="rect">
            <a:avLst/>
          </a:prstGeom>
          <a:noFill/>
          <a:ln w="9525">
            <a:noFill/>
            <a:miter lim="800000"/>
            <a:headEnd/>
            <a:tailEnd/>
          </a:ln>
        </p:spPr>
        <p:txBody>
          <a:bodyPr lIns="0" tIns="0" rIns="0" bIns="0"/>
          <a:lstStyle/>
          <a:p>
            <a:pPr marL="858838" lvl="1" indent="-381000" defTabSz="973138" fontAlgn="base">
              <a:spcBef>
                <a:spcPct val="0"/>
              </a:spcBef>
              <a:spcAft>
                <a:spcPct val="0"/>
              </a:spcAft>
              <a:buClr>
                <a:srgbClr val="003256"/>
              </a:buClr>
            </a:pPr>
            <a:endParaRPr lang="en-GB" sz="2000">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r>
              <a:rPr lang="en-GB" sz="2000">
                <a:solidFill>
                  <a:srgbClr val="004E69"/>
                </a:solidFill>
                <a:latin typeface="Arial" charset="0"/>
                <a:ea typeface="Arial Unicode MS" pitchFamily="34" charset="-128"/>
                <a:cs typeface="Arial Unicode MS" pitchFamily="34" charset="-128"/>
              </a:rPr>
              <a:t>To understand how covariance works, it is useful to look back at the equation for variance we discussed earlier:</a:t>
            </a:r>
            <a:endParaRPr lang="en-GB" sz="2000" i="1">
              <a:solidFill>
                <a:srgbClr val="004E69"/>
              </a:solidFill>
              <a:latin typeface="Arial" charset="0"/>
              <a:ea typeface="Arial Unicode MS" pitchFamily="34" charset="-128"/>
              <a:cs typeface="Arial Unicode MS" pitchFamily="34" charset="-128"/>
            </a:endParaRPr>
          </a:p>
          <a:p>
            <a:pPr marL="419100" indent="-419100" defTabSz="973138" fontAlgn="base">
              <a:spcBef>
                <a:spcPct val="0"/>
              </a:spcBef>
              <a:spcAft>
                <a:spcPct val="0"/>
              </a:spcAft>
              <a:buClr>
                <a:srgbClr val="FF8923"/>
              </a:buClr>
              <a:buFontTx/>
              <a:buChar char="•"/>
            </a:pPr>
            <a:endParaRPr lang="en-GB" sz="2000" i="1">
              <a:solidFill>
                <a:srgbClr val="004E69"/>
              </a:solidFill>
              <a:latin typeface="Arial" charset="0"/>
              <a:ea typeface="Arial Unicode MS" pitchFamily="34" charset="-128"/>
              <a:cs typeface="Arial Unicode MS" pitchFamily="34" charset="-128"/>
            </a:endParaRPr>
          </a:p>
          <a:p>
            <a:pPr marL="858838" lvl="1" indent="-381000" defTabSz="973138" fontAlgn="base">
              <a:spcBef>
                <a:spcPct val="0"/>
              </a:spcBef>
              <a:spcAft>
                <a:spcPct val="0"/>
              </a:spcAft>
              <a:buClr>
                <a:srgbClr val="003256"/>
              </a:buClr>
              <a:buFontTx/>
              <a:buChar char="-"/>
            </a:pPr>
            <a:endParaRPr lang="en-GB">
              <a:solidFill>
                <a:srgbClr val="004E69"/>
              </a:solidFill>
              <a:latin typeface="Arial" charset="0"/>
              <a:ea typeface="Arial Unicode MS" pitchFamily="34" charset="-128"/>
              <a:cs typeface="Arial Unicode MS" pitchFamily="34" charset="-128"/>
            </a:endParaRPr>
          </a:p>
        </p:txBody>
      </p:sp>
      <p:sp>
        <p:nvSpPr>
          <p:cNvPr id="145412" name="Rectangle 2"/>
          <p:cNvSpPr>
            <a:spLocks noChangeArrowheads="1"/>
          </p:cNvSpPr>
          <p:nvPr/>
        </p:nvSpPr>
        <p:spPr bwMode="gray">
          <a:xfrm>
            <a:off x="1938339" y="433388"/>
            <a:ext cx="5857875" cy="627062"/>
          </a:xfrm>
          <a:prstGeom prst="rect">
            <a:avLst/>
          </a:prstGeom>
          <a:noFill/>
          <a:ln w="9525">
            <a:noFill/>
            <a:miter lim="800000"/>
            <a:headEnd/>
            <a:tailEnd/>
          </a:ln>
        </p:spPr>
        <p:txBody>
          <a:bodyPr lIns="0" tIns="0" rIns="0" bIns="0"/>
          <a:lstStyle/>
          <a:p>
            <a:pPr defTabSz="731838" fontAlgn="base">
              <a:spcBef>
                <a:spcPct val="20000"/>
              </a:spcBef>
              <a:spcAft>
                <a:spcPct val="0"/>
              </a:spcAft>
            </a:pPr>
            <a:r>
              <a:rPr lang="en-GB" sz="2800">
                <a:solidFill>
                  <a:srgbClr val="FF3300"/>
                </a:solidFill>
                <a:latin typeface="Arial" charset="0"/>
                <a:ea typeface="Arial Unicode MS" pitchFamily="34" charset="-128"/>
                <a:cs typeface="Arial Unicode MS" pitchFamily="34" charset="-128"/>
              </a:rPr>
              <a:t>Variance and Covariance</a:t>
            </a:r>
          </a:p>
        </p:txBody>
      </p:sp>
      <p:sp>
        <p:nvSpPr>
          <p:cNvPr id="145413" name="Text Box 21"/>
          <p:cNvSpPr txBox="1">
            <a:spLocks noChangeArrowheads="1"/>
          </p:cNvSpPr>
          <p:nvPr/>
        </p:nvSpPr>
        <p:spPr bwMode="auto">
          <a:xfrm>
            <a:off x="3517900" y="2530476"/>
            <a:ext cx="2324100" cy="461963"/>
          </a:xfrm>
          <a:prstGeom prst="rect">
            <a:avLst/>
          </a:prstGeom>
          <a:noFill/>
          <a:ln w="9525" algn="ctr">
            <a:noFill/>
            <a:miter lim="800000"/>
            <a:headEnd/>
            <a:tailEnd/>
          </a:ln>
        </p:spPr>
        <p:txBody>
          <a:bodyPr>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Variance, s</a:t>
            </a:r>
            <a:r>
              <a:rPr lang="en-GB" sz="2400" baseline="30000">
                <a:solidFill>
                  <a:srgbClr val="004E69"/>
                </a:solidFill>
                <a:latin typeface="Arial" charset="0"/>
                <a:ea typeface="Arial Unicode MS" pitchFamily="34" charset="-128"/>
                <a:cs typeface="Arial Unicode MS" pitchFamily="34" charset="-128"/>
              </a:rPr>
              <a:t>2</a:t>
            </a:r>
            <a:r>
              <a:rPr lang="en-GB" sz="2400">
                <a:solidFill>
                  <a:srgbClr val="004E69"/>
                </a:solidFill>
                <a:latin typeface="Arial" charset="0"/>
                <a:ea typeface="Arial Unicode MS" pitchFamily="34" charset="-128"/>
                <a:cs typeface="Arial Unicode MS" pitchFamily="34" charset="-128"/>
              </a:rPr>
              <a:t> =  </a:t>
            </a:r>
          </a:p>
        </p:txBody>
      </p:sp>
      <p:sp>
        <p:nvSpPr>
          <p:cNvPr id="145414" name="Text Box 23"/>
          <p:cNvSpPr txBox="1">
            <a:spLocks noChangeArrowheads="1"/>
          </p:cNvSpPr>
          <p:nvPr/>
        </p:nvSpPr>
        <p:spPr bwMode="auto">
          <a:xfrm>
            <a:off x="5737226" y="2314576"/>
            <a:ext cx="1400175" cy="461963"/>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l-GR" sz="2400">
                <a:solidFill>
                  <a:srgbClr val="004E69"/>
                </a:solidFill>
                <a:latin typeface="Arial" charset="0"/>
                <a:ea typeface="Arial Unicode MS" pitchFamily="34" charset="-128"/>
                <a:cs typeface="Arial Unicode MS" pitchFamily="34" charset="-128"/>
              </a:rPr>
              <a:t>Σ</a:t>
            </a:r>
            <a:r>
              <a:rPr lang="en-GB" sz="2400">
                <a:solidFill>
                  <a:srgbClr val="004E69"/>
                </a:solidFill>
                <a:latin typeface="Arial" charset="0"/>
                <a:ea typeface="Arial Unicode MS" pitchFamily="34" charset="-128"/>
                <a:cs typeface="Arial Unicode MS" pitchFamily="34" charset="-128"/>
              </a:rPr>
              <a:t>(x</a:t>
            </a:r>
            <a:r>
              <a:rPr lang="en-GB" sz="2400" b="1" i="1" baseline="-25000">
                <a:solidFill>
                  <a:srgbClr val="004E69"/>
                </a:solidFill>
                <a:latin typeface="Arial" charset="0"/>
                <a:ea typeface="Arial Unicode MS" pitchFamily="34" charset="-128"/>
                <a:cs typeface="Arial Unicode MS" pitchFamily="34" charset="-128"/>
              </a:rPr>
              <a:t>i</a:t>
            </a:r>
            <a:r>
              <a:rPr lang="en-GB" sz="2400">
                <a:solidFill>
                  <a:srgbClr val="004E69"/>
                </a:solidFill>
                <a:latin typeface="Arial" charset="0"/>
                <a:ea typeface="Arial Unicode MS" pitchFamily="34" charset="-128"/>
                <a:cs typeface="Arial Unicode MS" pitchFamily="34" charset="-128"/>
              </a:rPr>
              <a:t> – x)</a:t>
            </a:r>
            <a:r>
              <a:rPr lang="en-GB" sz="2400" baseline="30000">
                <a:solidFill>
                  <a:srgbClr val="004E69"/>
                </a:solidFill>
                <a:latin typeface="Arial" charset="0"/>
                <a:ea typeface="Arial Unicode MS" pitchFamily="34" charset="-128"/>
                <a:cs typeface="Arial Unicode MS" pitchFamily="34" charset="-128"/>
              </a:rPr>
              <a:t>2</a:t>
            </a:r>
          </a:p>
        </p:txBody>
      </p:sp>
      <p:sp>
        <p:nvSpPr>
          <p:cNvPr id="145415" name="Line 25"/>
          <p:cNvSpPr>
            <a:spLocks noChangeShapeType="1"/>
          </p:cNvSpPr>
          <p:nvPr/>
        </p:nvSpPr>
        <p:spPr bwMode="auto">
          <a:xfrm flipV="1">
            <a:off x="5789614" y="2776538"/>
            <a:ext cx="1392237" cy="0"/>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145416" name="Text Box 27"/>
          <p:cNvSpPr txBox="1">
            <a:spLocks noChangeArrowheads="1"/>
          </p:cNvSpPr>
          <p:nvPr/>
        </p:nvSpPr>
        <p:spPr bwMode="auto">
          <a:xfrm>
            <a:off x="6008688" y="2789238"/>
            <a:ext cx="946150" cy="4572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n – 1 </a:t>
            </a:r>
            <a:endParaRPr lang="en-GB" sz="2400" i="1" baseline="30000">
              <a:solidFill>
                <a:srgbClr val="004E69"/>
              </a:solidFill>
              <a:latin typeface="Arial" charset="0"/>
              <a:ea typeface="Arial Unicode MS" pitchFamily="34" charset="-128"/>
              <a:cs typeface="Arial Unicode MS" pitchFamily="34" charset="-128"/>
            </a:endParaRPr>
          </a:p>
        </p:txBody>
      </p:sp>
      <p:sp>
        <p:nvSpPr>
          <p:cNvPr id="145417" name="Line 15"/>
          <p:cNvSpPr>
            <a:spLocks noChangeShapeType="1"/>
          </p:cNvSpPr>
          <p:nvPr/>
        </p:nvSpPr>
        <p:spPr bwMode="auto">
          <a:xfrm flipH="1" flipV="1">
            <a:off x="6675439" y="2463800"/>
            <a:ext cx="142875"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1" name="Text Box 21"/>
          <p:cNvSpPr txBox="1">
            <a:spLocks noChangeArrowheads="1"/>
          </p:cNvSpPr>
          <p:nvPr/>
        </p:nvSpPr>
        <p:spPr bwMode="auto">
          <a:xfrm>
            <a:off x="3665538" y="4714875"/>
            <a:ext cx="2324100" cy="457200"/>
          </a:xfrm>
          <a:prstGeom prst="rect">
            <a:avLst/>
          </a:prstGeom>
          <a:noFill/>
          <a:ln w="9525" algn="ctr">
            <a:noFill/>
            <a:miter lim="800000"/>
            <a:headEnd/>
            <a:tailEnd/>
          </a:ln>
        </p:spPr>
        <p:txBody>
          <a:bodyPr>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s</a:t>
            </a:r>
            <a:r>
              <a:rPr lang="en-GB" sz="2400" baseline="30000">
                <a:solidFill>
                  <a:srgbClr val="004E69"/>
                </a:solidFill>
                <a:latin typeface="Arial" charset="0"/>
                <a:ea typeface="Arial Unicode MS" pitchFamily="34" charset="-128"/>
                <a:cs typeface="Arial Unicode MS" pitchFamily="34" charset="-128"/>
              </a:rPr>
              <a:t>2</a:t>
            </a:r>
            <a:r>
              <a:rPr lang="en-GB" sz="2400">
                <a:solidFill>
                  <a:srgbClr val="004E69"/>
                </a:solidFill>
                <a:latin typeface="Arial" charset="0"/>
                <a:ea typeface="Arial Unicode MS" pitchFamily="34" charset="-128"/>
                <a:cs typeface="Arial Unicode MS" pitchFamily="34" charset="-128"/>
              </a:rPr>
              <a:t>  =  </a:t>
            </a:r>
          </a:p>
        </p:txBody>
      </p:sp>
      <p:sp>
        <p:nvSpPr>
          <p:cNvPr id="32" name="Text Box 23"/>
          <p:cNvSpPr txBox="1">
            <a:spLocks noChangeArrowheads="1"/>
          </p:cNvSpPr>
          <p:nvPr/>
        </p:nvSpPr>
        <p:spPr bwMode="auto">
          <a:xfrm>
            <a:off x="5337176" y="4486276"/>
            <a:ext cx="2200275" cy="461963"/>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l-GR" sz="2400">
                <a:solidFill>
                  <a:srgbClr val="004E69"/>
                </a:solidFill>
                <a:latin typeface="Arial" charset="0"/>
                <a:ea typeface="Arial Unicode MS" pitchFamily="34" charset="-128"/>
                <a:cs typeface="Arial Unicode MS" pitchFamily="34" charset="-128"/>
              </a:rPr>
              <a:t>Σ</a:t>
            </a:r>
            <a:r>
              <a:rPr lang="en-GB" sz="2400">
                <a:solidFill>
                  <a:srgbClr val="004E69"/>
                </a:solidFill>
                <a:latin typeface="Arial" charset="0"/>
                <a:ea typeface="Arial Unicode MS" pitchFamily="34" charset="-128"/>
                <a:cs typeface="Arial Unicode MS" pitchFamily="34" charset="-128"/>
              </a:rPr>
              <a:t>(x</a:t>
            </a:r>
            <a:r>
              <a:rPr lang="en-GB" sz="2400" b="1" i="1" baseline="-25000">
                <a:solidFill>
                  <a:srgbClr val="004E69"/>
                </a:solidFill>
                <a:latin typeface="Arial" charset="0"/>
                <a:ea typeface="Arial Unicode MS" pitchFamily="34" charset="-128"/>
                <a:cs typeface="Arial Unicode MS" pitchFamily="34" charset="-128"/>
              </a:rPr>
              <a:t>i</a:t>
            </a:r>
            <a:r>
              <a:rPr lang="en-GB" sz="2400">
                <a:solidFill>
                  <a:srgbClr val="004E69"/>
                </a:solidFill>
                <a:latin typeface="Arial" charset="0"/>
                <a:ea typeface="Arial Unicode MS" pitchFamily="34" charset="-128"/>
                <a:cs typeface="Arial Unicode MS" pitchFamily="34" charset="-128"/>
              </a:rPr>
              <a:t> – x)(x</a:t>
            </a:r>
            <a:r>
              <a:rPr lang="en-GB" sz="2400" b="1" i="1" baseline="-25000">
                <a:solidFill>
                  <a:srgbClr val="004E69"/>
                </a:solidFill>
                <a:latin typeface="Arial" charset="0"/>
                <a:ea typeface="Arial Unicode MS" pitchFamily="34" charset="-128"/>
                <a:cs typeface="Arial Unicode MS" pitchFamily="34" charset="-128"/>
              </a:rPr>
              <a:t>i</a:t>
            </a:r>
            <a:r>
              <a:rPr lang="en-GB" sz="2400">
                <a:solidFill>
                  <a:srgbClr val="004E69"/>
                </a:solidFill>
                <a:latin typeface="Arial" charset="0"/>
                <a:ea typeface="Arial Unicode MS" pitchFamily="34" charset="-128"/>
                <a:cs typeface="Arial Unicode MS" pitchFamily="34" charset="-128"/>
              </a:rPr>
              <a:t> – x)</a:t>
            </a:r>
          </a:p>
        </p:txBody>
      </p:sp>
      <p:sp>
        <p:nvSpPr>
          <p:cNvPr id="33" name="Line 25"/>
          <p:cNvSpPr>
            <a:spLocks noChangeShapeType="1"/>
          </p:cNvSpPr>
          <p:nvPr/>
        </p:nvSpPr>
        <p:spPr bwMode="auto">
          <a:xfrm flipV="1">
            <a:off x="5438775" y="4948238"/>
            <a:ext cx="2052638" cy="0"/>
          </a:xfrm>
          <a:prstGeom prst="line">
            <a:avLst/>
          </a:prstGeom>
          <a:noFill/>
          <a:ln w="2222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4" name="Text Box 27"/>
          <p:cNvSpPr txBox="1">
            <a:spLocks noChangeArrowheads="1"/>
          </p:cNvSpPr>
          <p:nvPr/>
        </p:nvSpPr>
        <p:spPr bwMode="auto">
          <a:xfrm>
            <a:off x="5989638" y="4960938"/>
            <a:ext cx="946150" cy="457200"/>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GB" sz="2400">
                <a:solidFill>
                  <a:srgbClr val="004E69"/>
                </a:solidFill>
                <a:latin typeface="Arial" charset="0"/>
                <a:ea typeface="Arial Unicode MS" pitchFamily="34" charset="-128"/>
                <a:cs typeface="Arial Unicode MS" pitchFamily="34" charset="-128"/>
              </a:rPr>
              <a:t>n – 1 </a:t>
            </a:r>
            <a:endParaRPr lang="en-GB" sz="2400" i="1" baseline="30000">
              <a:solidFill>
                <a:srgbClr val="004E69"/>
              </a:solidFill>
              <a:latin typeface="Arial" charset="0"/>
              <a:ea typeface="Arial Unicode MS" pitchFamily="34" charset="-128"/>
              <a:cs typeface="Arial Unicode MS" pitchFamily="34" charset="-128"/>
            </a:endParaRPr>
          </a:p>
        </p:txBody>
      </p:sp>
      <p:sp>
        <p:nvSpPr>
          <p:cNvPr id="35" name="Line 15"/>
          <p:cNvSpPr>
            <a:spLocks noChangeShapeType="1"/>
          </p:cNvSpPr>
          <p:nvPr/>
        </p:nvSpPr>
        <p:spPr bwMode="auto">
          <a:xfrm flipH="1" flipV="1">
            <a:off x="7185026" y="4635500"/>
            <a:ext cx="142875"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
        <p:nvSpPr>
          <p:cNvPr id="36" name="Line 15"/>
          <p:cNvSpPr>
            <a:spLocks noChangeShapeType="1"/>
          </p:cNvSpPr>
          <p:nvPr/>
        </p:nvSpPr>
        <p:spPr bwMode="auto">
          <a:xfrm flipH="1" flipV="1">
            <a:off x="6275389" y="4635500"/>
            <a:ext cx="142875" cy="0"/>
          </a:xfrm>
          <a:prstGeom prst="line">
            <a:avLst/>
          </a:prstGeom>
          <a:noFill/>
          <a:ln w="15875">
            <a:solidFill>
              <a:schemeClr val="tx1"/>
            </a:solidFill>
            <a:round/>
            <a:headEnd/>
            <a:tailEnd/>
          </a:ln>
        </p:spPr>
        <p:txBody>
          <a:bodyPr wrap="none" anchor="ctr"/>
          <a:lstStyle/>
          <a:p>
            <a:pPr algn="ctr" fontAlgn="base">
              <a:spcBef>
                <a:spcPct val="0"/>
              </a:spcBef>
              <a:spcAft>
                <a:spcPct val="0"/>
              </a:spcAft>
            </a:pPr>
            <a:endParaRPr lang="en-GB" sz="2400">
              <a:solidFill>
                <a:srgbClr val="004E69"/>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487596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8" grpId="0"/>
      <p:bldP spid="31" grpId="0"/>
      <p:bldP spid="32" grpId="0"/>
      <p:bldP spid="33" grpId="0" animBg="1"/>
      <p:bldP spid="34" grpId="0"/>
      <p:bldP spid="35" grpId="0" animBg="1"/>
      <p:bldP spid="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CONFIG~1\Temp\articulate\presenter\imgtemp\ScIJnfHB_files\slide0001_image001.png"/>
</p:tagLst>
</file>

<file path=ppt/theme/theme1.xml><?xml version="1.0" encoding="utf-8"?>
<a:theme xmlns:a="http://schemas.openxmlformats.org/drawingml/2006/main" name="Ipsos InnoQuest template_10-02-14">
  <a:themeElements>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008E94"/>
      </a:hlink>
      <a:folHlink>
        <a:srgbClr val="1F49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lIns="0" tIns="0" rIns="0" bIns="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1"/>
          </a:solidFill>
          <a:tailEnd type="oval"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200" dirty="0" err="1" smtClean="0">
            <a:solidFill>
              <a:schemeClr val="tx2"/>
            </a:solidFill>
          </a:defRPr>
        </a:defPPr>
      </a:lstStyle>
    </a:txDef>
  </a:objectDefaults>
  <a:extraClrSchemeLst/>
</a:theme>
</file>

<file path=ppt/theme/theme2.xml><?xml version="1.0" encoding="utf-8"?>
<a:theme xmlns:a="http://schemas.openxmlformats.org/drawingml/2006/main" name="Ipsos Marketing 2015">
  <a:themeElements>
    <a:clrScheme name="Ipsos Marketing 2015 4:3">
      <a:dk1>
        <a:srgbClr val="222223"/>
      </a:dk1>
      <a:lt1>
        <a:sysClr val="window" lastClr="FFFFFF"/>
      </a:lt1>
      <a:dk2>
        <a:srgbClr val="1B365D"/>
      </a:dk2>
      <a:lt2>
        <a:srgbClr val="888B8D"/>
      </a:lt2>
      <a:accent1>
        <a:srgbClr val="E87722"/>
      </a:accent1>
      <a:accent2>
        <a:srgbClr val="F1BE48"/>
      </a:accent2>
      <a:accent3>
        <a:srgbClr val="B7BF12"/>
      </a:accent3>
      <a:accent4>
        <a:srgbClr val="C8C9C7"/>
      </a:accent4>
      <a:accent5>
        <a:srgbClr val="71B2C9"/>
      </a:accent5>
      <a:accent6>
        <a:srgbClr val="007681"/>
      </a:accent6>
      <a:hlink>
        <a:srgbClr val="485CC7"/>
      </a:hlink>
      <a:folHlink>
        <a:srgbClr val="00B2A9"/>
      </a:folHlink>
    </a:clrScheme>
    <a:fontScheme name="Ipsos MO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75000"/>
          </a:schemeClr>
        </a:solidFill>
        <a:ln>
          <a:noFill/>
        </a:ln>
      </a:spPr>
      <a:bodyPr lIns="0" rIns="0" rtlCol="0" anchor="ctr"/>
      <a:lstStyle>
        <a:defPPr marL="0" algn="ctr">
          <a:defRPr sz="1400" b="1"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a:solidFill>
            <a:schemeClr val="bg2"/>
          </a:solidFill>
          <a:round/>
          <a:headEnd/>
          <a:tailEnd/>
        </a:ln>
        <a:effectLst/>
        <a:extLst>
          <a:ext uri="{909E8E84-426E-40DD-AFC4-6F175D3DCCD1}">
            <a14:hiddenFill xmlns:a14="http://schemas.microsoft.com/office/drawing/2010/main">
              <a:noFill/>
            </a14:hiddenFill>
          </a:ext>
        </a:extLst>
      </a:spPr>
      <a:bodyPr/>
      <a:lstStyle/>
    </a:lnDef>
    <a:txDef>
      <a:spPr/>
      <a:bodyPr vert="horz" wrap="square" lIns="0" tIns="0" rIns="0" bIns="0" rtlCol="0">
        <a:spAutoFit/>
      </a:bodyPr>
      <a:lstStyle>
        <a:defPPr marL="4763">
          <a:defRPr sz="1100" dirty="0" smtClean="0"/>
        </a:defPPr>
      </a:lstStyle>
    </a:txDef>
  </a:objectDefaults>
  <a:extraClrSchemeLst/>
</a:theme>
</file>

<file path=ppt/theme/theme3.xml><?xml version="1.0" encoding="utf-8"?>
<a:theme xmlns:a="http://schemas.openxmlformats.org/drawingml/2006/main" name="2_Synovate_Report_Template v2.0 (Feb 12 2008)">
  <a:themeElements>
    <a:clrScheme name="2_Synovate_Report_Template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2_Synovate_Report_Template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Synovate_Report_Template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_Synovate_Prop_Template_2008 v2.0 (Feb 12 2008)">
  <a:themeElements>
    <a:clrScheme name="9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9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Synovate_Prop_Template_2008 v2.0 (Feb 12 2008)">
  <a:themeElements>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3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Synovate_Prop_Template_2008 v2.0 (Feb 12 2008)">
  <a:themeElements>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3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Synovate_Prop_Template_2008 v2.0 (Feb 12 2008)">
  <a:themeElements>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3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Synovate_Prop_Template_2008 v2.0 (Feb 12 2008)">
  <a:themeElements>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fontScheme name="3_Synovate_Prop_Template_2008 v2.0 (Feb 12 2008)">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00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3_Synovate_Prop_Template_2008 v2.0 (Feb 12 2008) 1">
        <a:dk1>
          <a:srgbClr val="004E69"/>
        </a:dk1>
        <a:lt1>
          <a:srgbClr val="FFFFFF"/>
        </a:lt1>
        <a:dk2>
          <a:srgbClr val="FF3300"/>
        </a:dk2>
        <a:lt2>
          <a:srgbClr val="808080"/>
        </a:lt2>
        <a:accent1>
          <a:srgbClr val="FF3300"/>
        </a:accent1>
        <a:accent2>
          <a:srgbClr val="FF713F"/>
        </a:accent2>
        <a:accent3>
          <a:srgbClr val="FFFFFF"/>
        </a:accent3>
        <a:accent4>
          <a:srgbClr val="004159"/>
        </a:accent4>
        <a:accent5>
          <a:srgbClr val="FFADAA"/>
        </a:accent5>
        <a:accent6>
          <a:srgbClr val="E76638"/>
        </a:accent6>
        <a:hlink>
          <a:srgbClr val="FF9900"/>
        </a:hlink>
        <a:folHlink>
          <a:srgbClr val="FFCCB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5369</Words>
  <Application>Microsoft Office PowerPoint</Application>
  <PresentationFormat>Widescreen</PresentationFormat>
  <Paragraphs>1266</Paragraphs>
  <Slides>110</Slides>
  <Notes>108</Notes>
  <HiddenSlides>0</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3</vt:i4>
      </vt:variant>
      <vt:variant>
        <vt:lpstr>Slide Titles</vt:lpstr>
      </vt:variant>
      <vt:variant>
        <vt:i4>110</vt:i4>
      </vt:variant>
    </vt:vector>
  </HeadingPairs>
  <TitlesOfParts>
    <vt:vector size="136" baseType="lpstr">
      <vt:lpstr>Arial Unicode MS</vt:lpstr>
      <vt:lpstr>Arial</vt:lpstr>
      <vt:lpstr>Avenir LT W01_35 Light1475496</vt:lpstr>
      <vt:lpstr>BaskervilleMT</vt:lpstr>
      <vt:lpstr>BaskervilleMT-BoldItalic</vt:lpstr>
      <vt:lpstr>Birka</vt:lpstr>
      <vt:lpstr>Bradley Hand ITC</vt:lpstr>
      <vt:lpstr>Calibri</vt:lpstr>
      <vt:lpstr>Lucida Grande</vt:lpstr>
      <vt:lpstr>MarkerFeltThin-Plain-Regular</vt:lpstr>
      <vt:lpstr>Sabon-Italic</vt:lpstr>
      <vt:lpstr>Sabon-Roman</vt:lpstr>
      <vt:lpstr>Times</vt:lpstr>
      <vt:lpstr>Webdings</vt:lpstr>
      <vt:lpstr>Wingdings</vt:lpstr>
      <vt:lpstr>Ipsos InnoQuest template_10-02-14</vt:lpstr>
      <vt:lpstr>Ipsos Marketing 2015</vt:lpstr>
      <vt:lpstr>2_Synovate_Report_Template v2.0 (Feb 12 2008)</vt:lpstr>
      <vt:lpstr>9_Synovate_Prop_Template_2008 v2.0 (Feb 12 2008)</vt:lpstr>
      <vt:lpstr>3_Synovate_Prop_Template_2008 v2.0 (Feb 12 2008)</vt:lpstr>
      <vt:lpstr>4_Synovate_Prop_Template_2008 v2.0 (Feb 12 2008)</vt:lpstr>
      <vt:lpstr>5_Synovate_Prop_Template_2008 v2.0 (Feb 12 2008)</vt:lpstr>
      <vt:lpstr>10_Synovate_Prop_Template_2008 v2.0 (Feb 12 2008)</vt:lpstr>
      <vt:lpstr>Worksheet</vt:lpstr>
      <vt:lpstr>Document</vt:lpstr>
      <vt:lpstr>Microsoft Excel 97-2003 Worksheet</vt:lpstr>
      <vt:lpstr>PowerPoint Presentation</vt:lpstr>
      <vt:lpstr>          What are your expectations for this class?</vt:lpstr>
      <vt:lpstr>Course Management</vt:lpstr>
      <vt:lpstr>An important note before we start. . . .</vt:lpstr>
      <vt:lpstr>An important note before we start. . . .</vt:lpstr>
      <vt:lpstr>STATISTICS in REAL LIFE</vt:lpstr>
      <vt:lpstr>PowerPoint Presentation</vt:lpstr>
      <vt:lpstr>Basic types of data</vt:lpstr>
      <vt:lpstr>The hierarchy of data types</vt:lpstr>
      <vt:lpstr>Exercise: Identifying data types</vt:lpstr>
      <vt:lpstr>Exercise: Identifying data types</vt:lpstr>
      <vt:lpstr>QUALITATIVE VARIABLE</vt:lpstr>
      <vt:lpstr>QUANTITATIVE VARIABLE</vt:lpstr>
      <vt:lpstr>PowerPoint Presentation</vt:lpstr>
      <vt:lpstr>PowerPoint Presentation</vt:lpstr>
      <vt:lpstr>INFERENTIAL STATISTICS</vt:lpstr>
      <vt:lpstr>Population vs Sample</vt:lpstr>
      <vt:lpstr>EXERCISE 1</vt:lpstr>
      <vt:lpstr>Summarizing data</vt:lpstr>
      <vt:lpstr>Summarizing data</vt:lpstr>
      <vt:lpstr>Frequency Distributions for Numerical Data </vt:lpstr>
      <vt:lpstr>. The Number of Overlapping Classes</vt:lpstr>
      <vt:lpstr>Visualizing Frequency Distributions for Numerical Data</vt:lpstr>
      <vt:lpstr>Visualizing Frequency Distributions for Numerical Data</vt:lpstr>
      <vt:lpstr>Visualizing Frequency Distributions for Numerical Data Histogram</vt:lpstr>
      <vt:lpstr>Visualizing Frequency Distributions for Numerical Data OGIVES </vt:lpstr>
      <vt:lpstr>Visualizing Frequency Distributions for Numerical Data  </vt:lpstr>
      <vt:lpstr>Crosstabulation </vt:lpstr>
      <vt:lpstr>Simpson’s Paradox</vt:lpstr>
      <vt:lpstr>Simpson’s Paradox</vt:lpstr>
      <vt:lpstr>Scatter Plots</vt:lpstr>
      <vt:lpstr>Scatter Plots</vt:lpstr>
      <vt:lpstr>Scatter Plots</vt:lpstr>
      <vt:lpstr>PowerPoint Presentation</vt:lpstr>
      <vt:lpstr>Measures of central tendency</vt:lpstr>
      <vt:lpstr>Mean</vt:lpstr>
      <vt:lpstr>Weighted Average</vt:lpstr>
      <vt:lpstr>Weighted Average</vt:lpstr>
      <vt:lpstr>Handling frequencies</vt:lpstr>
      <vt:lpstr>Handling frequencies</vt:lpstr>
      <vt:lpstr>Handling frequencies</vt:lpstr>
      <vt:lpstr>Mean for grouped data</vt:lpstr>
      <vt:lpstr>Handling frequencies</vt:lpstr>
      <vt:lpstr>Mod</vt:lpstr>
      <vt:lpstr>Median</vt:lpstr>
      <vt:lpstr>Median</vt:lpstr>
      <vt:lpstr>Median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Variance for grouped data</vt:lpstr>
      <vt:lpstr>Variance for grouped data</vt:lpstr>
      <vt:lpstr>Coefficient of Variation</vt:lpstr>
      <vt:lpstr>Interquartile Range(IQR)</vt:lpstr>
      <vt:lpstr>Interquartile Range(IQR)</vt:lpstr>
      <vt:lpstr>We’re not just limited to quartiles</vt:lpstr>
      <vt:lpstr>PowerPoint Presentation</vt:lpstr>
      <vt:lpstr>Skewness</vt:lpstr>
      <vt:lpstr>Skewness</vt:lpstr>
      <vt:lpstr>Kurtosis</vt:lpstr>
      <vt:lpstr>z-Scores</vt:lpstr>
      <vt:lpstr>z-Scores</vt:lpstr>
      <vt:lpstr>z-Scores</vt:lpstr>
      <vt:lpstr>Chebyshev’s Theorem</vt:lpstr>
      <vt:lpstr>PowerPoint Presentation</vt:lpstr>
      <vt:lpstr>Outliers</vt:lpstr>
      <vt:lpstr>How to detect outliers</vt:lpstr>
      <vt:lpstr>Five number summary</vt:lpstr>
      <vt:lpstr>Box plots</vt:lpstr>
      <vt:lpstr>Box and Whisker Plots(Box-Plot)</vt:lpstr>
      <vt:lpstr>PowerPoint Presentation</vt:lpstr>
      <vt:lpstr>Comparative analysis using box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(Volume)</vt:lpstr>
      <vt:lpstr>Discussion 2 (Velocity) </vt:lpstr>
      <vt:lpstr>Discussion 2 (Velocity)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Serkan Ceran</dc:creator>
  <cp:lastModifiedBy>Serkan Ceran</cp:lastModifiedBy>
  <cp:revision>43</cp:revision>
  <dcterms:created xsi:type="dcterms:W3CDTF">2017-10-01T22:44:32Z</dcterms:created>
  <dcterms:modified xsi:type="dcterms:W3CDTF">2017-10-05T16:33:29Z</dcterms:modified>
</cp:coreProperties>
</file>